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3"/>
  </p:notesMasterIdLst>
  <p:sldIdLst>
    <p:sldId id="288" r:id="rId2"/>
    <p:sldId id="330" r:id="rId3"/>
    <p:sldId id="292" r:id="rId4"/>
    <p:sldId id="306" r:id="rId5"/>
    <p:sldId id="331" r:id="rId6"/>
    <p:sldId id="296" r:id="rId7"/>
    <p:sldId id="332" r:id="rId8"/>
    <p:sldId id="300" r:id="rId9"/>
    <p:sldId id="333" r:id="rId10"/>
    <p:sldId id="334" r:id="rId11"/>
    <p:sldId id="302" r:id="rId12"/>
    <p:sldId id="329" r:id="rId13"/>
    <p:sldId id="314" r:id="rId14"/>
    <p:sldId id="312" r:id="rId15"/>
    <p:sldId id="315" r:id="rId16"/>
    <p:sldId id="303" r:id="rId17"/>
    <p:sldId id="304" r:id="rId18"/>
    <p:sldId id="305" r:id="rId19"/>
    <p:sldId id="327" r:id="rId20"/>
    <p:sldId id="328" r:id="rId21"/>
    <p:sldId id="335" r:id="rId22"/>
    <p:sldId id="318" r:id="rId23"/>
    <p:sldId id="336" r:id="rId24"/>
    <p:sldId id="337" r:id="rId25"/>
    <p:sldId id="339" r:id="rId26"/>
    <p:sldId id="338" r:id="rId27"/>
    <p:sldId id="323" r:id="rId28"/>
    <p:sldId id="340" r:id="rId29"/>
    <p:sldId id="342" r:id="rId30"/>
    <p:sldId id="325" r:id="rId31"/>
    <p:sldId id="343"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5738" autoAdjust="0"/>
    <p:restoredTop sz="81162" autoAdjust="0"/>
  </p:normalViewPr>
  <p:slideViewPr>
    <p:cSldViewPr>
      <p:cViewPr varScale="1">
        <p:scale>
          <a:sx n="35" d="100"/>
          <a:sy n="35" d="100"/>
        </p:scale>
        <p:origin x="-90" y="-576"/>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perspective val="50"/>
    </c:view3D>
    <c:floor>
      <c:thickness val="0"/>
    </c:floor>
    <c:sideWall>
      <c:thickness val="0"/>
    </c:sideWall>
    <c:backWall>
      <c:thickness val="0"/>
    </c:backWall>
    <c:plotArea>
      <c:layout>
        <c:manualLayout>
          <c:layoutTarget val="inner"/>
          <c:xMode val="edge"/>
          <c:yMode val="edge"/>
          <c:x val="3.7375015623047118E-2"/>
          <c:y val="5.7276931292679321E-2"/>
          <c:w val="0.91065107246209609"/>
          <c:h val="0.90113226743804176"/>
        </c:manualLayout>
      </c:layout>
      <c:pie3DChart>
        <c:varyColors val="1"/>
        <c:ser>
          <c:idx val="0"/>
          <c:order val="0"/>
          <c:tx>
            <c:strRef>
              <c:f>Sheet1!$B$1</c:f>
              <c:strCache>
                <c:ptCount val="1"/>
                <c:pt idx="0">
                  <c:v>Column1</c:v>
                </c:pt>
              </c:strCache>
            </c:strRef>
          </c:tx>
          <c:explosion val="4"/>
          <c:dLbls>
            <c:dLbl>
              <c:idx val="0"/>
              <c:layout>
                <c:manualLayout>
                  <c:x val="-0.19966721140989452"/>
                  <c:y val="0.10615758967629046"/>
                </c:manualLayout>
              </c:layout>
              <c:tx>
                <c:rich>
                  <a:bodyPr/>
                  <a:lstStyle/>
                  <a:p>
                    <a:r>
                      <a:rPr lang="en-US" sz="2400" spc="-150" dirty="0">
                        <a:solidFill>
                          <a:schemeClr val="bg1"/>
                        </a:solidFill>
                      </a:rPr>
                      <a:t>Falls
35.2%</a:t>
                    </a:r>
                    <a:endParaRPr lang="en-US" sz="2400" dirty="0"/>
                  </a:p>
                </c:rich>
              </c:tx>
              <c:dLblPos val="bestFit"/>
              <c:showLegendKey val="0"/>
              <c:showVal val="0"/>
              <c:showCatName val="1"/>
              <c:showSerName val="0"/>
              <c:showPercent val="1"/>
              <c:showBubbleSize val="0"/>
              <c:separator>
</c:separator>
            </c:dLbl>
            <c:dLbl>
              <c:idx val="1"/>
              <c:layout>
                <c:manualLayout>
                  <c:x val="-0.10489786064477789"/>
                  <c:y val="-0.1490181175269758"/>
                </c:manualLayout>
              </c:layout>
              <c:tx>
                <c:rich>
                  <a:bodyPr rot="0"/>
                  <a:lstStyle/>
                  <a:p>
                    <a:pPr>
                      <a:defRPr sz="2000" b="1" i="0" kern="900" cap="none" spc="-150" baseline="0">
                        <a:solidFill>
                          <a:schemeClr val="bg1"/>
                        </a:solidFill>
                        <a:latin typeface="Georgia" pitchFamily="18" charset="0"/>
                        <a:ea typeface="Tahoma" pitchFamily="34" charset="0"/>
                        <a:cs typeface="Tahoma" pitchFamily="34" charset="0"/>
                      </a:defRPr>
                    </a:pPr>
                    <a:r>
                      <a:rPr lang="en-US" sz="2000" spc="-150" dirty="0">
                        <a:solidFill>
                          <a:schemeClr val="bg1"/>
                        </a:solidFill>
                      </a:rPr>
                      <a:t>Motor </a:t>
                    </a:r>
                    <a:r>
                      <a:rPr lang="en-US" sz="2000" spc="-150" dirty="0" smtClean="0">
                        <a:solidFill>
                          <a:schemeClr val="bg1"/>
                        </a:solidFill>
                      </a:rPr>
                      <a:t>vehicle, Traffic</a:t>
                    </a:r>
                    <a:r>
                      <a:rPr lang="en-US" sz="2000" spc="-150" dirty="0">
                        <a:solidFill>
                          <a:schemeClr val="bg1"/>
                        </a:solidFill>
                      </a:rPr>
                      <a:t>
17.3%</a:t>
                    </a:r>
                    <a:endParaRPr lang="en-US" sz="2000" dirty="0"/>
                  </a:p>
                </c:rich>
              </c:tx>
              <c:numFmt formatCode="0.0%" sourceLinked="0"/>
              <c:spPr>
                <a:effectLst>
                  <a:outerShdw blurRad="76200" dist="25400" dir="18900000" sx="103000" sy="103000" kx="-1200000" algn="bl" rotWithShape="0">
                    <a:prstClr val="black">
                      <a:alpha val="31000"/>
                    </a:prstClr>
                  </a:outerShdw>
                </a:effectLst>
              </c:spPr>
              <c:dLblPos val="bestFit"/>
              <c:showLegendKey val="0"/>
              <c:showVal val="0"/>
              <c:showCatName val="1"/>
              <c:showSerName val="0"/>
              <c:showPercent val="1"/>
              <c:showBubbleSize val="0"/>
              <c:separator>
</c:separator>
            </c:dLbl>
            <c:dLbl>
              <c:idx val="2"/>
              <c:layout>
                <c:manualLayout>
                  <c:x val="0.16292098103121724"/>
                  <c:y val="-0.2282548296327824"/>
                </c:manualLayout>
              </c:layout>
              <c:tx>
                <c:rich>
                  <a:bodyPr rot="0"/>
                  <a:lstStyle/>
                  <a:p>
                    <a:pPr>
                      <a:defRPr sz="2000" b="1" i="0" kern="900" cap="none" spc="-150" baseline="0">
                        <a:solidFill>
                          <a:schemeClr val="bg1"/>
                        </a:solidFill>
                        <a:latin typeface="Georgia" pitchFamily="18" charset="0"/>
                        <a:ea typeface="Tahoma" pitchFamily="34" charset="0"/>
                        <a:cs typeface="Tahoma" pitchFamily="34" charset="0"/>
                      </a:defRPr>
                    </a:pPr>
                    <a:r>
                      <a:rPr lang="en-US" sz="2000" spc="-150" smtClean="0">
                        <a:solidFill>
                          <a:schemeClr val="bg1"/>
                        </a:solidFill>
                      </a:rPr>
                      <a:t>Struck by,</a:t>
                    </a:r>
                    <a:r>
                      <a:rPr lang="en-US" sz="2000" spc="-150" baseline="0" smtClean="0">
                        <a:solidFill>
                          <a:schemeClr val="bg1"/>
                        </a:solidFill>
                      </a:rPr>
                      <a:t> A</a:t>
                    </a:r>
                    <a:r>
                      <a:rPr lang="en-US" sz="2000" spc="-150" smtClean="0">
                        <a:solidFill>
                          <a:schemeClr val="bg1"/>
                        </a:solidFill>
                      </a:rPr>
                      <a:t>gainst </a:t>
                    </a:r>
                    <a:r>
                      <a:rPr lang="en-US" sz="2000" spc="-150" dirty="0" smtClean="0">
                        <a:solidFill>
                          <a:schemeClr val="bg1"/>
                        </a:solidFill>
                      </a:rPr>
                      <a:t>E</a:t>
                    </a:r>
                    <a:r>
                      <a:rPr lang="en-US" sz="2000" spc="-150" smtClean="0">
                        <a:solidFill>
                          <a:schemeClr val="bg1"/>
                        </a:solidFill>
                      </a:rPr>
                      <a:t>vents</a:t>
                    </a:r>
                    <a:r>
                      <a:rPr lang="en-US" sz="2000" spc="-150">
                        <a:solidFill>
                          <a:schemeClr val="bg1"/>
                        </a:solidFill>
                      </a:rPr>
                      <a:t>
16.5%</a:t>
                    </a:r>
                    <a:endParaRPr lang="en-US" sz="2000"/>
                  </a:p>
                </c:rich>
              </c:tx>
              <c:numFmt formatCode="0.0%" sourceLinked="0"/>
              <c:spPr>
                <a:effectLst>
                  <a:outerShdw blurRad="76200" dist="25400" dir="18900000" sx="103000" sy="103000" kx="-1200000" algn="bl" rotWithShape="0">
                    <a:prstClr val="black">
                      <a:alpha val="31000"/>
                    </a:prstClr>
                  </a:outerShdw>
                </a:effectLst>
              </c:spPr>
              <c:dLblPos val="bestFit"/>
              <c:showLegendKey val="0"/>
              <c:showVal val="0"/>
              <c:showCatName val="1"/>
              <c:showSerName val="0"/>
              <c:showPercent val="1"/>
              <c:showBubbleSize val="0"/>
              <c:separator>
</c:separator>
            </c:dLbl>
            <c:dLbl>
              <c:idx val="3"/>
              <c:layout/>
              <c:tx>
                <c:rich>
                  <a:bodyPr rot="0"/>
                  <a:lstStyle/>
                  <a:p>
                    <a:pPr>
                      <a:defRPr sz="2000" b="1" i="0" kern="900" cap="none" spc="-150" baseline="0">
                        <a:solidFill>
                          <a:schemeClr val="bg1"/>
                        </a:solidFill>
                        <a:latin typeface="Georgia" pitchFamily="18" charset="0"/>
                        <a:ea typeface="Tahoma" pitchFamily="34" charset="0"/>
                        <a:cs typeface="Tahoma" pitchFamily="34" charset="0"/>
                      </a:defRPr>
                    </a:pPr>
                    <a:r>
                      <a:rPr lang="en-US" sz="2000" spc="-150" smtClean="0">
                        <a:solidFill>
                          <a:schemeClr val="bg1"/>
                        </a:solidFill>
                      </a:rPr>
                      <a:t>Unknown,</a:t>
                    </a:r>
                    <a:r>
                      <a:rPr lang="en-US" sz="2000" spc="-150" baseline="0" smtClean="0">
                        <a:solidFill>
                          <a:schemeClr val="bg1"/>
                        </a:solidFill>
                      </a:rPr>
                      <a:t> </a:t>
                    </a:r>
                    <a:r>
                      <a:rPr lang="en-US" sz="2000" spc="-150" smtClean="0">
                        <a:solidFill>
                          <a:schemeClr val="bg1"/>
                        </a:solidFill>
                      </a:rPr>
                      <a:t>Other</a:t>
                    </a:r>
                    <a:r>
                      <a:rPr lang="en-US" sz="2000" spc="-150">
                        <a:solidFill>
                          <a:schemeClr val="bg1"/>
                        </a:solidFill>
                      </a:rPr>
                      <a:t>
21.0%</a:t>
                    </a:r>
                    <a:endParaRPr lang="en-US" sz="2000"/>
                  </a:p>
                </c:rich>
              </c:tx>
              <c:numFmt formatCode="0.0%" sourceLinked="0"/>
              <c:spPr>
                <a:effectLst>
                  <a:outerShdw blurRad="76200" dist="25400" dir="18900000" sx="103000" sy="103000" kx="-1200000" algn="bl" rotWithShape="0">
                    <a:prstClr val="black">
                      <a:alpha val="31000"/>
                    </a:prstClr>
                  </a:outerShdw>
                </a:effectLst>
              </c:spPr>
              <c:dLblPos val="inEnd"/>
              <c:showLegendKey val="0"/>
              <c:showVal val="0"/>
              <c:showCatName val="1"/>
              <c:showSerName val="0"/>
              <c:showPercent val="1"/>
              <c:showBubbleSize val="0"/>
              <c:separator>
</c:separator>
            </c:dLbl>
            <c:dLbl>
              <c:idx val="4"/>
              <c:layout>
                <c:manualLayout>
                  <c:x val="9.2683126147693071E-2"/>
                  <c:y val="9.9001724821934797E-2"/>
                </c:manualLayout>
              </c:layout>
              <c:numFmt formatCode="0.0%" sourceLinked="0"/>
              <c:spPr>
                <a:effectLst>
                  <a:outerShdw blurRad="76200" dist="25400" dir="18900000" sx="103000" sy="103000" kx="-1200000" algn="bl" rotWithShape="0">
                    <a:prstClr val="black">
                      <a:alpha val="31000"/>
                    </a:prstClr>
                  </a:outerShdw>
                </a:effectLst>
              </c:spPr>
              <c:txPr>
                <a:bodyPr rot="0"/>
                <a:lstStyle/>
                <a:p>
                  <a:pPr>
                    <a:defRPr sz="2000" b="1" i="0" kern="900" cap="none" spc="-150" baseline="0">
                      <a:solidFill>
                        <a:schemeClr val="bg1"/>
                      </a:solidFill>
                      <a:latin typeface="Georgia" pitchFamily="18" charset="0"/>
                      <a:ea typeface="Tahoma" pitchFamily="34" charset="0"/>
                      <a:cs typeface="Tahoma" pitchFamily="34" charset="0"/>
                    </a:defRPr>
                  </a:pPr>
                  <a:endParaRPr lang="en-US"/>
                </a:p>
              </c:txPr>
              <c:dLblPos val="bestFit"/>
              <c:showLegendKey val="0"/>
              <c:showVal val="0"/>
              <c:showCatName val="1"/>
              <c:showSerName val="0"/>
              <c:showPercent val="1"/>
              <c:showBubbleSize val="0"/>
              <c:separator>
</c:separator>
            </c:dLbl>
            <c:numFmt formatCode="0.0%" sourceLinked="0"/>
            <c:spPr>
              <a:effectLst>
                <a:outerShdw blurRad="76200" dist="25400" dir="18900000" sx="103000" sy="103000" kx="-1200000" algn="bl" rotWithShape="0">
                  <a:prstClr val="black">
                    <a:alpha val="31000"/>
                  </a:prstClr>
                </a:outerShdw>
              </a:effectLst>
            </c:spPr>
            <c:txPr>
              <a:bodyPr rot="0"/>
              <a:lstStyle/>
              <a:p>
                <a:pPr>
                  <a:defRPr sz="1800" b="1" i="0" kern="900" cap="none" spc="-150" baseline="0">
                    <a:solidFill>
                      <a:schemeClr val="bg1"/>
                    </a:solidFill>
                    <a:latin typeface="Georgia" pitchFamily="18" charset="0"/>
                    <a:ea typeface="Tahoma" pitchFamily="34" charset="0"/>
                    <a:cs typeface="Tahoma" pitchFamily="34" charset="0"/>
                  </a:defRPr>
                </a:pPr>
                <a:endParaRPr lang="en-US"/>
              </a:p>
            </c:txPr>
            <c:dLblPos val="inEnd"/>
            <c:showLegendKey val="0"/>
            <c:showVal val="0"/>
            <c:showCatName val="1"/>
            <c:showSerName val="0"/>
            <c:showPercent val="1"/>
            <c:showBubbleSize val="0"/>
            <c:separator>
</c:separator>
            <c:showLeaderLines val="1"/>
          </c:dLbls>
          <c:cat>
            <c:strRef>
              <c:f>Sheet1!$A$2:$A$6</c:f>
              <c:strCache>
                <c:ptCount val="5"/>
                <c:pt idx="0">
                  <c:v>Falls</c:v>
                </c:pt>
                <c:pt idx="1">
                  <c:v>Motor vehicle-Traffic</c:v>
                </c:pt>
                <c:pt idx="2">
                  <c:v>Struckby/against events</c:v>
                </c:pt>
                <c:pt idx="3">
                  <c:v>Unknown/Other</c:v>
                </c:pt>
                <c:pt idx="4">
                  <c:v>Assaults</c:v>
                </c:pt>
              </c:strCache>
            </c:strRef>
          </c:cat>
          <c:val>
            <c:numRef>
              <c:f>Sheet1!$B$2:$B$6</c:f>
              <c:numCache>
                <c:formatCode>General</c:formatCode>
                <c:ptCount val="5"/>
                <c:pt idx="0">
                  <c:v>35.200000000000003</c:v>
                </c:pt>
                <c:pt idx="1">
                  <c:v>17.3</c:v>
                </c:pt>
                <c:pt idx="2">
                  <c:v>16.5</c:v>
                </c:pt>
                <c:pt idx="3">
                  <c:v>21</c:v>
                </c:pt>
                <c:pt idx="4">
                  <c:v>10</c:v>
                </c:pt>
              </c:numCache>
            </c:numRef>
          </c:val>
        </c:ser>
        <c:dLbls>
          <c:showLegendKey val="0"/>
          <c:showVal val="0"/>
          <c:showCatName val="0"/>
          <c:showSerName val="0"/>
          <c:showPercent val="0"/>
          <c:showBubbleSize val="0"/>
          <c:showLeaderLines val="1"/>
        </c:dLbls>
      </c:pie3DChart>
      <c:spPr>
        <a:ln>
          <a:noFill/>
        </a:ln>
        <a:effectLst>
          <a:outerShdw blurRad="63500" sx="102000" sy="102000" algn="ctr" rotWithShape="0">
            <a:prstClr val="black">
              <a:alpha val="40000"/>
            </a:prstClr>
          </a:outerShdw>
        </a:effectLst>
        <a:scene3d>
          <a:camera prst="orthographicFront"/>
          <a:lightRig rig="threePt" dir="t"/>
        </a:scene3d>
        <a:sp3d/>
      </c:spPr>
    </c:plotArea>
    <c:plotVisOnly val="1"/>
    <c:dispBlanksAs val="gap"/>
    <c:showDLblsOverMax val="0"/>
  </c:chart>
  <c:spPr>
    <a:effectLst/>
    <a:scene3d>
      <a:camera prst="orthographicFront"/>
      <a:lightRig rig="threePt" dir="t"/>
    </a:scene3d>
    <a:sp3d prstMaterial="flat"/>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43E769-ACB4-452C-BB72-CFD61704BE33}" type="doc">
      <dgm:prSet loTypeId="urn:microsoft.com/office/officeart/2008/layout/RadialCluster" loCatId="cycle" qsTypeId="urn:microsoft.com/office/officeart/2005/8/quickstyle/simple1" qsCatId="simple" csTypeId="urn:microsoft.com/office/officeart/2005/8/colors/accent1_4" csCatId="accent1" phldr="1"/>
      <dgm:spPr/>
      <dgm:t>
        <a:bodyPr/>
        <a:lstStyle/>
        <a:p>
          <a:endParaRPr lang="en-US"/>
        </a:p>
      </dgm:t>
    </dgm:pt>
    <dgm:pt modelId="{02E154D8-0E03-451A-A8C5-98EA4246D035}">
      <dgm:prSet phldrT="[Text]" custT="1"/>
      <dgm:spPr>
        <a:solidFill>
          <a:schemeClr val="tx2">
            <a:lumMod val="75000"/>
          </a:schemeClr>
        </a:solidFill>
      </dgm:spPr>
      <dgm:t>
        <a:bodyPr/>
        <a:lstStyle/>
        <a:p>
          <a:pPr>
            <a:lnSpc>
              <a:spcPct val="90000"/>
            </a:lnSpc>
          </a:pPr>
          <a:r>
            <a:rPr lang="en-US" sz="3200" b="0" spc="-150" dirty="0" smtClean="0">
              <a:effectLst>
                <a:outerShdw blurRad="38100" dist="38100" dir="2700000" algn="tl">
                  <a:srgbClr val="000000">
                    <a:alpha val="43137"/>
                  </a:srgbClr>
                </a:outerShdw>
              </a:effectLst>
            </a:rPr>
            <a:t>  </a:t>
          </a:r>
          <a:r>
            <a:rPr lang="en-US" sz="3200" b="0" spc="0" dirty="0" smtClean="0">
              <a:effectLst>
                <a:outerShdw blurRad="38100" dist="38100" dir="2700000" algn="tl">
                  <a:srgbClr val="000000">
                    <a:alpha val="43137"/>
                  </a:srgbClr>
                </a:outerShdw>
              </a:effectLst>
            </a:rPr>
            <a:t>TBI: “</a:t>
          </a:r>
          <a:r>
            <a:rPr lang="en-US" sz="3200" b="0" i="0" spc="0" dirty="0" smtClean="0">
              <a:effectLst>
                <a:outerShdw blurRad="38100" dist="38100" dir="2700000" algn="tl">
                  <a:srgbClr val="000000">
                    <a:alpha val="43137"/>
                  </a:srgbClr>
                </a:outerShdw>
              </a:effectLst>
            </a:rPr>
            <a:t>an alteration in brain function, or other evidence of brain pathology, caused by an external force” </a:t>
          </a:r>
          <a:endParaRPr lang="en-US" sz="3200" b="0" i="0" spc="0" baseline="20000" dirty="0" smtClean="0">
            <a:effectLst>
              <a:outerShdw blurRad="38100" dist="38100" dir="2700000" algn="tl">
                <a:srgbClr val="000000">
                  <a:alpha val="43137"/>
                </a:srgbClr>
              </a:outerShdw>
            </a:effectLst>
          </a:endParaRPr>
        </a:p>
        <a:p>
          <a:pPr>
            <a:lnSpc>
              <a:spcPct val="70000"/>
            </a:lnSpc>
          </a:pPr>
          <a:r>
            <a:rPr lang="en-US" sz="2400" b="0" i="0" spc="0" dirty="0" smtClean="0">
              <a:effectLst>
                <a:outerShdw blurRad="38100" dist="38100" dir="2700000" algn="tl">
                  <a:srgbClr val="000000">
                    <a:alpha val="43137"/>
                  </a:srgbClr>
                </a:outerShdw>
              </a:effectLst>
            </a:rPr>
            <a:t>(Strokes</a:t>
          </a:r>
          <a:r>
            <a:rPr lang="en-US" sz="2400" b="0" spc="0" dirty="0" smtClean="0">
              <a:effectLst>
                <a:outerShdw blurRad="38100" dist="38100" dir="2700000" algn="tl">
                  <a:srgbClr val="000000">
                    <a:alpha val="43137"/>
                  </a:srgbClr>
                </a:outerShdw>
              </a:effectLst>
            </a:rPr>
            <a:t>, aneurisms, etc. </a:t>
          </a:r>
        </a:p>
        <a:p>
          <a:pPr>
            <a:lnSpc>
              <a:spcPct val="70000"/>
            </a:lnSpc>
          </a:pPr>
          <a:r>
            <a:rPr lang="en-US" sz="2400" b="0" spc="0" dirty="0" smtClean="0">
              <a:effectLst>
                <a:outerShdw blurRad="38100" dist="38100" dir="2700000" algn="tl">
                  <a:srgbClr val="000000">
                    <a:alpha val="43137"/>
                  </a:srgbClr>
                </a:outerShdw>
              </a:effectLst>
            </a:rPr>
            <a:t>are examples of internal trauma) </a:t>
          </a:r>
          <a:endParaRPr lang="en-US" sz="2400" b="0" spc="0" dirty="0">
            <a:effectLst>
              <a:outerShdw blurRad="38100" dist="38100" dir="2700000" algn="tl">
                <a:srgbClr val="000000">
                  <a:alpha val="43137"/>
                </a:srgbClr>
              </a:outerShdw>
            </a:effectLst>
          </a:endParaRPr>
        </a:p>
      </dgm:t>
    </dgm:pt>
    <dgm:pt modelId="{7C1B04E3-5595-455E-8BF7-C855051C94BF}" type="parTrans" cxnId="{7F557B32-A88E-4F5F-A4A0-39CA5A4B7D3B}">
      <dgm:prSet/>
      <dgm:spPr/>
      <dgm:t>
        <a:bodyPr/>
        <a:lstStyle/>
        <a:p>
          <a:endParaRPr lang="en-US"/>
        </a:p>
      </dgm:t>
    </dgm:pt>
    <dgm:pt modelId="{A290762A-0C06-414B-93EE-ED37153368F7}" type="sibTrans" cxnId="{7F557B32-A88E-4F5F-A4A0-39CA5A4B7D3B}">
      <dgm:prSet/>
      <dgm:spPr/>
      <dgm:t>
        <a:bodyPr/>
        <a:lstStyle/>
        <a:p>
          <a:endParaRPr lang="en-US"/>
        </a:p>
      </dgm:t>
    </dgm:pt>
    <dgm:pt modelId="{735B2713-2A54-4061-AE83-DBFD995BD00E}">
      <dgm:prSet phldrT="[Text]" custT="1"/>
      <dgm:spPr/>
      <dgm:t>
        <a:bodyPr/>
        <a:lstStyle/>
        <a:p>
          <a:pPr algn="ctr">
            <a:spcAft>
              <a:spcPts val="600"/>
            </a:spcAft>
          </a:pPr>
          <a:r>
            <a:rPr lang="en-US" sz="2500" b="1" u="sng" spc="-150" baseline="0" dirty="0" smtClean="0">
              <a:solidFill>
                <a:schemeClr val="tx2">
                  <a:lumMod val="50000"/>
                </a:schemeClr>
              </a:solidFill>
              <a:effectLst/>
            </a:rPr>
            <a:t>Closed</a:t>
          </a:r>
          <a:r>
            <a:rPr lang="en-US" sz="2400" b="1" u="none" spc="-150" baseline="0" dirty="0" smtClean="0">
              <a:solidFill>
                <a:schemeClr val="tx2">
                  <a:lumMod val="50000"/>
                </a:schemeClr>
              </a:solidFill>
              <a:effectLst/>
            </a:rPr>
            <a:t> TBI :  brain is damaged without penetrating skull</a:t>
          </a:r>
        </a:p>
        <a:p>
          <a:pPr algn="ctr">
            <a:spcAft>
              <a:spcPts val="600"/>
            </a:spcAft>
          </a:pPr>
          <a:r>
            <a:rPr lang="en-US" sz="2400" b="1" u="none" spc="-150" baseline="0" dirty="0" smtClean="0">
              <a:solidFill>
                <a:schemeClr val="tx2">
                  <a:lumMod val="50000"/>
                </a:schemeClr>
              </a:solidFill>
              <a:effectLst/>
            </a:rPr>
            <a:t>(Most common &amp; results from falls, car accidents, assault, etc.)</a:t>
          </a:r>
        </a:p>
        <a:p>
          <a:pPr algn="ctr">
            <a:spcAft>
              <a:spcPts val="600"/>
            </a:spcAft>
          </a:pPr>
          <a:r>
            <a:rPr lang="en-US" sz="2500" b="1" u="sng" spc="-150" baseline="0" dirty="0" smtClean="0">
              <a:solidFill>
                <a:schemeClr val="tx2">
                  <a:lumMod val="50000"/>
                </a:schemeClr>
              </a:solidFill>
              <a:effectLst/>
            </a:rPr>
            <a:t>Open</a:t>
          </a:r>
          <a:r>
            <a:rPr lang="en-US" sz="2400" b="1" u="none" spc="-150" baseline="0" dirty="0" smtClean="0">
              <a:solidFill>
                <a:schemeClr val="tx2">
                  <a:lumMod val="50000"/>
                </a:schemeClr>
              </a:solidFill>
              <a:effectLst/>
            </a:rPr>
            <a:t> TBI :  skull penetrated by an external object </a:t>
          </a:r>
        </a:p>
        <a:p>
          <a:pPr algn="ctr">
            <a:spcAft>
              <a:spcPts val="600"/>
            </a:spcAft>
          </a:pPr>
          <a:r>
            <a:rPr lang="en-US" sz="2400" b="1" u="none" spc="-150" baseline="0" dirty="0" smtClean="0">
              <a:solidFill>
                <a:schemeClr val="tx2">
                  <a:lumMod val="50000"/>
                </a:schemeClr>
              </a:solidFill>
              <a:effectLst/>
            </a:rPr>
            <a:t>(i.e. gun shot wound)</a:t>
          </a:r>
          <a:endParaRPr lang="en-US" sz="2400" b="1" u="none" spc="-150" baseline="0" dirty="0">
            <a:solidFill>
              <a:schemeClr val="tx2">
                <a:lumMod val="50000"/>
              </a:schemeClr>
            </a:solidFill>
            <a:effectLst/>
          </a:endParaRPr>
        </a:p>
      </dgm:t>
    </dgm:pt>
    <dgm:pt modelId="{33624416-61E5-4C2E-B8E3-A8971EC80C45}" type="parTrans" cxnId="{516B7932-647E-4E80-AAD5-826B83794B09}">
      <dgm:prSet/>
      <dgm:spPr/>
      <dgm:t>
        <a:bodyPr/>
        <a:lstStyle/>
        <a:p>
          <a:endParaRPr lang="en-US">
            <a:ln>
              <a:solidFill>
                <a:schemeClr val="bg1"/>
              </a:solidFill>
            </a:ln>
          </a:endParaRPr>
        </a:p>
      </dgm:t>
    </dgm:pt>
    <dgm:pt modelId="{F08325D8-3046-4DB3-831C-84C84B2ABA1D}" type="sibTrans" cxnId="{516B7932-647E-4E80-AAD5-826B83794B09}">
      <dgm:prSet/>
      <dgm:spPr/>
      <dgm:t>
        <a:bodyPr/>
        <a:lstStyle/>
        <a:p>
          <a:endParaRPr lang="en-US"/>
        </a:p>
      </dgm:t>
    </dgm:pt>
    <dgm:pt modelId="{D6406990-0B5F-4B21-A189-EDE20FB5226B}" type="pres">
      <dgm:prSet presAssocID="{9843E769-ACB4-452C-BB72-CFD61704BE33}" presName="Name0" presStyleCnt="0">
        <dgm:presLayoutVars>
          <dgm:chMax val="1"/>
          <dgm:chPref val="1"/>
          <dgm:dir/>
          <dgm:animOne val="branch"/>
          <dgm:animLvl val="lvl"/>
        </dgm:presLayoutVars>
      </dgm:prSet>
      <dgm:spPr/>
      <dgm:t>
        <a:bodyPr/>
        <a:lstStyle/>
        <a:p>
          <a:endParaRPr lang="en-US"/>
        </a:p>
      </dgm:t>
    </dgm:pt>
    <dgm:pt modelId="{6E2C917D-A4FA-4C22-A911-EA7E5C0EE552}" type="pres">
      <dgm:prSet presAssocID="{02E154D8-0E03-451A-A8C5-98EA4246D035}" presName="singleCycle" presStyleCnt="0"/>
      <dgm:spPr/>
      <dgm:t>
        <a:bodyPr/>
        <a:lstStyle/>
        <a:p>
          <a:endParaRPr lang="en-US"/>
        </a:p>
      </dgm:t>
    </dgm:pt>
    <dgm:pt modelId="{F9120EB0-8B2B-4783-8A34-1AE7ED802D70}" type="pres">
      <dgm:prSet presAssocID="{02E154D8-0E03-451A-A8C5-98EA4246D035}" presName="singleCenter" presStyleLbl="node1" presStyleIdx="0" presStyleCnt="2" custScaleX="281257" custScaleY="129004" custLinFactNeighborX="21560" custLinFactNeighborY="-16363">
        <dgm:presLayoutVars>
          <dgm:chMax val="7"/>
          <dgm:chPref val="7"/>
        </dgm:presLayoutVars>
      </dgm:prSet>
      <dgm:spPr>
        <a:prstGeom prst="horizontalScroll">
          <a:avLst/>
        </a:prstGeom>
      </dgm:spPr>
      <dgm:t>
        <a:bodyPr/>
        <a:lstStyle/>
        <a:p>
          <a:endParaRPr lang="en-US"/>
        </a:p>
      </dgm:t>
    </dgm:pt>
    <dgm:pt modelId="{2AF0D11B-4DFE-497F-A91A-80FA427A5148}" type="pres">
      <dgm:prSet presAssocID="{33624416-61E5-4C2E-B8E3-A8971EC80C45}" presName="Name56" presStyleLbl="parChTrans1D2" presStyleIdx="0" presStyleCnt="1"/>
      <dgm:spPr/>
      <dgm:t>
        <a:bodyPr/>
        <a:lstStyle/>
        <a:p>
          <a:endParaRPr lang="en-US"/>
        </a:p>
      </dgm:t>
    </dgm:pt>
    <dgm:pt modelId="{2A47D2E5-5573-4A03-A586-E4C986413F24}" type="pres">
      <dgm:prSet presAssocID="{735B2713-2A54-4061-AE83-DBFD995BD00E}" presName="text0" presStyleLbl="node1" presStyleIdx="1" presStyleCnt="2" custScaleX="411725" custScaleY="145960" custRadScaleRad="65323" custRadScaleInc="22949">
        <dgm:presLayoutVars>
          <dgm:bulletEnabled val="1"/>
        </dgm:presLayoutVars>
      </dgm:prSet>
      <dgm:spPr>
        <a:prstGeom prst="horizontalScroll">
          <a:avLst/>
        </a:prstGeom>
      </dgm:spPr>
      <dgm:t>
        <a:bodyPr/>
        <a:lstStyle/>
        <a:p>
          <a:endParaRPr lang="en-US"/>
        </a:p>
      </dgm:t>
    </dgm:pt>
  </dgm:ptLst>
  <dgm:cxnLst>
    <dgm:cxn modelId="{5BC18C38-0DB7-40AD-94AB-708EB97AD783}" type="presOf" srcId="{02E154D8-0E03-451A-A8C5-98EA4246D035}" destId="{F9120EB0-8B2B-4783-8A34-1AE7ED802D70}" srcOrd="0" destOrd="0" presId="urn:microsoft.com/office/officeart/2008/layout/RadialCluster"/>
    <dgm:cxn modelId="{516B7932-647E-4E80-AAD5-826B83794B09}" srcId="{02E154D8-0E03-451A-A8C5-98EA4246D035}" destId="{735B2713-2A54-4061-AE83-DBFD995BD00E}" srcOrd="0" destOrd="0" parTransId="{33624416-61E5-4C2E-B8E3-A8971EC80C45}" sibTransId="{F08325D8-3046-4DB3-831C-84C84B2ABA1D}"/>
    <dgm:cxn modelId="{29A541C6-2CA0-4E84-ADB3-0D69C40BE5C5}" type="presOf" srcId="{9843E769-ACB4-452C-BB72-CFD61704BE33}" destId="{D6406990-0B5F-4B21-A189-EDE20FB5226B}" srcOrd="0" destOrd="0" presId="urn:microsoft.com/office/officeart/2008/layout/RadialCluster"/>
    <dgm:cxn modelId="{9DA5DBC3-B976-4544-B2C0-91900871C1D2}" type="presOf" srcId="{735B2713-2A54-4061-AE83-DBFD995BD00E}" destId="{2A47D2E5-5573-4A03-A586-E4C986413F24}" srcOrd="0" destOrd="0" presId="urn:microsoft.com/office/officeart/2008/layout/RadialCluster"/>
    <dgm:cxn modelId="{7F557B32-A88E-4F5F-A4A0-39CA5A4B7D3B}" srcId="{9843E769-ACB4-452C-BB72-CFD61704BE33}" destId="{02E154D8-0E03-451A-A8C5-98EA4246D035}" srcOrd="0" destOrd="0" parTransId="{7C1B04E3-5595-455E-8BF7-C855051C94BF}" sibTransId="{A290762A-0C06-414B-93EE-ED37153368F7}"/>
    <dgm:cxn modelId="{FCCF8838-7BE2-4BA6-ADA5-335C93632377}" type="presOf" srcId="{33624416-61E5-4C2E-B8E3-A8971EC80C45}" destId="{2AF0D11B-4DFE-497F-A91A-80FA427A5148}" srcOrd="0" destOrd="0" presId="urn:microsoft.com/office/officeart/2008/layout/RadialCluster"/>
    <dgm:cxn modelId="{712D764A-256C-4717-BF8D-360820A53950}" type="presParOf" srcId="{D6406990-0B5F-4B21-A189-EDE20FB5226B}" destId="{6E2C917D-A4FA-4C22-A911-EA7E5C0EE552}" srcOrd="0" destOrd="0" presId="urn:microsoft.com/office/officeart/2008/layout/RadialCluster"/>
    <dgm:cxn modelId="{EF510FCD-909B-4001-BFFD-CA3ABB178E96}" type="presParOf" srcId="{6E2C917D-A4FA-4C22-A911-EA7E5C0EE552}" destId="{F9120EB0-8B2B-4783-8A34-1AE7ED802D70}" srcOrd="0" destOrd="0" presId="urn:microsoft.com/office/officeart/2008/layout/RadialCluster"/>
    <dgm:cxn modelId="{513BFBD0-C8BC-4569-94FE-92CF5873AAF0}" type="presParOf" srcId="{6E2C917D-A4FA-4C22-A911-EA7E5C0EE552}" destId="{2AF0D11B-4DFE-497F-A91A-80FA427A5148}" srcOrd="1" destOrd="0" presId="urn:microsoft.com/office/officeart/2008/layout/RadialCluster"/>
    <dgm:cxn modelId="{07447D22-94FE-433D-9FE7-40B23FEF9B60}" type="presParOf" srcId="{6E2C917D-A4FA-4C22-A911-EA7E5C0EE552}" destId="{2A47D2E5-5573-4A03-A586-E4C986413F24}" srcOrd="2"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E7B2FD-4C48-4FAD-8089-58EBDE27AF1B}" type="doc">
      <dgm:prSet loTypeId="urn:microsoft.com/office/officeart/2005/8/layout/vList5" loCatId="list" qsTypeId="urn:microsoft.com/office/officeart/2005/8/quickstyle/simple5" qsCatId="simple" csTypeId="urn:microsoft.com/office/officeart/2005/8/colors/accent0_3" csCatId="mainScheme" phldr="1"/>
      <dgm:spPr/>
      <dgm:t>
        <a:bodyPr/>
        <a:lstStyle/>
        <a:p>
          <a:endParaRPr lang="en-US"/>
        </a:p>
      </dgm:t>
    </dgm:pt>
    <dgm:pt modelId="{25718C33-0FAB-412B-92D9-B84D07294B90}">
      <dgm:prSet phldrT="[Text]" custT="1"/>
      <dgm:spPr>
        <a:solidFill>
          <a:schemeClr val="tx2">
            <a:lumMod val="50000"/>
          </a:schemeClr>
        </a:solidFill>
      </dgm:spPr>
      <dgm:t>
        <a:bodyPr/>
        <a:lstStyle/>
        <a:p>
          <a:pPr>
            <a:lnSpc>
              <a:spcPct val="60000"/>
            </a:lnSpc>
          </a:pPr>
          <a:r>
            <a:rPr lang="en-US" sz="2600" b="0" dirty="0" smtClean="0">
              <a:effectLst>
                <a:outerShdw blurRad="38100" dist="38100" dir="2700000" algn="tl">
                  <a:srgbClr val="000000">
                    <a:alpha val="43137"/>
                  </a:srgbClr>
                </a:outerShdw>
              </a:effectLst>
            </a:rPr>
            <a:t>Mild TBI/</a:t>
          </a:r>
        </a:p>
        <a:p>
          <a:pPr>
            <a:lnSpc>
              <a:spcPct val="60000"/>
            </a:lnSpc>
          </a:pPr>
          <a:r>
            <a:rPr lang="en-US" sz="2500" b="0" spc="-150" dirty="0" smtClean="0">
              <a:effectLst>
                <a:outerShdw blurRad="38100" dist="38100" dir="2700000" algn="tl">
                  <a:srgbClr val="000000">
                    <a:alpha val="43137"/>
                  </a:srgbClr>
                </a:outerShdw>
              </a:effectLst>
            </a:rPr>
            <a:t>”Concussion"</a:t>
          </a:r>
          <a:endParaRPr lang="en-US" sz="2500" b="0" spc="-150" dirty="0">
            <a:effectLst>
              <a:outerShdw blurRad="38100" dist="38100" dir="2700000" algn="tl">
                <a:srgbClr val="000000">
                  <a:alpha val="43137"/>
                </a:srgbClr>
              </a:outerShdw>
            </a:effectLst>
          </a:endParaRPr>
        </a:p>
      </dgm:t>
    </dgm:pt>
    <dgm:pt modelId="{6F2E5452-D642-4CE5-8523-23C633D81274}" type="parTrans" cxnId="{BC58B188-CADE-47EB-9744-0C0496A33728}">
      <dgm:prSet/>
      <dgm:spPr/>
      <dgm:t>
        <a:bodyPr/>
        <a:lstStyle/>
        <a:p>
          <a:endParaRPr lang="en-US"/>
        </a:p>
      </dgm:t>
    </dgm:pt>
    <dgm:pt modelId="{7CBFE796-2D1E-483E-846C-1DC07EFC2FCA}" type="sibTrans" cxnId="{BC58B188-CADE-47EB-9744-0C0496A33728}">
      <dgm:prSet/>
      <dgm:spPr/>
      <dgm:t>
        <a:bodyPr/>
        <a:lstStyle/>
        <a:p>
          <a:endParaRPr lang="en-US"/>
        </a:p>
      </dgm:t>
    </dgm:pt>
    <dgm:pt modelId="{C2A3BDE3-A44A-4AFC-856D-88BDA237A895}">
      <dgm:prSet phldrT="[Text]" custT="1"/>
      <dgm:spPr/>
      <dgm:t>
        <a:bodyPr/>
        <a:lstStyle/>
        <a:p>
          <a:pPr>
            <a:lnSpc>
              <a:spcPct val="75000"/>
            </a:lnSpc>
          </a:pPr>
          <a:r>
            <a:rPr lang="en-US" sz="2200" spc="-150" dirty="0" smtClean="0">
              <a:solidFill>
                <a:schemeClr val="tx2">
                  <a:lumMod val="50000"/>
                </a:schemeClr>
              </a:solidFill>
              <a:effectLst/>
            </a:rPr>
            <a:t>Brief or no Loss of Consciousness (LOC)</a:t>
          </a:r>
          <a:endParaRPr lang="en-US" sz="2200" spc="-150" dirty="0">
            <a:solidFill>
              <a:schemeClr val="tx2">
                <a:lumMod val="50000"/>
              </a:schemeClr>
            </a:solidFill>
            <a:effectLst/>
          </a:endParaRPr>
        </a:p>
      </dgm:t>
    </dgm:pt>
    <dgm:pt modelId="{B7434321-14AF-494E-A1DA-70B47DAEB416}" type="parTrans" cxnId="{AE6CBAE7-082D-46F3-8B96-DE7372D44572}">
      <dgm:prSet/>
      <dgm:spPr/>
      <dgm:t>
        <a:bodyPr/>
        <a:lstStyle/>
        <a:p>
          <a:endParaRPr lang="en-US"/>
        </a:p>
      </dgm:t>
    </dgm:pt>
    <dgm:pt modelId="{0F236023-582C-4075-981A-7B2F33D8C08D}" type="sibTrans" cxnId="{AE6CBAE7-082D-46F3-8B96-DE7372D44572}">
      <dgm:prSet/>
      <dgm:spPr/>
      <dgm:t>
        <a:bodyPr/>
        <a:lstStyle/>
        <a:p>
          <a:endParaRPr lang="en-US"/>
        </a:p>
      </dgm:t>
    </dgm:pt>
    <dgm:pt modelId="{6646294B-6020-4661-9C99-B07919EAD1DA}">
      <dgm:prSet phldrT="[Text]" custT="1"/>
      <dgm:spPr>
        <a:solidFill>
          <a:schemeClr val="tx2">
            <a:lumMod val="50000"/>
          </a:schemeClr>
        </a:solidFill>
        <a:ln>
          <a:solidFill>
            <a:schemeClr val="accent1">
              <a:lumMod val="75000"/>
            </a:schemeClr>
          </a:solidFill>
        </a:ln>
      </dgm:spPr>
      <dgm:t>
        <a:bodyPr/>
        <a:lstStyle/>
        <a:p>
          <a:r>
            <a:rPr lang="en-US" sz="2600" b="0" dirty="0" smtClean="0">
              <a:effectLst>
                <a:outerShdw blurRad="38100" dist="38100" dir="2700000" algn="tl">
                  <a:srgbClr val="000000">
                    <a:alpha val="43137"/>
                  </a:srgbClr>
                </a:outerShdw>
              </a:effectLst>
            </a:rPr>
            <a:t>Moderate TBI</a:t>
          </a:r>
          <a:endParaRPr lang="en-US" sz="2600" b="0" dirty="0">
            <a:effectLst>
              <a:outerShdw blurRad="38100" dist="38100" dir="2700000" algn="tl">
                <a:srgbClr val="000000">
                  <a:alpha val="43137"/>
                </a:srgbClr>
              </a:outerShdw>
            </a:effectLst>
          </a:endParaRPr>
        </a:p>
      </dgm:t>
    </dgm:pt>
    <dgm:pt modelId="{AEE9B2E9-150F-48FA-9D97-AF2950A0E0A3}" type="parTrans" cxnId="{9F4043AC-A2B6-4887-A5DB-570B766D767D}">
      <dgm:prSet/>
      <dgm:spPr/>
      <dgm:t>
        <a:bodyPr/>
        <a:lstStyle/>
        <a:p>
          <a:endParaRPr lang="en-US"/>
        </a:p>
      </dgm:t>
    </dgm:pt>
    <dgm:pt modelId="{8BB651FE-A1D3-4848-9A24-1FC282A7F8B4}" type="sibTrans" cxnId="{9F4043AC-A2B6-4887-A5DB-570B766D767D}">
      <dgm:prSet/>
      <dgm:spPr/>
      <dgm:t>
        <a:bodyPr/>
        <a:lstStyle/>
        <a:p>
          <a:endParaRPr lang="en-US"/>
        </a:p>
      </dgm:t>
    </dgm:pt>
    <dgm:pt modelId="{11E66E8A-00F5-498F-AFE7-D28C2BB9B761}">
      <dgm:prSet phldrT="[Text]" custT="1"/>
      <dgm:spPr/>
      <dgm:t>
        <a:bodyPr/>
        <a:lstStyle/>
        <a:p>
          <a:pPr>
            <a:lnSpc>
              <a:spcPct val="75000"/>
            </a:lnSpc>
          </a:pPr>
          <a:r>
            <a:rPr lang="en-US" sz="2200" spc="-150" dirty="0" smtClean="0">
              <a:solidFill>
                <a:schemeClr val="tx2">
                  <a:lumMod val="50000"/>
                </a:schemeClr>
              </a:solidFill>
            </a:rPr>
            <a:t>LOC can last from minutes to hours</a:t>
          </a:r>
          <a:endParaRPr lang="en-US" sz="2200" spc="-150" dirty="0">
            <a:solidFill>
              <a:schemeClr val="tx2">
                <a:lumMod val="50000"/>
              </a:schemeClr>
            </a:solidFill>
          </a:endParaRPr>
        </a:p>
      </dgm:t>
    </dgm:pt>
    <dgm:pt modelId="{4FF40616-B93A-4245-B227-B9DB5927AE4C}" type="parTrans" cxnId="{A22E7928-B746-417F-9EC4-0139B52A8EEF}">
      <dgm:prSet/>
      <dgm:spPr/>
      <dgm:t>
        <a:bodyPr/>
        <a:lstStyle/>
        <a:p>
          <a:endParaRPr lang="en-US"/>
        </a:p>
      </dgm:t>
    </dgm:pt>
    <dgm:pt modelId="{CF81CB99-EB61-41F8-A494-1715F0CC8457}" type="sibTrans" cxnId="{A22E7928-B746-417F-9EC4-0139B52A8EEF}">
      <dgm:prSet/>
      <dgm:spPr/>
      <dgm:t>
        <a:bodyPr/>
        <a:lstStyle/>
        <a:p>
          <a:endParaRPr lang="en-US"/>
        </a:p>
      </dgm:t>
    </dgm:pt>
    <dgm:pt modelId="{D0CE7486-DFF5-4AAD-8A8E-DE550AE70446}">
      <dgm:prSet phldrT="[Text]" custT="1"/>
      <dgm:spPr>
        <a:solidFill>
          <a:schemeClr val="tx2">
            <a:lumMod val="50000"/>
          </a:schemeClr>
        </a:solidFill>
      </dgm:spPr>
      <dgm:t>
        <a:bodyPr/>
        <a:lstStyle/>
        <a:p>
          <a:r>
            <a:rPr lang="en-US" sz="2600" b="0" dirty="0" smtClean="0">
              <a:effectLst>
                <a:outerShdw blurRad="38100" dist="38100" dir="2700000" algn="tl">
                  <a:srgbClr val="000000">
                    <a:alpha val="43137"/>
                  </a:srgbClr>
                </a:outerShdw>
              </a:effectLst>
            </a:rPr>
            <a:t>Severe TBI</a:t>
          </a:r>
          <a:endParaRPr lang="en-US" sz="2600" b="0" dirty="0">
            <a:effectLst>
              <a:outerShdw blurRad="38100" dist="38100" dir="2700000" algn="tl">
                <a:srgbClr val="000000">
                  <a:alpha val="43137"/>
                </a:srgbClr>
              </a:outerShdw>
            </a:effectLst>
          </a:endParaRPr>
        </a:p>
      </dgm:t>
    </dgm:pt>
    <dgm:pt modelId="{6FFF9091-8E17-4426-834E-FD2A07925632}" type="parTrans" cxnId="{21A4E648-4C71-45B0-BCB9-583F1EBAEA0A}">
      <dgm:prSet/>
      <dgm:spPr/>
      <dgm:t>
        <a:bodyPr/>
        <a:lstStyle/>
        <a:p>
          <a:endParaRPr lang="en-US"/>
        </a:p>
      </dgm:t>
    </dgm:pt>
    <dgm:pt modelId="{A5110361-3090-48FB-83BD-211CF2D6FD2B}" type="sibTrans" cxnId="{21A4E648-4C71-45B0-BCB9-583F1EBAEA0A}">
      <dgm:prSet/>
      <dgm:spPr/>
      <dgm:t>
        <a:bodyPr/>
        <a:lstStyle/>
        <a:p>
          <a:endParaRPr lang="en-US"/>
        </a:p>
      </dgm:t>
    </dgm:pt>
    <dgm:pt modelId="{FFC25D1D-D3DC-4A21-8534-BA5B7BCC1028}">
      <dgm:prSet phldrT="[Text]" custT="1"/>
      <dgm:spPr/>
      <dgm:t>
        <a:bodyPr/>
        <a:lstStyle/>
        <a:p>
          <a:pPr algn="l">
            <a:lnSpc>
              <a:spcPct val="75000"/>
            </a:lnSpc>
          </a:pPr>
          <a:r>
            <a:rPr lang="en-US" sz="2200" spc="-150" dirty="0" smtClean="0">
              <a:solidFill>
                <a:schemeClr val="tx2">
                  <a:lumMod val="50000"/>
                </a:schemeClr>
              </a:solidFill>
            </a:rPr>
            <a:t>LOC for 6 or more hours</a:t>
          </a:r>
          <a:endParaRPr lang="en-US" sz="2200" spc="-150" dirty="0">
            <a:solidFill>
              <a:schemeClr val="tx2">
                <a:lumMod val="50000"/>
              </a:schemeClr>
            </a:solidFill>
          </a:endParaRPr>
        </a:p>
      </dgm:t>
    </dgm:pt>
    <dgm:pt modelId="{18EAD8E9-63FF-4601-A753-13A1F90DD811}" type="parTrans" cxnId="{68723F2C-BDA0-4CB3-ACE4-A05B5C1CF226}">
      <dgm:prSet/>
      <dgm:spPr/>
      <dgm:t>
        <a:bodyPr/>
        <a:lstStyle/>
        <a:p>
          <a:endParaRPr lang="en-US"/>
        </a:p>
      </dgm:t>
    </dgm:pt>
    <dgm:pt modelId="{8ABAA76D-5869-47B6-91F0-2C8CFBE9313C}" type="sibTrans" cxnId="{68723F2C-BDA0-4CB3-ACE4-A05B5C1CF226}">
      <dgm:prSet/>
      <dgm:spPr/>
      <dgm:t>
        <a:bodyPr/>
        <a:lstStyle/>
        <a:p>
          <a:endParaRPr lang="en-US"/>
        </a:p>
      </dgm:t>
    </dgm:pt>
    <dgm:pt modelId="{73BFF7AC-5DE2-442D-8305-70C7AB5149C1}">
      <dgm:prSet phldrT="[Text]" custT="1"/>
      <dgm:spPr/>
      <dgm:t>
        <a:bodyPr/>
        <a:lstStyle/>
        <a:p>
          <a:pPr>
            <a:lnSpc>
              <a:spcPct val="75000"/>
            </a:lnSpc>
          </a:pPr>
          <a:r>
            <a:rPr lang="en-US" sz="2200" spc="-150" dirty="0" smtClean="0">
              <a:solidFill>
                <a:schemeClr val="tx2">
                  <a:lumMod val="50000"/>
                </a:schemeClr>
              </a:solidFill>
            </a:rPr>
            <a:t>May have tissue damage, bleeding or fractures in skull</a:t>
          </a:r>
          <a:endParaRPr lang="en-US" sz="2200" spc="-150" dirty="0">
            <a:solidFill>
              <a:schemeClr val="tx2">
                <a:lumMod val="50000"/>
              </a:schemeClr>
            </a:solidFill>
          </a:endParaRPr>
        </a:p>
      </dgm:t>
    </dgm:pt>
    <dgm:pt modelId="{35A30197-8177-47DE-9A99-349F6A0C17D6}" type="parTrans" cxnId="{C507062A-8AA9-4E6E-BE92-D19729D38C90}">
      <dgm:prSet/>
      <dgm:spPr/>
      <dgm:t>
        <a:bodyPr/>
        <a:lstStyle/>
        <a:p>
          <a:endParaRPr lang="en-US"/>
        </a:p>
      </dgm:t>
    </dgm:pt>
    <dgm:pt modelId="{74CA4C63-EB32-4B86-BC0D-11AACBD7EA20}" type="sibTrans" cxnId="{C507062A-8AA9-4E6E-BE92-D19729D38C90}">
      <dgm:prSet/>
      <dgm:spPr/>
      <dgm:t>
        <a:bodyPr/>
        <a:lstStyle/>
        <a:p>
          <a:endParaRPr lang="en-US"/>
        </a:p>
      </dgm:t>
    </dgm:pt>
    <dgm:pt modelId="{3B94F7FF-3610-4200-9DAA-41ED97FD85DE}">
      <dgm:prSet phldrT="[Text]" custT="1"/>
      <dgm:spPr/>
      <dgm:t>
        <a:bodyPr/>
        <a:lstStyle/>
        <a:p>
          <a:pPr>
            <a:lnSpc>
              <a:spcPct val="75000"/>
            </a:lnSpc>
          </a:pPr>
          <a:r>
            <a:rPr lang="en-US" sz="2200" spc="-150" dirty="0" smtClean="0">
              <a:solidFill>
                <a:schemeClr val="tx2">
                  <a:lumMod val="50000"/>
                </a:schemeClr>
              </a:solidFill>
            </a:rPr>
            <a:t>Symptoms may include loss of recall of the event, confusion, and impaired verbal memory</a:t>
          </a:r>
          <a:endParaRPr lang="en-US" sz="2200" spc="-150" dirty="0">
            <a:solidFill>
              <a:schemeClr val="tx2">
                <a:lumMod val="50000"/>
              </a:schemeClr>
            </a:solidFill>
          </a:endParaRPr>
        </a:p>
      </dgm:t>
    </dgm:pt>
    <dgm:pt modelId="{9C67D1C6-E731-430D-B33B-2530EE9E4CD6}" type="parTrans" cxnId="{9D14CE07-51B6-40B4-9D01-71CC35C9C97E}">
      <dgm:prSet/>
      <dgm:spPr/>
      <dgm:t>
        <a:bodyPr/>
        <a:lstStyle/>
        <a:p>
          <a:endParaRPr lang="en-US"/>
        </a:p>
      </dgm:t>
    </dgm:pt>
    <dgm:pt modelId="{8E65F9A7-5D14-4420-B966-155EA7AE4CE2}" type="sibTrans" cxnId="{9D14CE07-51B6-40B4-9D01-71CC35C9C97E}">
      <dgm:prSet/>
      <dgm:spPr/>
      <dgm:t>
        <a:bodyPr/>
        <a:lstStyle/>
        <a:p>
          <a:endParaRPr lang="en-US"/>
        </a:p>
      </dgm:t>
    </dgm:pt>
    <dgm:pt modelId="{5DA78290-5C24-43CD-AFDD-6B752E58FA2E}">
      <dgm:prSet phldrT="[Text]" custT="1"/>
      <dgm:spPr/>
      <dgm:t>
        <a:bodyPr/>
        <a:lstStyle/>
        <a:p>
          <a:pPr algn="l">
            <a:lnSpc>
              <a:spcPct val="75000"/>
            </a:lnSpc>
          </a:pPr>
          <a:r>
            <a:rPr lang="en-US" sz="2200" spc="-150" dirty="0" smtClean="0">
              <a:solidFill>
                <a:schemeClr val="tx2">
                  <a:lumMod val="50000"/>
                </a:schemeClr>
              </a:solidFill>
            </a:rPr>
            <a:t>Long –Term disability is highly likely</a:t>
          </a:r>
          <a:endParaRPr lang="en-US" sz="2200" spc="-150" dirty="0">
            <a:solidFill>
              <a:schemeClr val="tx2">
                <a:lumMod val="50000"/>
              </a:schemeClr>
            </a:solidFill>
          </a:endParaRPr>
        </a:p>
      </dgm:t>
    </dgm:pt>
    <dgm:pt modelId="{9990A35D-B6D5-4496-B4DD-5FAEC907AD4C}" type="parTrans" cxnId="{FC2FD534-72D5-4D9E-ADAF-19158632C75F}">
      <dgm:prSet/>
      <dgm:spPr/>
      <dgm:t>
        <a:bodyPr/>
        <a:lstStyle/>
        <a:p>
          <a:endParaRPr lang="en-US"/>
        </a:p>
      </dgm:t>
    </dgm:pt>
    <dgm:pt modelId="{4BAB3786-A159-49E5-8676-C7FB660CDA77}" type="sibTrans" cxnId="{FC2FD534-72D5-4D9E-ADAF-19158632C75F}">
      <dgm:prSet/>
      <dgm:spPr/>
      <dgm:t>
        <a:bodyPr/>
        <a:lstStyle/>
        <a:p>
          <a:endParaRPr lang="en-US"/>
        </a:p>
      </dgm:t>
    </dgm:pt>
    <dgm:pt modelId="{D6193BDD-A449-4FC5-B4AE-8264BB43E43C}">
      <dgm:prSet phldrT="[Text]" custT="1"/>
      <dgm:spPr/>
      <dgm:t>
        <a:bodyPr/>
        <a:lstStyle/>
        <a:p>
          <a:pPr algn="l">
            <a:lnSpc>
              <a:spcPct val="75000"/>
            </a:lnSpc>
          </a:pPr>
          <a:r>
            <a:rPr lang="en-US" sz="2200" spc="-150" dirty="0" smtClean="0">
              <a:solidFill>
                <a:schemeClr val="tx2">
                  <a:lumMod val="50000"/>
                </a:schemeClr>
              </a:solidFill>
            </a:rPr>
            <a:t>Behavior, social, and communication impairments may result</a:t>
          </a:r>
          <a:endParaRPr lang="en-US" sz="2200" spc="-150" dirty="0">
            <a:solidFill>
              <a:schemeClr val="tx2">
                <a:lumMod val="50000"/>
              </a:schemeClr>
            </a:solidFill>
          </a:endParaRPr>
        </a:p>
      </dgm:t>
    </dgm:pt>
    <dgm:pt modelId="{6926C0D5-888B-4A70-9C3F-9BBB0A860D18}" type="parTrans" cxnId="{8B16AAF8-1D5A-488E-A61A-C9AAAD1E3EB0}">
      <dgm:prSet/>
      <dgm:spPr/>
      <dgm:t>
        <a:bodyPr/>
        <a:lstStyle/>
        <a:p>
          <a:endParaRPr lang="en-US"/>
        </a:p>
      </dgm:t>
    </dgm:pt>
    <dgm:pt modelId="{C6477270-3D06-4ED6-A31D-C5EAFC798ABA}" type="sibTrans" cxnId="{8B16AAF8-1D5A-488E-A61A-C9AAAD1E3EB0}">
      <dgm:prSet/>
      <dgm:spPr/>
      <dgm:t>
        <a:bodyPr/>
        <a:lstStyle/>
        <a:p>
          <a:endParaRPr lang="en-US"/>
        </a:p>
      </dgm:t>
    </dgm:pt>
    <dgm:pt modelId="{5D716D7B-E4EC-42C4-8D21-48D51A35E84B}">
      <dgm:prSet phldrT="[Text]" custT="1"/>
      <dgm:spPr/>
      <dgm:t>
        <a:bodyPr/>
        <a:lstStyle/>
        <a:p>
          <a:pPr>
            <a:lnSpc>
              <a:spcPct val="75000"/>
            </a:lnSpc>
          </a:pPr>
          <a:r>
            <a:rPr lang="en-US" sz="2200" spc="-150" dirty="0" smtClean="0">
              <a:solidFill>
                <a:schemeClr val="tx2">
                  <a:lumMod val="50000"/>
                </a:schemeClr>
              </a:solidFill>
              <a:effectLst/>
            </a:rPr>
            <a:t>Accounts for ~75% of all TBIs</a:t>
          </a:r>
          <a:endParaRPr lang="en-US" sz="2200" spc="-150" dirty="0">
            <a:solidFill>
              <a:schemeClr val="tx2">
                <a:lumMod val="50000"/>
              </a:schemeClr>
            </a:solidFill>
            <a:effectLst/>
          </a:endParaRPr>
        </a:p>
      </dgm:t>
    </dgm:pt>
    <dgm:pt modelId="{B0333136-3D28-4D3C-B367-83286785DDE6}" type="sibTrans" cxnId="{9CF9F4F2-81E7-43F1-9B20-A749149DE700}">
      <dgm:prSet/>
      <dgm:spPr/>
      <dgm:t>
        <a:bodyPr/>
        <a:lstStyle/>
        <a:p>
          <a:endParaRPr lang="en-US"/>
        </a:p>
      </dgm:t>
    </dgm:pt>
    <dgm:pt modelId="{8640B24B-83A2-430A-8EFE-57AE97B48DFB}" type="parTrans" cxnId="{9CF9F4F2-81E7-43F1-9B20-A749149DE700}">
      <dgm:prSet/>
      <dgm:spPr/>
      <dgm:t>
        <a:bodyPr/>
        <a:lstStyle/>
        <a:p>
          <a:endParaRPr lang="en-US"/>
        </a:p>
      </dgm:t>
    </dgm:pt>
    <dgm:pt modelId="{D1CE9208-3ADF-4F3A-A4FD-0CBFCB40EA91}">
      <dgm:prSet phldrT="[Text]" custT="1"/>
      <dgm:spPr/>
      <dgm:t>
        <a:bodyPr/>
        <a:lstStyle/>
        <a:p>
          <a:pPr>
            <a:lnSpc>
              <a:spcPct val="75000"/>
            </a:lnSpc>
          </a:pPr>
          <a:r>
            <a:rPr lang="en-US" sz="2200" spc="-150" dirty="0" smtClean="0">
              <a:solidFill>
                <a:schemeClr val="tx2">
                  <a:lumMod val="50000"/>
                </a:schemeClr>
              </a:solidFill>
              <a:effectLst/>
            </a:rPr>
            <a:t>May show symptoms such as dizziness, vomiting, fatigue</a:t>
          </a:r>
          <a:endParaRPr lang="en-US" sz="2200" spc="-150" dirty="0">
            <a:solidFill>
              <a:schemeClr val="tx2">
                <a:lumMod val="50000"/>
              </a:schemeClr>
            </a:solidFill>
            <a:effectLst/>
          </a:endParaRPr>
        </a:p>
      </dgm:t>
    </dgm:pt>
    <dgm:pt modelId="{BDCE519C-4C4D-4D01-A3C9-EC042B9786F2}" type="sibTrans" cxnId="{ED5B8D76-C8CF-42A7-9FC4-F5DB28E585A7}">
      <dgm:prSet/>
      <dgm:spPr/>
      <dgm:t>
        <a:bodyPr/>
        <a:lstStyle/>
        <a:p>
          <a:endParaRPr lang="en-US"/>
        </a:p>
      </dgm:t>
    </dgm:pt>
    <dgm:pt modelId="{49B0D6A6-5B2A-46D8-A967-1FF5F501B6E1}" type="parTrans" cxnId="{ED5B8D76-C8CF-42A7-9FC4-F5DB28E585A7}">
      <dgm:prSet/>
      <dgm:spPr/>
      <dgm:t>
        <a:bodyPr/>
        <a:lstStyle/>
        <a:p>
          <a:endParaRPr lang="en-US"/>
        </a:p>
      </dgm:t>
    </dgm:pt>
    <dgm:pt modelId="{DCF91229-1074-442F-AFE5-3F136BDEBB3A}" type="pres">
      <dgm:prSet presAssocID="{47E7B2FD-4C48-4FAD-8089-58EBDE27AF1B}" presName="Name0" presStyleCnt="0">
        <dgm:presLayoutVars>
          <dgm:dir/>
          <dgm:animLvl val="lvl"/>
          <dgm:resizeHandles val="exact"/>
        </dgm:presLayoutVars>
      </dgm:prSet>
      <dgm:spPr/>
      <dgm:t>
        <a:bodyPr/>
        <a:lstStyle/>
        <a:p>
          <a:endParaRPr lang="en-US"/>
        </a:p>
      </dgm:t>
    </dgm:pt>
    <dgm:pt modelId="{7044E916-A713-421D-AA47-022A7D9E75A0}" type="pres">
      <dgm:prSet presAssocID="{25718C33-0FAB-412B-92D9-B84D07294B90}" presName="linNode" presStyleCnt="0"/>
      <dgm:spPr/>
    </dgm:pt>
    <dgm:pt modelId="{3E46A773-4D4D-4E10-9B8F-8D26BCABE94D}" type="pres">
      <dgm:prSet presAssocID="{25718C33-0FAB-412B-92D9-B84D07294B90}" presName="parentText" presStyleLbl="node1" presStyleIdx="0" presStyleCnt="3" custScaleX="77281" custScaleY="77443" custLinFactNeighborX="-1" custLinFactNeighborY="-3339">
        <dgm:presLayoutVars>
          <dgm:chMax val="1"/>
          <dgm:bulletEnabled val="1"/>
        </dgm:presLayoutVars>
      </dgm:prSet>
      <dgm:spPr/>
      <dgm:t>
        <a:bodyPr/>
        <a:lstStyle/>
        <a:p>
          <a:endParaRPr lang="en-US"/>
        </a:p>
      </dgm:t>
    </dgm:pt>
    <dgm:pt modelId="{DF5E6FEA-0D15-48A8-964C-F5215ED8C7B8}" type="pres">
      <dgm:prSet presAssocID="{25718C33-0FAB-412B-92D9-B84D07294B90}" presName="descendantText" presStyleLbl="alignAccFollowNode1" presStyleIdx="0" presStyleCnt="3" custScaleX="128911" custScaleY="80708" custLinFactNeighborX="-2752" custLinFactNeighborY="153">
        <dgm:presLayoutVars>
          <dgm:bulletEnabled val="1"/>
        </dgm:presLayoutVars>
      </dgm:prSet>
      <dgm:spPr/>
      <dgm:t>
        <a:bodyPr/>
        <a:lstStyle/>
        <a:p>
          <a:endParaRPr lang="en-US"/>
        </a:p>
      </dgm:t>
    </dgm:pt>
    <dgm:pt modelId="{BBA589DE-7563-49AF-B6AF-AC8A310C1D9B}" type="pres">
      <dgm:prSet presAssocID="{7CBFE796-2D1E-483E-846C-1DC07EFC2FCA}" presName="sp" presStyleCnt="0"/>
      <dgm:spPr/>
    </dgm:pt>
    <dgm:pt modelId="{8F9A4BC0-CCA7-4E32-9837-2FA0C220857E}" type="pres">
      <dgm:prSet presAssocID="{6646294B-6020-4661-9C99-B07919EAD1DA}" presName="linNode" presStyleCnt="0"/>
      <dgm:spPr/>
    </dgm:pt>
    <dgm:pt modelId="{FEA9EC86-8997-4EC1-9EBC-2312EAEACD45}" type="pres">
      <dgm:prSet presAssocID="{6646294B-6020-4661-9C99-B07919EAD1DA}" presName="parentText" presStyleLbl="node1" presStyleIdx="1" presStyleCnt="3" custScaleX="95602" custScaleY="75652" custLinFactNeighborX="-8390" custLinFactNeighborY="23">
        <dgm:presLayoutVars>
          <dgm:chMax val="1"/>
          <dgm:bulletEnabled val="1"/>
        </dgm:presLayoutVars>
      </dgm:prSet>
      <dgm:spPr/>
      <dgm:t>
        <a:bodyPr/>
        <a:lstStyle/>
        <a:p>
          <a:endParaRPr lang="en-US"/>
        </a:p>
      </dgm:t>
    </dgm:pt>
    <dgm:pt modelId="{A019B6FC-3F5E-42B7-9089-5250D9895C81}" type="pres">
      <dgm:prSet presAssocID="{6646294B-6020-4661-9C99-B07919EAD1DA}" presName="descendantText" presStyleLbl="alignAccFollowNode1" presStyleIdx="1" presStyleCnt="3" custScaleX="159389" custScaleY="86237" custLinFactNeighborX="-3385" custLinFactNeighborY="-19">
        <dgm:presLayoutVars>
          <dgm:bulletEnabled val="1"/>
        </dgm:presLayoutVars>
      </dgm:prSet>
      <dgm:spPr/>
      <dgm:t>
        <a:bodyPr/>
        <a:lstStyle/>
        <a:p>
          <a:endParaRPr lang="en-US"/>
        </a:p>
      </dgm:t>
    </dgm:pt>
    <dgm:pt modelId="{EF981665-1F69-4E68-AC85-AE968D24733C}" type="pres">
      <dgm:prSet presAssocID="{8BB651FE-A1D3-4848-9A24-1FC282A7F8B4}" presName="sp" presStyleCnt="0"/>
      <dgm:spPr/>
    </dgm:pt>
    <dgm:pt modelId="{A7B7E499-A002-4BAD-9F34-0228ED0B52EA}" type="pres">
      <dgm:prSet presAssocID="{D0CE7486-DFF5-4AAD-8A8E-DE550AE70446}" presName="linNode" presStyleCnt="0"/>
      <dgm:spPr/>
    </dgm:pt>
    <dgm:pt modelId="{671DCCA3-24AF-47E2-A640-B7154CF133A0}" type="pres">
      <dgm:prSet presAssocID="{D0CE7486-DFF5-4AAD-8A8E-DE550AE70446}" presName="parentText" presStyleLbl="node1" presStyleIdx="2" presStyleCnt="3" custScaleX="85798" custScaleY="75521" custLinFactNeighborX="-8390" custLinFactNeighborY="583">
        <dgm:presLayoutVars>
          <dgm:chMax val="1"/>
          <dgm:bulletEnabled val="1"/>
        </dgm:presLayoutVars>
      </dgm:prSet>
      <dgm:spPr/>
      <dgm:t>
        <a:bodyPr/>
        <a:lstStyle/>
        <a:p>
          <a:endParaRPr lang="en-US"/>
        </a:p>
      </dgm:t>
    </dgm:pt>
    <dgm:pt modelId="{D7FEB714-61A3-4EFD-90F5-D258C10B9690}" type="pres">
      <dgm:prSet presAssocID="{D0CE7486-DFF5-4AAD-8A8E-DE550AE70446}" presName="descendantText" presStyleLbl="alignAccFollowNode1" presStyleIdx="2" presStyleCnt="3" custScaleX="142139" custScaleY="75250" custLinFactNeighborX="-3462" custLinFactNeighborY="1002">
        <dgm:presLayoutVars>
          <dgm:bulletEnabled val="1"/>
        </dgm:presLayoutVars>
      </dgm:prSet>
      <dgm:spPr/>
      <dgm:t>
        <a:bodyPr/>
        <a:lstStyle/>
        <a:p>
          <a:endParaRPr lang="en-US"/>
        </a:p>
      </dgm:t>
    </dgm:pt>
  </dgm:ptLst>
  <dgm:cxnLst>
    <dgm:cxn modelId="{9DB9AA27-F46E-4661-BE66-6D0C7EB5F499}" type="presOf" srcId="{6646294B-6020-4661-9C99-B07919EAD1DA}" destId="{FEA9EC86-8997-4EC1-9EBC-2312EAEACD45}" srcOrd="0" destOrd="0" presId="urn:microsoft.com/office/officeart/2005/8/layout/vList5"/>
    <dgm:cxn modelId="{8B16AAF8-1D5A-488E-A61A-C9AAAD1E3EB0}" srcId="{D0CE7486-DFF5-4AAD-8A8E-DE550AE70446}" destId="{D6193BDD-A449-4FC5-B4AE-8264BB43E43C}" srcOrd="2" destOrd="0" parTransId="{6926C0D5-888B-4A70-9C3F-9BBB0A860D18}" sibTransId="{C6477270-3D06-4ED6-A31D-C5EAFC798ABA}"/>
    <dgm:cxn modelId="{9B20E978-FABE-4C0D-8B99-36A3A8C19EF7}" type="presOf" srcId="{5DA78290-5C24-43CD-AFDD-6B752E58FA2E}" destId="{D7FEB714-61A3-4EFD-90F5-D258C10B9690}" srcOrd="0" destOrd="1" presId="urn:microsoft.com/office/officeart/2005/8/layout/vList5"/>
    <dgm:cxn modelId="{21A4E648-4C71-45B0-BCB9-583F1EBAEA0A}" srcId="{47E7B2FD-4C48-4FAD-8089-58EBDE27AF1B}" destId="{D0CE7486-DFF5-4AAD-8A8E-DE550AE70446}" srcOrd="2" destOrd="0" parTransId="{6FFF9091-8E17-4426-834E-FD2A07925632}" sibTransId="{A5110361-3090-48FB-83BD-211CF2D6FD2B}"/>
    <dgm:cxn modelId="{BC58B188-CADE-47EB-9744-0C0496A33728}" srcId="{47E7B2FD-4C48-4FAD-8089-58EBDE27AF1B}" destId="{25718C33-0FAB-412B-92D9-B84D07294B90}" srcOrd="0" destOrd="0" parTransId="{6F2E5452-D642-4CE5-8523-23C633D81274}" sibTransId="{7CBFE796-2D1E-483E-846C-1DC07EFC2FCA}"/>
    <dgm:cxn modelId="{899F6874-D6C6-4DDE-BE62-234D75C27A9D}" type="presOf" srcId="{D6193BDD-A449-4FC5-B4AE-8264BB43E43C}" destId="{D7FEB714-61A3-4EFD-90F5-D258C10B9690}" srcOrd="0" destOrd="2" presId="urn:microsoft.com/office/officeart/2005/8/layout/vList5"/>
    <dgm:cxn modelId="{8235FDB6-BC8D-4107-9292-DEADCA3562E3}" type="presOf" srcId="{3B94F7FF-3610-4200-9DAA-41ED97FD85DE}" destId="{A019B6FC-3F5E-42B7-9089-5250D9895C81}" srcOrd="0" destOrd="2" presId="urn:microsoft.com/office/officeart/2005/8/layout/vList5"/>
    <dgm:cxn modelId="{9D14CE07-51B6-40B4-9D01-71CC35C9C97E}" srcId="{6646294B-6020-4661-9C99-B07919EAD1DA}" destId="{3B94F7FF-3610-4200-9DAA-41ED97FD85DE}" srcOrd="2" destOrd="0" parTransId="{9C67D1C6-E731-430D-B33B-2530EE9E4CD6}" sibTransId="{8E65F9A7-5D14-4420-B966-155EA7AE4CE2}"/>
    <dgm:cxn modelId="{9F4043AC-A2B6-4887-A5DB-570B766D767D}" srcId="{47E7B2FD-4C48-4FAD-8089-58EBDE27AF1B}" destId="{6646294B-6020-4661-9C99-B07919EAD1DA}" srcOrd="1" destOrd="0" parTransId="{AEE9B2E9-150F-48FA-9D97-AF2950A0E0A3}" sibTransId="{8BB651FE-A1D3-4848-9A24-1FC282A7F8B4}"/>
    <dgm:cxn modelId="{68723F2C-BDA0-4CB3-ACE4-A05B5C1CF226}" srcId="{D0CE7486-DFF5-4AAD-8A8E-DE550AE70446}" destId="{FFC25D1D-D3DC-4A21-8534-BA5B7BCC1028}" srcOrd="0" destOrd="0" parTransId="{18EAD8E9-63FF-4601-A753-13A1F90DD811}" sibTransId="{8ABAA76D-5869-47B6-91F0-2C8CFBE9313C}"/>
    <dgm:cxn modelId="{AE6CBAE7-082D-46F3-8B96-DE7372D44572}" srcId="{25718C33-0FAB-412B-92D9-B84D07294B90}" destId="{C2A3BDE3-A44A-4AFC-856D-88BDA237A895}" srcOrd="0" destOrd="0" parTransId="{B7434321-14AF-494E-A1DA-70B47DAEB416}" sibTransId="{0F236023-582C-4075-981A-7B2F33D8C08D}"/>
    <dgm:cxn modelId="{45C7A86D-1D12-4B10-AE7F-9EEEDE464912}" type="presOf" srcId="{C2A3BDE3-A44A-4AFC-856D-88BDA237A895}" destId="{DF5E6FEA-0D15-48A8-964C-F5215ED8C7B8}" srcOrd="0" destOrd="0" presId="urn:microsoft.com/office/officeart/2005/8/layout/vList5"/>
    <dgm:cxn modelId="{DF21C37C-6568-4E51-B073-5FA71A69AEF6}" type="presOf" srcId="{73BFF7AC-5DE2-442D-8305-70C7AB5149C1}" destId="{A019B6FC-3F5E-42B7-9089-5250D9895C81}" srcOrd="0" destOrd="1" presId="urn:microsoft.com/office/officeart/2005/8/layout/vList5"/>
    <dgm:cxn modelId="{477ABFB3-70B1-4F88-B97C-A1F19CC32BD3}" type="presOf" srcId="{FFC25D1D-D3DC-4A21-8534-BA5B7BCC1028}" destId="{D7FEB714-61A3-4EFD-90F5-D258C10B9690}" srcOrd="0" destOrd="0" presId="urn:microsoft.com/office/officeart/2005/8/layout/vList5"/>
    <dgm:cxn modelId="{9CF9F4F2-81E7-43F1-9B20-A749149DE700}" srcId="{25718C33-0FAB-412B-92D9-B84D07294B90}" destId="{5D716D7B-E4EC-42C4-8D21-48D51A35E84B}" srcOrd="2" destOrd="0" parTransId="{8640B24B-83A2-430A-8EFE-57AE97B48DFB}" sibTransId="{B0333136-3D28-4D3C-B367-83286785DDE6}"/>
    <dgm:cxn modelId="{A22E7928-B746-417F-9EC4-0139B52A8EEF}" srcId="{6646294B-6020-4661-9C99-B07919EAD1DA}" destId="{11E66E8A-00F5-498F-AFE7-D28C2BB9B761}" srcOrd="0" destOrd="0" parTransId="{4FF40616-B93A-4245-B227-B9DB5927AE4C}" sibTransId="{CF81CB99-EB61-41F8-A494-1715F0CC8457}"/>
    <dgm:cxn modelId="{325D3A52-6CEE-4EE7-B5C9-996684736BF0}" type="presOf" srcId="{D1CE9208-3ADF-4F3A-A4FD-0CBFCB40EA91}" destId="{DF5E6FEA-0D15-48A8-964C-F5215ED8C7B8}" srcOrd="0" destOrd="1" presId="urn:microsoft.com/office/officeart/2005/8/layout/vList5"/>
    <dgm:cxn modelId="{ED5B8D76-C8CF-42A7-9FC4-F5DB28E585A7}" srcId="{25718C33-0FAB-412B-92D9-B84D07294B90}" destId="{D1CE9208-3ADF-4F3A-A4FD-0CBFCB40EA91}" srcOrd="1" destOrd="0" parTransId="{49B0D6A6-5B2A-46D8-A967-1FF5F501B6E1}" sibTransId="{BDCE519C-4C4D-4D01-A3C9-EC042B9786F2}"/>
    <dgm:cxn modelId="{B6912C82-3963-48E8-BD04-56F8BC77F66B}" type="presOf" srcId="{D0CE7486-DFF5-4AAD-8A8E-DE550AE70446}" destId="{671DCCA3-24AF-47E2-A640-B7154CF133A0}" srcOrd="0" destOrd="0" presId="urn:microsoft.com/office/officeart/2005/8/layout/vList5"/>
    <dgm:cxn modelId="{9FA97E11-7EB7-44D0-86C2-DDBCE31923D4}" type="presOf" srcId="{47E7B2FD-4C48-4FAD-8089-58EBDE27AF1B}" destId="{DCF91229-1074-442F-AFE5-3F136BDEBB3A}" srcOrd="0" destOrd="0" presId="urn:microsoft.com/office/officeart/2005/8/layout/vList5"/>
    <dgm:cxn modelId="{E769EE54-E462-4E52-8BFB-077248A92E86}" type="presOf" srcId="{11E66E8A-00F5-498F-AFE7-D28C2BB9B761}" destId="{A019B6FC-3F5E-42B7-9089-5250D9895C81}" srcOrd="0" destOrd="0" presId="urn:microsoft.com/office/officeart/2005/8/layout/vList5"/>
    <dgm:cxn modelId="{C507062A-8AA9-4E6E-BE92-D19729D38C90}" srcId="{6646294B-6020-4661-9C99-B07919EAD1DA}" destId="{73BFF7AC-5DE2-442D-8305-70C7AB5149C1}" srcOrd="1" destOrd="0" parTransId="{35A30197-8177-47DE-9A99-349F6A0C17D6}" sibTransId="{74CA4C63-EB32-4B86-BC0D-11AACBD7EA20}"/>
    <dgm:cxn modelId="{FC2FD534-72D5-4D9E-ADAF-19158632C75F}" srcId="{D0CE7486-DFF5-4AAD-8A8E-DE550AE70446}" destId="{5DA78290-5C24-43CD-AFDD-6B752E58FA2E}" srcOrd="1" destOrd="0" parTransId="{9990A35D-B6D5-4496-B4DD-5FAEC907AD4C}" sibTransId="{4BAB3786-A159-49E5-8676-C7FB660CDA77}"/>
    <dgm:cxn modelId="{52563C54-3C2A-4344-87D6-6D4EA7E33470}" type="presOf" srcId="{25718C33-0FAB-412B-92D9-B84D07294B90}" destId="{3E46A773-4D4D-4E10-9B8F-8D26BCABE94D}" srcOrd="0" destOrd="0" presId="urn:microsoft.com/office/officeart/2005/8/layout/vList5"/>
    <dgm:cxn modelId="{DA43E783-03AE-4F60-8E36-1BCC9F96F863}" type="presOf" srcId="{5D716D7B-E4EC-42C4-8D21-48D51A35E84B}" destId="{DF5E6FEA-0D15-48A8-964C-F5215ED8C7B8}" srcOrd="0" destOrd="2" presId="urn:microsoft.com/office/officeart/2005/8/layout/vList5"/>
    <dgm:cxn modelId="{477C0247-867F-44B1-A495-9AA6939CDF8E}" type="presParOf" srcId="{DCF91229-1074-442F-AFE5-3F136BDEBB3A}" destId="{7044E916-A713-421D-AA47-022A7D9E75A0}" srcOrd="0" destOrd="0" presId="urn:microsoft.com/office/officeart/2005/8/layout/vList5"/>
    <dgm:cxn modelId="{83C24289-39D5-4317-974D-AAB7B6AAEA46}" type="presParOf" srcId="{7044E916-A713-421D-AA47-022A7D9E75A0}" destId="{3E46A773-4D4D-4E10-9B8F-8D26BCABE94D}" srcOrd="0" destOrd="0" presId="urn:microsoft.com/office/officeart/2005/8/layout/vList5"/>
    <dgm:cxn modelId="{2C02764C-8568-47BF-AD0C-0AE9F668A683}" type="presParOf" srcId="{7044E916-A713-421D-AA47-022A7D9E75A0}" destId="{DF5E6FEA-0D15-48A8-964C-F5215ED8C7B8}" srcOrd="1" destOrd="0" presId="urn:microsoft.com/office/officeart/2005/8/layout/vList5"/>
    <dgm:cxn modelId="{27274C7F-D8AA-4E93-925B-1B985430005E}" type="presParOf" srcId="{DCF91229-1074-442F-AFE5-3F136BDEBB3A}" destId="{BBA589DE-7563-49AF-B6AF-AC8A310C1D9B}" srcOrd="1" destOrd="0" presId="urn:microsoft.com/office/officeart/2005/8/layout/vList5"/>
    <dgm:cxn modelId="{2EF680DA-7F0A-4A5C-A0AA-1829009239BF}" type="presParOf" srcId="{DCF91229-1074-442F-AFE5-3F136BDEBB3A}" destId="{8F9A4BC0-CCA7-4E32-9837-2FA0C220857E}" srcOrd="2" destOrd="0" presId="urn:microsoft.com/office/officeart/2005/8/layout/vList5"/>
    <dgm:cxn modelId="{8E98C78A-FB6C-40C0-81B4-DE119965ABD8}" type="presParOf" srcId="{8F9A4BC0-CCA7-4E32-9837-2FA0C220857E}" destId="{FEA9EC86-8997-4EC1-9EBC-2312EAEACD45}" srcOrd="0" destOrd="0" presId="urn:microsoft.com/office/officeart/2005/8/layout/vList5"/>
    <dgm:cxn modelId="{31812CD7-6E64-4916-BC7F-20604B479BD9}" type="presParOf" srcId="{8F9A4BC0-CCA7-4E32-9837-2FA0C220857E}" destId="{A019B6FC-3F5E-42B7-9089-5250D9895C81}" srcOrd="1" destOrd="0" presId="urn:microsoft.com/office/officeart/2005/8/layout/vList5"/>
    <dgm:cxn modelId="{813461EF-DA8F-478C-8ED2-ADDC7749EEA5}" type="presParOf" srcId="{DCF91229-1074-442F-AFE5-3F136BDEBB3A}" destId="{EF981665-1F69-4E68-AC85-AE968D24733C}" srcOrd="3" destOrd="0" presId="urn:microsoft.com/office/officeart/2005/8/layout/vList5"/>
    <dgm:cxn modelId="{F74390BE-0FE0-43C4-954B-428D667D2672}" type="presParOf" srcId="{DCF91229-1074-442F-AFE5-3F136BDEBB3A}" destId="{A7B7E499-A002-4BAD-9F34-0228ED0B52EA}" srcOrd="4" destOrd="0" presId="urn:microsoft.com/office/officeart/2005/8/layout/vList5"/>
    <dgm:cxn modelId="{4771EDAC-8608-4BCB-8C2A-D14503B14E50}" type="presParOf" srcId="{A7B7E499-A002-4BAD-9F34-0228ED0B52EA}" destId="{671DCCA3-24AF-47E2-A640-B7154CF133A0}" srcOrd="0" destOrd="0" presId="urn:microsoft.com/office/officeart/2005/8/layout/vList5"/>
    <dgm:cxn modelId="{4A5F2853-041B-49DD-B0C8-40E40CFD03C2}" type="presParOf" srcId="{A7B7E499-A002-4BAD-9F34-0228ED0B52EA}" destId="{D7FEB714-61A3-4EFD-90F5-D258C10B96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E2B2D7-20FB-4D1A-8784-A83A85B19C72}" type="doc">
      <dgm:prSet loTypeId="urn:microsoft.com/office/officeart/2005/8/layout/default" loCatId="list" qsTypeId="urn:microsoft.com/office/officeart/2005/8/quickstyle/simple5" qsCatId="simple" csTypeId="urn:microsoft.com/office/officeart/2005/8/colors/accent0_3" csCatId="mainScheme" phldr="1"/>
      <dgm:spPr/>
      <dgm:t>
        <a:bodyPr/>
        <a:lstStyle/>
        <a:p>
          <a:endParaRPr lang="en-US"/>
        </a:p>
      </dgm:t>
    </dgm:pt>
    <dgm:pt modelId="{B80CE4C4-C412-41C6-A221-B44EBB99CA8C}">
      <dgm:prSet phldrT="[Text]"/>
      <dgm:spPr>
        <a:solidFill>
          <a:schemeClr val="tx2">
            <a:lumMod val="75000"/>
          </a:schemeClr>
        </a:solidFill>
      </dgm:spPr>
      <dgm:t>
        <a:bodyPr anchor="ctr"/>
        <a:lstStyle/>
        <a:p>
          <a:pPr algn="l"/>
          <a:r>
            <a:rPr lang="en-US" u="sng" dirty="0" err="1" smtClean="0"/>
            <a:t>Neuromedical</a:t>
          </a:r>
          <a:endParaRPr lang="en-US" u="sng" dirty="0" smtClean="0"/>
        </a:p>
        <a:p>
          <a:pPr algn="l"/>
          <a:r>
            <a:rPr lang="en-US" dirty="0" smtClean="0"/>
            <a:t>Headaches, Poor Balance, Change in taste/smell/hearing, Pain Issues,  Seizures,        Sleep Disturbance, </a:t>
          </a:r>
          <a:endParaRPr lang="en-US" dirty="0"/>
        </a:p>
      </dgm:t>
    </dgm:pt>
    <dgm:pt modelId="{EF241DB2-A1A5-4FC0-AFDF-327F71EC3EC2}" type="parTrans" cxnId="{5215B6B9-022C-4FAD-AC2B-8C8038299935}">
      <dgm:prSet/>
      <dgm:spPr/>
      <dgm:t>
        <a:bodyPr/>
        <a:lstStyle/>
        <a:p>
          <a:endParaRPr lang="en-US"/>
        </a:p>
      </dgm:t>
    </dgm:pt>
    <dgm:pt modelId="{693027CD-54FE-4973-8CA7-2F8AFC70B24D}" type="sibTrans" cxnId="{5215B6B9-022C-4FAD-AC2B-8C8038299935}">
      <dgm:prSet/>
      <dgm:spPr/>
      <dgm:t>
        <a:bodyPr/>
        <a:lstStyle/>
        <a:p>
          <a:endParaRPr lang="en-US"/>
        </a:p>
      </dgm:t>
    </dgm:pt>
    <dgm:pt modelId="{9104AFDD-88C3-44F3-B4F2-A1E5CE170B27}">
      <dgm:prSet phldrT="[Text]"/>
      <dgm:spPr>
        <a:solidFill>
          <a:schemeClr val="tx2">
            <a:lumMod val="75000"/>
          </a:schemeClr>
        </a:solidFill>
      </dgm:spPr>
      <dgm:t>
        <a:bodyPr/>
        <a:lstStyle/>
        <a:p>
          <a:pPr algn="r"/>
          <a:r>
            <a:rPr lang="en-US" u="sng" dirty="0" smtClean="0"/>
            <a:t>Behavioral-Emotional</a:t>
          </a:r>
        </a:p>
        <a:p>
          <a:pPr algn="r"/>
          <a:r>
            <a:rPr lang="en-US" dirty="0" smtClean="0"/>
            <a:t>Irritability, Depression, Lack of motivation, Desocialization, Impulsivity, Loss of emotional control </a:t>
          </a:r>
          <a:endParaRPr lang="en-US" dirty="0"/>
        </a:p>
      </dgm:t>
    </dgm:pt>
    <dgm:pt modelId="{D9702F90-C129-4EA8-A344-BDAF096F63F3}" type="parTrans" cxnId="{A164B3A1-853F-437E-9370-5C4E3A4F76F6}">
      <dgm:prSet/>
      <dgm:spPr/>
      <dgm:t>
        <a:bodyPr/>
        <a:lstStyle/>
        <a:p>
          <a:endParaRPr lang="en-US"/>
        </a:p>
      </dgm:t>
    </dgm:pt>
    <dgm:pt modelId="{BF507DA1-17D2-4805-860B-08914A7E1947}" type="sibTrans" cxnId="{A164B3A1-853F-437E-9370-5C4E3A4F76F6}">
      <dgm:prSet/>
      <dgm:spPr/>
      <dgm:t>
        <a:bodyPr/>
        <a:lstStyle/>
        <a:p>
          <a:endParaRPr lang="en-US"/>
        </a:p>
      </dgm:t>
    </dgm:pt>
    <dgm:pt modelId="{9717430C-C2DC-4ED1-B699-B2CAE035F141}">
      <dgm:prSet phldrT="[Text]"/>
      <dgm:spPr>
        <a:solidFill>
          <a:schemeClr val="tx2">
            <a:lumMod val="75000"/>
          </a:schemeClr>
        </a:solidFill>
      </dgm:spPr>
      <dgm:t>
        <a:bodyPr/>
        <a:lstStyle/>
        <a:p>
          <a:pPr algn="l"/>
          <a:r>
            <a:rPr lang="en-US" u="sng" dirty="0" smtClean="0"/>
            <a:t>Communication</a:t>
          </a:r>
        </a:p>
        <a:p>
          <a:pPr algn="l"/>
          <a:r>
            <a:rPr lang="en-US" dirty="0" smtClean="0"/>
            <a:t>Poor listening and conversational skills,       Word-retrieval problems, Speech Impairment</a:t>
          </a:r>
          <a:endParaRPr lang="en-US" dirty="0"/>
        </a:p>
      </dgm:t>
    </dgm:pt>
    <dgm:pt modelId="{90B4E19F-433A-4555-96CB-A161089FD816}" type="parTrans" cxnId="{33F6AEFF-1EAF-47C6-B35F-50D6F9605BA8}">
      <dgm:prSet/>
      <dgm:spPr/>
      <dgm:t>
        <a:bodyPr/>
        <a:lstStyle/>
        <a:p>
          <a:endParaRPr lang="en-US"/>
        </a:p>
      </dgm:t>
    </dgm:pt>
    <dgm:pt modelId="{1BF85049-0BF8-4FF9-9D37-A4F7A82C3372}" type="sibTrans" cxnId="{33F6AEFF-1EAF-47C6-B35F-50D6F9605BA8}">
      <dgm:prSet/>
      <dgm:spPr/>
      <dgm:t>
        <a:bodyPr/>
        <a:lstStyle/>
        <a:p>
          <a:endParaRPr lang="en-US"/>
        </a:p>
      </dgm:t>
    </dgm:pt>
    <dgm:pt modelId="{024082CC-30B9-42DC-A6A5-CA7330B76072}">
      <dgm:prSet phldrT="[Text]"/>
      <dgm:spPr>
        <a:solidFill>
          <a:schemeClr val="tx2">
            <a:lumMod val="75000"/>
          </a:schemeClr>
        </a:solidFill>
      </dgm:spPr>
      <dgm:t>
        <a:bodyPr/>
        <a:lstStyle/>
        <a:p>
          <a:pPr algn="r"/>
          <a:r>
            <a:rPr lang="en-US" u="sng" dirty="0" smtClean="0"/>
            <a:t>Cognitive</a:t>
          </a:r>
        </a:p>
        <a:p>
          <a:pPr algn="r"/>
          <a:r>
            <a:rPr lang="en-US" dirty="0" smtClean="0"/>
            <a:t>Memory difficulties, Impaired concentration,         Slow mental processing,     Loss of judgment </a:t>
          </a:r>
          <a:endParaRPr lang="en-US" dirty="0"/>
        </a:p>
      </dgm:t>
    </dgm:pt>
    <dgm:pt modelId="{324B8CBA-D0AA-4CA1-BEF4-E6843429C731}" type="parTrans" cxnId="{73BB44E4-1FB7-4617-80F1-2D985567D2CD}">
      <dgm:prSet/>
      <dgm:spPr/>
      <dgm:t>
        <a:bodyPr/>
        <a:lstStyle/>
        <a:p>
          <a:endParaRPr lang="en-US"/>
        </a:p>
      </dgm:t>
    </dgm:pt>
    <dgm:pt modelId="{FF608DDD-3181-49C4-A7E6-1CACAE4DA5CA}" type="sibTrans" cxnId="{73BB44E4-1FB7-4617-80F1-2D985567D2CD}">
      <dgm:prSet/>
      <dgm:spPr/>
      <dgm:t>
        <a:bodyPr/>
        <a:lstStyle/>
        <a:p>
          <a:endParaRPr lang="en-US"/>
        </a:p>
      </dgm:t>
    </dgm:pt>
    <dgm:pt modelId="{BF00AA74-A746-4FF9-ADF6-DE31CDE23F2C}" type="pres">
      <dgm:prSet presAssocID="{63E2B2D7-20FB-4D1A-8784-A83A85B19C72}" presName="diagram" presStyleCnt="0">
        <dgm:presLayoutVars>
          <dgm:dir/>
          <dgm:resizeHandles val="exact"/>
        </dgm:presLayoutVars>
      </dgm:prSet>
      <dgm:spPr/>
      <dgm:t>
        <a:bodyPr/>
        <a:lstStyle/>
        <a:p>
          <a:endParaRPr lang="en-US"/>
        </a:p>
      </dgm:t>
    </dgm:pt>
    <dgm:pt modelId="{E250470B-A28E-4B59-9FF0-F36B39A81413}" type="pres">
      <dgm:prSet presAssocID="{B80CE4C4-C412-41C6-A221-B44EBB99CA8C}" presName="node" presStyleLbl="node1" presStyleIdx="0" presStyleCnt="4" custScaleX="101993" custScaleY="99537" custLinFactNeighborX="-173" custLinFactNeighborY="-270">
        <dgm:presLayoutVars>
          <dgm:bulletEnabled val="1"/>
        </dgm:presLayoutVars>
      </dgm:prSet>
      <dgm:spPr/>
      <dgm:t>
        <a:bodyPr/>
        <a:lstStyle/>
        <a:p>
          <a:endParaRPr lang="en-US"/>
        </a:p>
      </dgm:t>
    </dgm:pt>
    <dgm:pt modelId="{A7D0606E-5D78-4885-BC12-9B923CF9027F}" type="pres">
      <dgm:prSet presAssocID="{693027CD-54FE-4973-8CA7-2F8AFC70B24D}" presName="sibTrans" presStyleCnt="0"/>
      <dgm:spPr/>
    </dgm:pt>
    <dgm:pt modelId="{EC0A928B-F7FE-409A-98AA-B61193528E16}" type="pres">
      <dgm:prSet presAssocID="{9104AFDD-88C3-44F3-B4F2-A1E5CE170B27}" presName="node" presStyleLbl="node1" presStyleIdx="1" presStyleCnt="4">
        <dgm:presLayoutVars>
          <dgm:bulletEnabled val="1"/>
        </dgm:presLayoutVars>
      </dgm:prSet>
      <dgm:spPr/>
      <dgm:t>
        <a:bodyPr/>
        <a:lstStyle/>
        <a:p>
          <a:endParaRPr lang="en-US"/>
        </a:p>
      </dgm:t>
    </dgm:pt>
    <dgm:pt modelId="{B4188007-6836-47F9-84CF-6C55F227DC11}" type="pres">
      <dgm:prSet presAssocID="{BF507DA1-17D2-4805-860B-08914A7E1947}" presName="sibTrans" presStyleCnt="0"/>
      <dgm:spPr/>
    </dgm:pt>
    <dgm:pt modelId="{4AA5E848-B755-4596-9CA0-BFA8C502AF5A}" type="pres">
      <dgm:prSet presAssocID="{9717430C-C2DC-4ED1-B699-B2CAE035F141}" presName="node" presStyleLbl="node1" presStyleIdx="2" presStyleCnt="4" custScaleX="103269" custScaleY="100500" custLinFactNeighborX="-1442" custLinFactNeighborY="7649">
        <dgm:presLayoutVars>
          <dgm:bulletEnabled val="1"/>
        </dgm:presLayoutVars>
      </dgm:prSet>
      <dgm:spPr/>
      <dgm:t>
        <a:bodyPr/>
        <a:lstStyle/>
        <a:p>
          <a:endParaRPr lang="en-US"/>
        </a:p>
      </dgm:t>
    </dgm:pt>
    <dgm:pt modelId="{77017529-783A-4D88-A5B4-BEE89CCACCCE}" type="pres">
      <dgm:prSet presAssocID="{1BF85049-0BF8-4FF9-9D37-A4F7A82C3372}" presName="sibTrans" presStyleCnt="0"/>
      <dgm:spPr/>
    </dgm:pt>
    <dgm:pt modelId="{3161B2EB-485A-4859-960C-A230BFA9867D}" type="pres">
      <dgm:prSet presAssocID="{024082CC-30B9-42DC-A6A5-CA7330B76072}" presName="node" presStyleLbl="node1" presStyleIdx="3" presStyleCnt="4" custLinFactNeighborX="-1471" custLinFactNeighborY="5808">
        <dgm:presLayoutVars>
          <dgm:bulletEnabled val="1"/>
        </dgm:presLayoutVars>
      </dgm:prSet>
      <dgm:spPr/>
      <dgm:t>
        <a:bodyPr/>
        <a:lstStyle/>
        <a:p>
          <a:endParaRPr lang="en-US"/>
        </a:p>
      </dgm:t>
    </dgm:pt>
  </dgm:ptLst>
  <dgm:cxnLst>
    <dgm:cxn modelId="{FD8CAE8B-FBD3-4DCB-8CA5-1F076771C842}" type="presOf" srcId="{024082CC-30B9-42DC-A6A5-CA7330B76072}" destId="{3161B2EB-485A-4859-960C-A230BFA9867D}" srcOrd="0" destOrd="0" presId="urn:microsoft.com/office/officeart/2005/8/layout/default"/>
    <dgm:cxn modelId="{73BB44E4-1FB7-4617-80F1-2D985567D2CD}" srcId="{63E2B2D7-20FB-4D1A-8784-A83A85B19C72}" destId="{024082CC-30B9-42DC-A6A5-CA7330B76072}" srcOrd="3" destOrd="0" parTransId="{324B8CBA-D0AA-4CA1-BEF4-E6843429C731}" sibTransId="{FF608DDD-3181-49C4-A7E6-1CACAE4DA5CA}"/>
    <dgm:cxn modelId="{33F6AEFF-1EAF-47C6-B35F-50D6F9605BA8}" srcId="{63E2B2D7-20FB-4D1A-8784-A83A85B19C72}" destId="{9717430C-C2DC-4ED1-B699-B2CAE035F141}" srcOrd="2" destOrd="0" parTransId="{90B4E19F-433A-4555-96CB-A161089FD816}" sibTransId="{1BF85049-0BF8-4FF9-9D37-A4F7A82C3372}"/>
    <dgm:cxn modelId="{E8EBF077-0970-470A-8C0C-B8D410CAD2BA}" type="presOf" srcId="{9104AFDD-88C3-44F3-B4F2-A1E5CE170B27}" destId="{EC0A928B-F7FE-409A-98AA-B61193528E16}" srcOrd="0" destOrd="0" presId="urn:microsoft.com/office/officeart/2005/8/layout/default"/>
    <dgm:cxn modelId="{5215B6B9-022C-4FAD-AC2B-8C8038299935}" srcId="{63E2B2D7-20FB-4D1A-8784-A83A85B19C72}" destId="{B80CE4C4-C412-41C6-A221-B44EBB99CA8C}" srcOrd="0" destOrd="0" parTransId="{EF241DB2-A1A5-4FC0-AFDF-327F71EC3EC2}" sibTransId="{693027CD-54FE-4973-8CA7-2F8AFC70B24D}"/>
    <dgm:cxn modelId="{1CEB0358-446A-474F-A969-88D07AD22179}" type="presOf" srcId="{9717430C-C2DC-4ED1-B699-B2CAE035F141}" destId="{4AA5E848-B755-4596-9CA0-BFA8C502AF5A}" srcOrd="0" destOrd="0" presId="urn:microsoft.com/office/officeart/2005/8/layout/default"/>
    <dgm:cxn modelId="{BB98540A-F4F1-4D93-94C2-74213CE8B4BE}" type="presOf" srcId="{B80CE4C4-C412-41C6-A221-B44EBB99CA8C}" destId="{E250470B-A28E-4B59-9FF0-F36B39A81413}" srcOrd="0" destOrd="0" presId="urn:microsoft.com/office/officeart/2005/8/layout/default"/>
    <dgm:cxn modelId="{EEAB369B-3E0E-4F27-A64F-7B2D2F3D8450}" type="presOf" srcId="{63E2B2D7-20FB-4D1A-8784-A83A85B19C72}" destId="{BF00AA74-A746-4FF9-ADF6-DE31CDE23F2C}" srcOrd="0" destOrd="0" presId="urn:microsoft.com/office/officeart/2005/8/layout/default"/>
    <dgm:cxn modelId="{A164B3A1-853F-437E-9370-5C4E3A4F76F6}" srcId="{63E2B2D7-20FB-4D1A-8784-A83A85B19C72}" destId="{9104AFDD-88C3-44F3-B4F2-A1E5CE170B27}" srcOrd="1" destOrd="0" parTransId="{D9702F90-C129-4EA8-A344-BDAF096F63F3}" sibTransId="{BF507DA1-17D2-4805-860B-08914A7E1947}"/>
    <dgm:cxn modelId="{9BDC6F3F-5087-4EC5-BE02-8C20235063C0}" type="presParOf" srcId="{BF00AA74-A746-4FF9-ADF6-DE31CDE23F2C}" destId="{E250470B-A28E-4B59-9FF0-F36B39A81413}" srcOrd="0" destOrd="0" presId="urn:microsoft.com/office/officeart/2005/8/layout/default"/>
    <dgm:cxn modelId="{81ACA218-A1DC-4AC3-BAAD-CB5C3FF38BAF}" type="presParOf" srcId="{BF00AA74-A746-4FF9-ADF6-DE31CDE23F2C}" destId="{A7D0606E-5D78-4885-BC12-9B923CF9027F}" srcOrd="1" destOrd="0" presId="urn:microsoft.com/office/officeart/2005/8/layout/default"/>
    <dgm:cxn modelId="{70425887-EBDE-4187-9F3D-69D703F77B67}" type="presParOf" srcId="{BF00AA74-A746-4FF9-ADF6-DE31CDE23F2C}" destId="{EC0A928B-F7FE-409A-98AA-B61193528E16}" srcOrd="2" destOrd="0" presId="urn:microsoft.com/office/officeart/2005/8/layout/default"/>
    <dgm:cxn modelId="{CDA51B06-DACC-4068-B3F1-16DCBD7755B0}" type="presParOf" srcId="{BF00AA74-A746-4FF9-ADF6-DE31CDE23F2C}" destId="{B4188007-6836-47F9-84CF-6C55F227DC11}" srcOrd="3" destOrd="0" presId="urn:microsoft.com/office/officeart/2005/8/layout/default"/>
    <dgm:cxn modelId="{B37AEAF4-AFCF-41FD-8058-B4070FF5FEF2}" type="presParOf" srcId="{BF00AA74-A746-4FF9-ADF6-DE31CDE23F2C}" destId="{4AA5E848-B755-4596-9CA0-BFA8C502AF5A}" srcOrd="4" destOrd="0" presId="urn:microsoft.com/office/officeart/2005/8/layout/default"/>
    <dgm:cxn modelId="{70F8D17D-6B22-4430-9E2E-A09BB6495C90}" type="presParOf" srcId="{BF00AA74-A746-4FF9-ADF6-DE31CDE23F2C}" destId="{77017529-783A-4D88-A5B4-BEE89CCACCCE}" srcOrd="5" destOrd="0" presId="urn:microsoft.com/office/officeart/2005/8/layout/default"/>
    <dgm:cxn modelId="{4FA6FF46-65E0-4C04-9A1C-1B9DE3CC2E71}" type="presParOf" srcId="{BF00AA74-A746-4FF9-ADF6-DE31CDE23F2C}" destId="{3161B2EB-485A-4859-960C-A230BFA9867D}"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D93062-ED87-47E2-B110-2B8FE56CDA68}" type="doc">
      <dgm:prSet loTypeId="urn:microsoft.com/office/officeart/2005/8/layout/radial4" loCatId="relationship" qsTypeId="urn:microsoft.com/office/officeart/2005/8/quickstyle/simple5" qsCatId="simple" csTypeId="urn:microsoft.com/office/officeart/2005/8/colors/accent1_4" csCatId="accent1" phldr="1"/>
      <dgm:spPr/>
      <dgm:t>
        <a:bodyPr/>
        <a:lstStyle/>
        <a:p>
          <a:endParaRPr lang="en-US"/>
        </a:p>
      </dgm:t>
    </dgm:pt>
    <dgm:pt modelId="{932E0F0D-E70B-4EE9-B9DB-18508C1C3D1C}">
      <dgm:prSet phldrT="[Text]" custT="1"/>
      <dgm:spPr/>
      <dgm:t>
        <a:bodyPr/>
        <a:lstStyle/>
        <a:p>
          <a:r>
            <a:rPr lang="en-US" sz="2400" spc="-150" dirty="0" smtClean="0">
              <a:effectLst>
                <a:outerShdw blurRad="38100" dist="38100" dir="2700000" algn="tl">
                  <a:srgbClr val="000000">
                    <a:alpha val="43137"/>
                  </a:srgbClr>
                </a:outerShdw>
              </a:effectLst>
            </a:rPr>
            <a:t>Estimated 1.7 million injuries annually </a:t>
          </a:r>
          <a:r>
            <a:rPr lang="en-US" sz="2400" spc="-150" baseline="20000" dirty="0" smtClean="0">
              <a:effectLst>
                <a:outerShdw blurRad="38100" dist="38100" dir="2700000" algn="tl">
                  <a:srgbClr val="000000">
                    <a:alpha val="43137"/>
                  </a:srgbClr>
                </a:outerShdw>
              </a:effectLst>
            </a:rPr>
            <a:t>1</a:t>
          </a:r>
          <a:endParaRPr lang="en-US" sz="2400" spc="-150" baseline="20000" dirty="0">
            <a:effectLst>
              <a:outerShdw blurRad="38100" dist="38100" dir="2700000" algn="tl">
                <a:srgbClr val="000000">
                  <a:alpha val="43137"/>
                </a:srgbClr>
              </a:outerShdw>
            </a:effectLst>
          </a:endParaRPr>
        </a:p>
      </dgm:t>
    </dgm:pt>
    <dgm:pt modelId="{D8755842-A832-4159-BE64-CBC72A4CB442}" type="parTrans" cxnId="{58C97096-CED4-4935-BAD9-937BD148620F}">
      <dgm:prSet/>
      <dgm:spPr/>
      <dgm:t>
        <a:bodyPr/>
        <a:lstStyle/>
        <a:p>
          <a:endParaRPr lang="en-US">
            <a:effectLst>
              <a:outerShdw blurRad="38100" dist="38100" dir="2700000" algn="tl">
                <a:srgbClr val="000000">
                  <a:alpha val="43137"/>
                </a:srgbClr>
              </a:outerShdw>
            </a:effectLst>
          </a:endParaRPr>
        </a:p>
      </dgm:t>
    </dgm:pt>
    <dgm:pt modelId="{4B478DCD-3878-4B12-BCD2-EE9CFFDF4622}" type="sibTrans" cxnId="{58C97096-CED4-4935-BAD9-937BD148620F}">
      <dgm:prSet/>
      <dgm:spPr/>
      <dgm:t>
        <a:bodyPr/>
        <a:lstStyle/>
        <a:p>
          <a:endParaRPr lang="en-US"/>
        </a:p>
      </dgm:t>
    </dgm:pt>
    <dgm:pt modelId="{DB6E6995-CE78-48D9-B2C5-85DE86EED9DE}">
      <dgm:prSet phldrT="[Text]" custT="1"/>
      <dgm:spPr>
        <a:solidFill>
          <a:schemeClr val="tx2">
            <a:lumMod val="75000"/>
          </a:schemeClr>
        </a:solidFill>
      </dgm:spPr>
      <dgm:t>
        <a:bodyPr/>
        <a:lstStyle/>
        <a:p>
          <a:r>
            <a:rPr lang="en-US" sz="5000" b="0" spc="-150" baseline="20000" dirty="0" smtClean="0">
              <a:effectLst>
                <a:outerShdw blurRad="38100" dist="38100" dir="2700000" algn="tl">
                  <a:srgbClr val="000000">
                    <a:alpha val="43137"/>
                  </a:srgbClr>
                </a:outerShdw>
              </a:effectLst>
            </a:rPr>
            <a:t>Who is at risk?</a:t>
          </a:r>
          <a:endParaRPr lang="en-US" sz="5000" b="0" spc="-150" baseline="20000" dirty="0">
            <a:effectLst>
              <a:outerShdw blurRad="38100" dist="38100" dir="2700000" algn="tl">
                <a:srgbClr val="000000">
                  <a:alpha val="43137"/>
                </a:srgbClr>
              </a:outerShdw>
            </a:effectLst>
          </a:endParaRPr>
        </a:p>
      </dgm:t>
    </dgm:pt>
    <dgm:pt modelId="{33B73D4E-C55C-4AB4-BD4E-F1A58244E392}" type="parTrans" cxnId="{F8D8CAE4-91CC-413A-92D5-84F93F2B9B59}">
      <dgm:prSet/>
      <dgm:spPr/>
      <dgm:t>
        <a:bodyPr/>
        <a:lstStyle/>
        <a:p>
          <a:endParaRPr lang="en-US"/>
        </a:p>
      </dgm:t>
    </dgm:pt>
    <dgm:pt modelId="{1E6EE75E-C85C-49D4-9A79-1B346A39E4DB}" type="sibTrans" cxnId="{F8D8CAE4-91CC-413A-92D5-84F93F2B9B59}">
      <dgm:prSet/>
      <dgm:spPr/>
      <dgm:t>
        <a:bodyPr/>
        <a:lstStyle/>
        <a:p>
          <a:endParaRPr lang="en-US"/>
        </a:p>
      </dgm:t>
    </dgm:pt>
    <dgm:pt modelId="{2E2202ED-8C83-473B-91F1-5A3581545150}">
      <dgm:prSet phldrT="[Text]" custT="1"/>
      <dgm:spPr/>
      <dgm:t>
        <a:bodyPr/>
        <a:lstStyle/>
        <a:p>
          <a:r>
            <a:rPr lang="en-US" sz="2400" spc="-150" dirty="0" smtClean="0">
              <a:effectLst>
                <a:outerShdw blurRad="38100" dist="38100" dir="2700000" algn="tl">
                  <a:srgbClr val="000000">
                    <a:alpha val="43137"/>
                  </a:srgbClr>
                </a:outerShdw>
              </a:effectLst>
            </a:rPr>
            <a:t>Males have a higher incident rate (~75%) than females.</a:t>
          </a:r>
          <a:r>
            <a:rPr lang="en-US" sz="2400" spc="-150" baseline="20000" dirty="0" smtClean="0">
              <a:effectLst>
                <a:outerShdw blurRad="38100" dist="38100" dir="2700000" algn="tl">
                  <a:srgbClr val="000000">
                    <a:alpha val="43137"/>
                  </a:srgbClr>
                </a:outerShdw>
              </a:effectLst>
            </a:rPr>
            <a:t>3</a:t>
          </a:r>
          <a:endParaRPr lang="en-US" sz="2400" spc="-150" baseline="20000" dirty="0">
            <a:effectLst>
              <a:outerShdw blurRad="38100" dist="38100" dir="2700000" algn="tl">
                <a:srgbClr val="000000">
                  <a:alpha val="43137"/>
                </a:srgbClr>
              </a:outerShdw>
            </a:effectLst>
          </a:endParaRPr>
        </a:p>
      </dgm:t>
    </dgm:pt>
    <dgm:pt modelId="{D8ADAA60-732E-48CB-AFE5-D3F11B23F8B5}" type="parTrans" cxnId="{4D66E5D6-27E5-4322-9E21-D32E1582C860}">
      <dgm:prSet/>
      <dgm:spPr/>
      <dgm:t>
        <a:bodyPr/>
        <a:lstStyle/>
        <a:p>
          <a:endParaRPr lang="en-US">
            <a:effectLst>
              <a:outerShdw blurRad="38100" dist="38100" dir="2700000" algn="tl">
                <a:srgbClr val="000000">
                  <a:alpha val="43137"/>
                </a:srgbClr>
              </a:outerShdw>
            </a:effectLst>
          </a:endParaRPr>
        </a:p>
      </dgm:t>
    </dgm:pt>
    <dgm:pt modelId="{7C8E623D-7F37-4C57-BF6D-5380AC126E4F}" type="sibTrans" cxnId="{4D66E5D6-27E5-4322-9E21-D32E1582C860}">
      <dgm:prSet/>
      <dgm:spPr/>
      <dgm:t>
        <a:bodyPr/>
        <a:lstStyle/>
        <a:p>
          <a:endParaRPr lang="en-US"/>
        </a:p>
      </dgm:t>
    </dgm:pt>
    <dgm:pt modelId="{F9ECC594-6486-440E-BC67-DD8647EF0320}">
      <dgm:prSet phldrT="[Text]" custT="1"/>
      <dgm:spPr/>
      <dgm:t>
        <a:bodyPr/>
        <a:lstStyle/>
        <a:p>
          <a:pPr>
            <a:lnSpc>
              <a:spcPts val="2800"/>
            </a:lnSpc>
          </a:pPr>
          <a:r>
            <a:rPr lang="en-US" sz="3600" spc="-150" baseline="20000" dirty="0" smtClean="0">
              <a:solidFill>
                <a:schemeClr val="tx2">
                  <a:lumMod val="75000"/>
                </a:schemeClr>
              </a:solidFill>
              <a:effectLst/>
            </a:rPr>
            <a:t>After the 1</a:t>
          </a:r>
          <a:r>
            <a:rPr lang="en-US" sz="3600" spc="-150" baseline="30000" dirty="0" smtClean="0">
              <a:solidFill>
                <a:schemeClr val="tx2">
                  <a:lumMod val="75000"/>
                </a:schemeClr>
              </a:solidFill>
              <a:effectLst/>
            </a:rPr>
            <a:t>st</a:t>
          </a:r>
          <a:r>
            <a:rPr lang="en-US" sz="3600" spc="-150" baseline="20000" dirty="0" smtClean="0">
              <a:solidFill>
                <a:schemeClr val="tx2">
                  <a:lumMod val="75000"/>
                </a:schemeClr>
              </a:solidFill>
              <a:effectLst/>
            </a:rPr>
            <a:t> TBI, the risk of a 2</a:t>
          </a:r>
          <a:r>
            <a:rPr lang="en-US" sz="3600" spc="-150" baseline="30000" dirty="0" smtClean="0">
              <a:solidFill>
                <a:schemeClr val="tx2">
                  <a:lumMod val="75000"/>
                </a:schemeClr>
              </a:solidFill>
              <a:effectLst/>
            </a:rPr>
            <a:t>nd</a:t>
          </a:r>
          <a:r>
            <a:rPr lang="en-US" sz="3600" spc="-150" baseline="20000" dirty="0" smtClean="0">
              <a:solidFill>
                <a:schemeClr val="tx2">
                  <a:lumMod val="75000"/>
                </a:schemeClr>
              </a:solidFill>
              <a:effectLst/>
            </a:rPr>
            <a:t> TBI is 3 times greater.   After a 2</a:t>
          </a:r>
          <a:r>
            <a:rPr lang="en-US" sz="3600" spc="-150" baseline="30000" dirty="0" smtClean="0">
              <a:solidFill>
                <a:schemeClr val="tx2">
                  <a:lumMod val="75000"/>
                </a:schemeClr>
              </a:solidFill>
              <a:effectLst/>
            </a:rPr>
            <a:t>nd</a:t>
          </a:r>
          <a:r>
            <a:rPr lang="en-US" sz="3600" spc="-150" baseline="20000" dirty="0" smtClean="0">
              <a:solidFill>
                <a:schemeClr val="tx2">
                  <a:lumMod val="75000"/>
                </a:schemeClr>
              </a:solidFill>
              <a:effectLst/>
            </a:rPr>
            <a:t> TBI, the risk of a third TBI is 8 times greater!</a:t>
          </a:r>
          <a:endParaRPr lang="en-US" sz="3600" spc="-150" baseline="20000" dirty="0">
            <a:solidFill>
              <a:schemeClr val="tx2">
                <a:lumMod val="75000"/>
              </a:schemeClr>
            </a:solidFill>
            <a:effectLst/>
          </a:endParaRPr>
        </a:p>
      </dgm:t>
    </dgm:pt>
    <dgm:pt modelId="{DADF45A5-D4B6-40DE-ABDA-34F20C7F2CC4}" type="parTrans" cxnId="{963321DB-FC68-420B-A084-3C939FDCD7C3}">
      <dgm:prSet/>
      <dgm:spPr/>
      <dgm:t>
        <a:bodyPr/>
        <a:lstStyle/>
        <a:p>
          <a:endParaRPr lang="en-US">
            <a:effectLst>
              <a:outerShdw blurRad="38100" dist="38100" dir="2700000" algn="tl">
                <a:srgbClr val="000000">
                  <a:alpha val="43137"/>
                </a:srgbClr>
              </a:outerShdw>
            </a:effectLst>
          </a:endParaRPr>
        </a:p>
      </dgm:t>
    </dgm:pt>
    <dgm:pt modelId="{A3020BC1-53BC-462C-962A-866B30A4957D}" type="sibTrans" cxnId="{963321DB-FC68-420B-A084-3C939FDCD7C3}">
      <dgm:prSet/>
      <dgm:spPr/>
      <dgm:t>
        <a:bodyPr/>
        <a:lstStyle/>
        <a:p>
          <a:endParaRPr lang="en-US"/>
        </a:p>
      </dgm:t>
    </dgm:pt>
    <dgm:pt modelId="{D651C3BF-D0E6-404A-8030-F9BA64CE7427}">
      <dgm:prSet phldrT="[Text]" custT="1"/>
      <dgm:spPr/>
      <dgm:t>
        <a:bodyPr/>
        <a:lstStyle/>
        <a:p>
          <a:r>
            <a:rPr lang="en-US" sz="2400" spc="-150" dirty="0" smtClean="0">
              <a:effectLst>
                <a:outerShdw blurRad="38100" dist="38100" dir="2700000" algn="tl">
                  <a:srgbClr val="000000">
                    <a:alpha val="43137"/>
                  </a:srgbClr>
                </a:outerShdw>
              </a:effectLst>
            </a:rPr>
            <a:t>Ages most at risk: </a:t>
          </a:r>
        </a:p>
        <a:p>
          <a:r>
            <a:rPr lang="en-US" sz="2400" spc="-150" dirty="0" smtClean="0">
              <a:effectLst>
                <a:outerShdw blurRad="38100" dist="38100" dir="2700000" algn="tl">
                  <a:srgbClr val="000000">
                    <a:alpha val="43137"/>
                  </a:srgbClr>
                </a:outerShdw>
              </a:effectLst>
            </a:rPr>
            <a:t>0 to 4 years; 15 to 19 years; and 65 years and older </a:t>
          </a:r>
          <a:r>
            <a:rPr lang="en-US" sz="2400" spc="-150" baseline="20000" dirty="0" smtClean="0">
              <a:effectLst>
                <a:outerShdw blurRad="38100" dist="38100" dir="2700000" algn="tl">
                  <a:srgbClr val="000000">
                    <a:alpha val="43137"/>
                  </a:srgbClr>
                </a:outerShdw>
              </a:effectLst>
            </a:rPr>
            <a:t>1</a:t>
          </a:r>
          <a:endParaRPr lang="en-US" sz="2400" spc="-150" baseline="20000" dirty="0">
            <a:effectLst>
              <a:outerShdw blurRad="38100" dist="38100" dir="2700000" algn="tl">
                <a:srgbClr val="000000">
                  <a:alpha val="43137"/>
                </a:srgbClr>
              </a:outerShdw>
            </a:effectLst>
          </a:endParaRPr>
        </a:p>
      </dgm:t>
    </dgm:pt>
    <dgm:pt modelId="{81A6073E-8769-4637-90EC-DCBDB6A74464}" type="parTrans" cxnId="{9AAE32D2-B4B8-4119-9BFE-59E75111CC50}">
      <dgm:prSet/>
      <dgm:spPr/>
      <dgm:t>
        <a:bodyPr/>
        <a:lstStyle/>
        <a:p>
          <a:endParaRPr lang="en-US">
            <a:effectLst>
              <a:outerShdw blurRad="38100" dist="38100" dir="2700000" algn="tl">
                <a:srgbClr val="000000">
                  <a:alpha val="43137"/>
                </a:srgbClr>
              </a:outerShdw>
            </a:effectLst>
          </a:endParaRPr>
        </a:p>
      </dgm:t>
    </dgm:pt>
    <dgm:pt modelId="{C67C8F81-B7A2-4EA7-91D9-3A505EA77374}" type="sibTrans" cxnId="{9AAE32D2-B4B8-4119-9BFE-59E75111CC50}">
      <dgm:prSet/>
      <dgm:spPr/>
      <dgm:t>
        <a:bodyPr/>
        <a:lstStyle/>
        <a:p>
          <a:endParaRPr lang="en-US"/>
        </a:p>
      </dgm:t>
    </dgm:pt>
    <dgm:pt modelId="{37FFB44B-30D3-4277-ADF6-207ACB29B31A}" type="pres">
      <dgm:prSet presAssocID="{77D93062-ED87-47E2-B110-2B8FE56CDA68}" presName="cycle" presStyleCnt="0">
        <dgm:presLayoutVars>
          <dgm:chMax val="1"/>
          <dgm:dir/>
          <dgm:animLvl val="ctr"/>
          <dgm:resizeHandles val="exact"/>
        </dgm:presLayoutVars>
      </dgm:prSet>
      <dgm:spPr/>
      <dgm:t>
        <a:bodyPr/>
        <a:lstStyle/>
        <a:p>
          <a:endParaRPr lang="en-US"/>
        </a:p>
      </dgm:t>
    </dgm:pt>
    <dgm:pt modelId="{8B1F584D-93C2-49CB-9FCA-01DCADEAA30C}" type="pres">
      <dgm:prSet presAssocID="{DB6E6995-CE78-48D9-B2C5-85DE86EED9DE}" presName="centerShape" presStyleLbl="node0" presStyleIdx="0" presStyleCnt="1" custScaleX="176973" custScaleY="82287" custLinFactNeighborX="1666" custLinFactNeighborY="-50051"/>
      <dgm:spPr/>
      <dgm:t>
        <a:bodyPr/>
        <a:lstStyle/>
        <a:p>
          <a:endParaRPr lang="en-US"/>
        </a:p>
      </dgm:t>
    </dgm:pt>
    <dgm:pt modelId="{A4677995-969C-449C-99EA-23DD8A537EA9}" type="pres">
      <dgm:prSet presAssocID="{D8755842-A832-4159-BE64-CBC72A4CB442}" presName="parTrans" presStyleLbl="bgSibTrans2D1" presStyleIdx="0" presStyleCnt="4" custScaleY="73095" custLinFactNeighborX="7990" custLinFactNeighborY="-52274"/>
      <dgm:spPr/>
      <dgm:t>
        <a:bodyPr/>
        <a:lstStyle/>
        <a:p>
          <a:endParaRPr lang="en-US"/>
        </a:p>
      </dgm:t>
    </dgm:pt>
    <dgm:pt modelId="{75B4CEDD-505D-4BA8-8FEF-13904892E321}" type="pres">
      <dgm:prSet presAssocID="{932E0F0D-E70B-4EE9-B9DB-18508C1C3D1C}" presName="node" presStyleLbl="node1" presStyleIdx="0" presStyleCnt="4" custScaleX="62849" custScaleY="115340" custLinFactNeighborX="532" custLinFactNeighborY="-3993" custRadScaleRad="114330" custRadScaleInc="36734">
        <dgm:presLayoutVars>
          <dgm:bulletEnabled val="1"/>
        </dgm:presLayoutVars>
      </dgm:prSet>
      <dgm:spPr/>
      <dgm:t>
        <a:bodyPr/>
        <a:lstStyle/>
        <a:p>
          <a:endParaRPr lang="en-US"/>
        </a:p>
      </dgm:t>
    </dgm:pt>
    <dgm:pt modelId="{4D2B572E-6F58-4717-B14F-847BDC30FBB8}" type="pres">
      <dgm:prSet presAssocID="{D8ADAA60-732E-48CB-AFE5-D3F11B23F8B5}" presName="parTrans" presStyleLbl="bgSibTrans2D1" presStyleIdx="1" presStyleCnt="4" custScaleY="75875" custLinFactY="-18685" custLinFactNeighborX="4209" custLinFactNeighborY="-100000"/>
      <dgm:spPr/>
      <dgm:t>
        <a:bodyPr/>
        <a:lstStyle/>
        <a:p>
          <a:endParaRPr lang="en-US"/>
        </a:p>
      </dgm:t>
    </dgm:pt>
    <dgm:pt modelId="{D6DEB56E-1D80-4FFD-877C-2665D2A071AE}" type="pres">
      <dgm:prSet presAssocID="{2E2202ED-8C83-473B-91F1-5A3581545150}" presName="node" presStyleLbl="node1" presStyleIdx="1" presStyleCnt="4" custScaleX="96628" custScaleY="108475" custRadScaleRad="60027" custRadScaleInc="-167292">
        <dgm:presLayoutVars>
          <dgm:bulletEnabled val="1"/>
        </dgm:presLayoutVars>
      </dgm:prSet>
      <dgm:spPr/>
      <dgm:t>
        <a:bodyPr/>
        <a:lstStyle/>
        <a:p>
          <a:endParaRPr lang="en-US"/>
        </a:p>
      </dgm:t>
    </dgm:pt>
    <dgm:pt modelId="{082F3CBA-A630-4AC0-A6F7-AB06E6D72143}" type="pres">
      <dgm:prSet presAssocID="{DADF45A5-D4B6-40DE-ABDA-34F20C7F2CC4}" presName="parTrans" presStyleLbl="bgSibTrans2D1" presStyleIdx="2" presStyleCnt="4" custScaleY="75295" custLinFactNeighborX="-3461" custLinFactNeighborY="-91380"/>
      <dgm:spPr/>
      <dgm:t>
        <a:bodyPr/>
        <a:lstStyle/>
        <a:p>
          <a:endParaRPr lang="en-US"/>
        </a:p>
      </dgm:t>
    </dgm:pt>
    <dgm:pt modelId="{EBE2F7F6-C37E-4D14-A65D-626DF473AF5E}" type="pres">
      <dgm:prSet presAssocID="{F9ECC594-6486-440E-BC67-DD8647EF0320}" presName="node" presStyleLbl="node1" presStyleIdx="2" presStyleCnt="4" custScaleX="225451" custScaleY="94932" custRadScaleRad="58877" custRadScaleInc="182859">
        <dgm:presLayoutVars>
          <dgm:bulletEnabled val="1"/>
        </dgm:presLayoutVars>
      </dgm:prSet>
      <dgm:spPr/>
      <dgm:t>
        <a:bodyPr/>
        <a:lstStyle/>
        <a:p>
          <a:endParaRPr lang="en-US"/>
        </a:p>
      </dgm:t>
    </dgm:pt>
    <dgm:pt modelId="{9446677C-A345-46A5-9BD6-617B814C5945}" type="pres">
      <dgm:prSet presAssocID="{81A6073E-8769-4637-90EC-DCBDB6A74464}" presName="parTrans" presStyleLbl="bgSibTrans2D1" presStyleIdx="3" presStyleCnt="4" custScaleY="71515" custLinFactNeighborX="-11540" custLinFactNeighborY="-70622"/>
      <dgm:spPr/>
      <dgm:t>
        <a:bodyPr/>
        <a:lstStyle/>
        <a:p>
          <a:endParaRPr lang="en-US"/>
        </a:p>
      </dgm:t>
    </dgm:pt>
    <dgm:pt modelId="{90AFAB7A-D38D-42FA-86E0-62B24E943439}" type="pres">
      <dgm:prSet presAssocID="{D651C3BF-D0E6-404A-8030-F9BA64CE7427}" presName="node" presStyleLbl="node1" presStyleIdx="3" presStyleCnt="4" custScaleX="91587" custScaleY="149791" custRadScaleRad="115074" custRadScaleInc="-33135">
        <dgm:presLayoutVars>
          <dgm:bulletEnabled val="1"/>
        </dgm:presLayoutVars>
      </dgm:prSet>
      <dgm:spPr/>
      <dgm:t>
        <a:bodyPr/>
        <a:lstStyle/>
        <a:p>
          <a:endParaRPr lang="en-US"/>
        </a:p>
      </dgm:t>
    </dgm:pt>
  </dgm:ptLst>
  <dgm:cxnLst>
    <dgm:cxn modelId="{DAD5B2AF-6648-42B4-8611-C53B53A402D9}" type="presOf" srcId="{DADF45A5-D4B6-40DE-ABDA-34F20C7F2CC4}" destId="{082F3CBA-A630-4AC0-A6F7-AB06E6D72143}" srcOrd="0" destOrd="0" presId="urn:microsoft.com/office/officeart/2005/8/layout/radial4"/>
    <dgm:cxn modelId="{9AAE32D2-B4B8-4119-9BFE-59E75111CC50}" srcId="{DB6E6995-CE78-48D9-B2C5-85DE86EED9DE}" destId="{D651C3BF-D0E6-404A-8030-F9BA64CE7427}" srcOrd="3" destOrd="0" parTransId="{81A6073E-8769-4637-90EC-DCBDB6A74464}" sibTransId="{C67C8F81-B7A2-4EA7-91D9-3A505EA77374}"/>
    <dgm:cxn modelId="{963321DB-FC68-420B-A084-3C939FDCD7C3}" srcId="{DB6E6995-CE78-48D9-B2C5-85DE86EED9DE}" destId="{F9ECC594-6486-440E-BC67-DD8647EF0320}" srcOrd="2" destOrd="0" parTransId="{DADF45A5-D4B6-40DE-ABDA-34F20C7F2CC4}" sibTransId="{A3020BC1-53BC-462C-962A-866B30A4957D}"/>
    <dgm:cxn modelId="{7242F227-455C-45D1-8A1A-6C6F80371C97}" type="presOf" srcId="{D8755842-A832-4159-BE64-CBC72A4CB442}" destId="{A4677995-969C-449C-99EA-23DD8A537EA9}" srcOrd="0" destOrd="0" presId="urn:microsoft.com/office/officeart/2005/8/layout/radial4"/>
    <dgm:cxn modelId="{58C97096-CED4-4935-BAD9-937BD148620F}" srcId="{DB6E6995-CE78-48D9-B2C5-85DE86EED9DE}" destId="{932E0F0D-E70B-4EE9-B9DB-18508C1C3D1C}" srcOrd="0" destOrd="0" parTransId="{D8755842-A832-4159-BE64-CBC72A4CB442}" sibTransId="{4B478DCD-3878-4B12-BCD2-EE9CFFDF4622}"/>
    <dgm:cxn modelId="{F37DBDDF-4071-4AED-BE9C-8175AE657889}" type="presOf" srcId="{DB6E6995-CE78-48D9-B2C5-85DE86EED9DE}" destId="{8B1F584D-93C2-49CB-9FCA-01DCADEAA30C}" srcOrd="0" destOrd="0" presId="urn:microsoft.com/office/officeart/2005/8/layout/radial4"/>
    <dgm:cxn modelId="{11AE58F5-3200-458B-AC99-1D80E9DD1471}" type="presOf" srcId="{81A6073E-8769-4637-90EC-DCBDB6A74464}" destId="{9446677C-A345-46A5-9BD6-617B814C5945}" srcOrd="0" destOrd="0" presId="urn:microsoft.com/office/officeart/2005/8/layout/radial4"/>
    <dgm:cxn modelId="{BD3A5999-8D65-4C4A-BBC4-7F5A5F47FFBD}" type="presOf" srcId="{932E0F0D-E70B-4EE9-B9DB-18508C1C3D1C}" destId="{75B4CEDD-505D-4BA8-8FEF-13904892E321}" srcOrd="0" destOrd="0" presId="urn:microsoft.com/office/officeart/2005/8/layout/radial4"/>
    <dgm:cxn modelId="{8865D080-F7AC-48F0-A582-24598BF9572F}" type="presOf" srcId="{D8ADAA60-732E-48CB-AFE5-D3F11B23F8B5}" destId="{4D2B572E-6F58-4717-B14F-847BDC30FBB8}" srcOrd="0" destOrd="0" presId="urn:microsoft.com/office/officeart/2005/8/layout/radial4"/>
    <dgm:cxn modelId="{6CD3419B-4014-47B9-8F6B-41A426DE4D2F}" type="presOf" srcId="{D651C3BF-D0E6-404A-8030-F9BA64CE7427}" destId="{90AFAB7A-D38D-42FA-86E0-62B24E943439}" srcOrd="0" destOrd="0" presId="urn:microsoft.com/office/officeart/2005/8/layout/radial4"/>
    <dgm:cxn modelId="{66FF5F78-AAE5-4040-B9C1-37D56FA254F4}" type="presOf" srcId="{77D93062-ED87-47E2-B110-2B8FE56CDA68}" destId="{37FFB44B-30D3-4277-ADF6-207ACB29B31A}" srcOrd="0" destOrd="0" presId="urn:microsoft.com/office/officeart/2005/8/layout/radial4"/>
    <dgm:cxn modelId="{4D66E5D6-27E5-4322-9E21-D32E1582C860}" srcId="{DB6E6995-CE78-48D9-B2C5-85DE86EED9DE}" destId="{2E2202ED-8C83-473B-91F1-5A3581545150}" srcOrd="1" destOrd="0" parTransId="{D8ADAA60-732E-48CB-AFE5-D3F11B23F8B5}" sibTransId="{7C8E623D-7F37-4C57-BF6D-5380AC126E4F}"/>
    <dgm:cxn modelId="{F8D8CAE4-91CC-413A-92D5-84F93F2B9B59}" srcId="{77D93062-ED87-47E2-B110-2B8FE56CDA68}" destId="{DB6E6995-CE78-48D9-B2C5-85DE86EED9DE}" srcOrd="0" destOrd="0" parTransId="{33B73D4E-C55C-4AB4-BD4E-F1A58244E392}" sibTransId="{1E6EE75E-C85C-49D4-9A79-1B346A39E4DB}"/>
    <dgm:cxn modelId="{0DF06F61-CECF-4D84-BA34-ADF5047768A3}" type="presOf" srcId="{F9ECC594-6486-440E-BC67-DD8647EF0320}" destId="{EBE2F7F6-C37E-4D14-A65D-626DF473AF5E}" srcOrd="0" destOrd="0" presId="urn:microsoft.com/office/officeart/2005/8/layout/radial4"/>
    <dgm:cxn modelId="{E908DE45-F752-44FF-85CC-30F52B8928D0}" type="presOf" srcId="{2E2202ED-8C83-473B-91F1-5A3581545150}" destId="{D6DEB56E-1D80-4FFD-877C-2665D2A071AE}" srcOrd="0" destOrd="0" presId="urn:microsoft.com/office/officeart/2005/8/layout/radial4"/>
    <dgm:cxn modelId="{A7B1678F-AB46-46BB-A92C-2D1BB029DBBC}" type="presParOf" srcId="{37FFB44B-30D3-4277-ADF6-207ACB29B31A}" destId="{8B1F584D-93C2-49CB-9FCA-01DCADEAA30C}" srcOrd="0" destOrd="0" presId="urn:microsoft.com/office/officeart/2005/8/layout/radial4"/>
    <dgm:cxn modelId="{6291D363-8959-4394-9E95-1E27E804FEEF}" type="presParOf" srcId="{37FFB44B-30D3-4277-ADF6-207ACB29B31A}" destId="{A4677995-969C-449C-99EA-23DD8A537EA9}" srcOrd="1" destOrd="0" presId="urn:microsoft.com/office/officeart/2005/8/layout/radial4"/>
    <dgm:cxn modelId="{AA128177-9015-4380-8D05-01D24A2660B3}" type="presParOf" srcId="{37FFB44B-30D3-4277-ADF6-207ACB29B31A}" destId="{75B4CEDD-505D-4BA8-8FEF-13904892E321}" srcOrd="2" destOrd="0" presId="urn:microsoft.com/office/officeart/2005/8/layout/radial4"/>
    <dgm:cxn modelId="{F977C1BB-AD04-4F40-AAA8-F493D533311E}" type="presParOf" srcId="{37FFB44B-30D3-4277-ADF6-207ACB29B31A}" destId="{4D2B572E-6F58-4717-B14F-847BDC30FBB8}" srcOrd="3" destOrd="0" presId="urn:microsoft.com/office/officeart/2005/8/layout/radial4"/>
    <dgm:cxn modelId="{C3D5D3BE-4C2F-4EAD-88EE-7F2BA4597F05}" type="presParOf" srcId="{37FFB44B-30D3-4277-ADF6-207ACB29B31A}" destId="{D6DEB56E-1D80-4FFD-877C-2665D2A071AE}" srcOrd="4" destOrd="0" presId="urn:microsoft.com/office/officeart/2005/8/layout/radial4"/>
    <dgm:cxn modelId="{C982DA06-448F-4763-830E-88A4418E961F}" type="presParOf" srcId="{37FFB44B-30D3-4277-ADF6-207ACB29B31A}" destId="{082F3CBA-A630-4AC0-A6F7-AB06E6D72143}" srcOrd="5" destOrd="0" presId="urn:microsoft.com/office/officeart/2005/8/layout/radial4"/>
    <dgm:cxn modelId="{620A6917-9370-46A0-A12F-28BDB92D7A63}" type="presParOf" srcId="{37FFB44B-30D3-4277-ADF6-207ACB29B31A}" destId="{EBE2F7F6-C37E-4D14-A65D-626DF473AF5E}" srcOrd="6" destOrd="0" presId="urn:microsoft.com/office/officeart/2005/8/layout/radial4"/>
    <dgm:cxn modelId="{FA06F012-A2E8-423F-AD3E-1550C9B6A9BE}" type="presParOf" srcId="{37FFB44B-30D3-4277-ADF6-207ACB29B31A}" destId="{9446677C-A345-46A5-9BD6-617B814C5945}" srcOrd="7" destOrd="0" presId="urn:microsoft.com/office/officeart/2005/8/layout/radial4"/>
    <dgm:cxn modelId="{E739108F-8454-40FB-8EFF-2B49CE8DFF88}" type="presParOf" srcId="{37FFB44B-30D3-4277-ADF6-207ACB29B31A}" destId="{90AFAB7A-D38D-42FA-86E0-62B24E943439}"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B8E503-E6AB-432C-9266-6E9F9DF37113}" type="doc">
      <dgm:prSet loTypeId="urn:microsoft.com/office/officeart/2005/8/layout/cycle4" loCatId="relationship" qsTypeId="urn:microsoft.com/office/officeart/2005/8/quickstyle/simple5" qsCatId="simple" csTypeId="urn:microsoft.com/office/officeart/2005/8/colors/accent0_3" csCatId="mainScheme" phldr="1"/>
      <dgm:spPr/>
      <dgm:t>
        <a:bodyPr/>
        <a:lstStyle/>
        <a:p>
          <a:endParaRPr lang="en-US"/>
        </a:p>
      </dgm:t>
    </dgm:pt>
    <dgm:pt modelId="{2BB6C408-88AB-4A69-BD53-D5DA7BD739E5}">
      <dgm:prSet phldrT="[Text]" custT="1"/>
      <dgm:spPr/>
      <dgm:t>
        <a:bodyPr lIns="0" tIns="91440" rIns="91440" bIns="91440" anchor="ctr" anchorCtr="1"/>
        <a:lstStyle/>
        <a:p>
          <a:pPr algn="ctr"/>
          <a:r>
            <a:rPr lang="en-US" sz="2400" dirty="0" smtClean="0">
              <a:effectLst>
                <a:outerShdw blurRad="38100" dist="38100" dir="2700000" algn="tl">
                  <a:srgbClr val="000000">
                    <a:alpha val="43137"/>
                  </a:srgbClr>
                </a:outerShdw>
              </a:effectLst>
            </a:rPr>
            <a:t>Core Service Programs</a:t>
          </a:r>
          <a:endParaRPr lang="en-US" sz="2400" dirty="0">
            <a:effectLst>
              <a:outerShdw blurRad="38100" dist="38100" dir="2700000" algn="tl">
                <a:srgbClr val="000000">
                  <a:alpha val="43137"/>
                </a:srgbClr>
              </a:outerShdw>
            </a:effectLst>
          </a:endParaRPr>
        </a:p>
      </dgm:t>
    </dgm:pt>
    <dgm:pt modelId="{406044E4-F17A-416B-984F-EFAE8583CF60}" type="parTrans" cxnId="{F0C77993-E710-4A34-BCFD-AE3223CD9D29}">
      <dgm:prSet/>
      <dgm:spPr/>
      <dgm:t>
        <a:bodyPr/>
        <a:lstStyle/>
        <a:p>
          <a:endParaRPr lang="en-US"/>
        </a:p>
      </dgm:t>
    </dgm:pt>
    <dgm:pt modelId="{B58FD8E1-3CAB-4E6B-9BA4-A5FE6144DDD9}" type="sibTrans" cxnId="{F0C77993-E710-4A34-BCFD-AE3223CD9D29}">
      <dgm:prSet/>
      <dgm:spPr/>
      <dgm:t>
        <a:bodyPr/>
        <a:lstStyle/>
        <a:p>
          <a:endParaRPr lang="en-US"/>
        </a:p>
      </dgm:t>
    </dgm:pt>
    <dgm:pt modelId="{B6395643-0E38-4AAB-9B31-871B6161F30E}">
      <dgm:prSet phldrT="[Text]" custT="1"/>
      <dgm:spPr/>
      <dgm:t>
        <a:bodyPr lIns="0" tIns="0" rIns="0" bIns="0" anchor="ctr"/>
        <a:lstStyle/>
        <a:p>
          <a:pPr algn="l"/>
          <a:r>
            <a:rPr lang="en-US" sz="2000" b="0" dirty="0" smtClean="0">
              <a:solidFill>
                <a:schemeClr val="tx2">
                  <a:lumMod val="50000"/>
                </a:schemeClr>
              </a:solidFill>
              <a:effectLst/>
            </a:rPr>
            <a:t>Includes AHIF; ADRS’ CRS, ICBM, and VRS</a:t>
          </a:r>
          <a:endParaRPr lang="en-US" sz="2000" b="0" dirty="0">
            <a:solidFill>
              <a:schemeClr val="tx2">
                <a:lumMod val="50000"/>
              </a:schemeClr>
            </a:solidFill>
            <a:effectLst/>
          </a:endParaRPr>
        </a:p>
      </dgm:t>
    </dgm:pt>
    <dgm:pt modelId="{520C5453-FA25-4404-8A09-8DE58D72C5E4}" type="parTrans" cxnId="{D79D27EB-0380-4FDC-979F-286F71A19601}">
      <dgm:prSet/>
      <dgm:spPr/>
      <dgm:t>
        <a:bodyPr/>
        <a:lstStyle/>
        <a:p>
          <a:endParaRPr lang="en-US">
            <a:effectLst>
              <a:outerShdw blurRad="38100" dist="38100" dir="2700000" algn="tl">
                <a:srgbClr val="000000">
                  <a:alpha val="43137"/>
                </a:srgbClr>
              </a:outerShdw>
            </a:effectLst>
          </a:endParaRPr>
        </a:p>
      </dgm:t>
    </dgm:pt>
    <dgm:pt modelId="{8875AD3B-657C-460D-ADED-6A7FA4AF7CF6}" type="sibTrans" cxnId="{D79D27EB-0380-4FDC-979F-286F71A19601}">
      <dgm:prSet/>
      <dgm:spPr/>
      <dgm:t>
        <a:bodyPr/>
        <a:lstStyle/>
        <a:p>
          <a:endParaRPr lang="en-US"/>
        </a:p>
      </dgm:t>
    </dgm:pt>
    <dgm:pt modelId="{4D05F5E1-76EB-4B8C-AF9F-5E2C686EEC55}">
      <dgm:prSet phldrT="[Text]" custT="1"/>
      <dgm:spPr/>
      <dgm:t>
        <a:bodyPr lIns="0" tIns="0" rIns="0" bIns="0" anchor="ctr"/>
        <a:lstStyle/>
        <a:p>
          <a:r>
            <a:rPr lang="en-US" sz="2400" dirty="0" smtClean="0">
              <a:effectLst>
                <a:outerShdw blurRad="38100" dist="38100" dir="2700000" algn="tl">
                  <a:srgbClr val="000000">
                    <a:alpha val="43137"/>
                  </a:srgbClr>
                </a:outerShdw>
              </a:effectLst>
            </a:rPr>
            <a:t>Alabama Head Injury Task Force</a:t>
          </a:r>
          <a:endParaRPr lang="en-US" sz="2400" dirty="0">
            <a:solidFill>
              <a:srgbClr val="FF0000"/>
            </a:solidFill>
            <a:effectLst>
              <a:outerShdw blurRad="38100" dist="38100" dir="2700000" algn="tl">
                <a:srgbClr val="000000">
                  <a:alpha val="43137"/>
                </a:srgbClr>
              </a:outerShdw>
            </a:effectLst>
          </a:endParaRPr>
        </a:p>
      </dgm:t>
    </dgm:pt>
    <dgm:pt modelId="{688668F2-BAC9-4198-BC5E-23E2A97D1587}" type="parTrans" cxnId="{68025E0F-3D80-445D-9B8D-E30A3717E517}">
      <dgm:prSet/>
      <dgm:spPr/>
      <dgm:t>
        <a:bodyPr/>
        <a:lstStyle/>
        <a:p>
          <a:endParaRPr lang="en-US">
            <a:effectLst>
              <a:outerShdw blurRad="38100" dist="38100" dir="2700000" algn="tl">
                <a:srgbClr val="000000">
                  <a:alpha val="43137"/>
                </a:srgbClr>
              </a:outerShdw>
            </a:effectLst>
          </a:endParaRPr>
        </a:p>
      </dgm:t>
    </dgm:pt>
    <dgm:pt modelId="{2F701412-0FA3-4B82-8115-E57FC0682127}" type="sibTrans" cxnId="{68025E0F-3D80-445D-9B8D-E30A3717E517}">
      <dgm:prSet/>
      <dgm:spPr/>
      <dgm:t>
        <a:bodyPr/>
        <a:lstStyle/>
        <a:p>
          <a:endParaRPr lang="en-US"/>
        </a:p>
      </dgm:t>
    </dgm:pt>
    <dgm:pt modelId="{2A594516-CAE5-460B-8F05-42675567857C}">
      <dgm:prSet phldrT="[Text]" custT="1"/>
      <dgm:spPr/>
      <dgm:t>
        <a:bodyPr/>
        <a:lstStyle/>
        <a:p>
          <a:pPr marL="171450" indent="0" algn="r" defTabSz="711200">
            <a:lnSpc>
              <a:spcPct val="90000"/>
            </a:lnSpc>
            <a:spcBef>
              <a:spcPct val="0"/>
            </a:spcBef>
            <a:spcAft>
              <a:spcPct val="15000"/>
            </a:spcAft>
            <a:buNone/>
          </a:pPr>
          <a:r>
            <a:rPr lang="en-US" sz="2000" dirty="0" smtClean="0">
              <a:solidFill>
                <a:schemeClr val="tx2">
                  <a:lumMod val="50000"/>
                </a:schemeClr>
              </a:solidFill>
              <a:effectLst/>
            </a:rPr>
            <a:t>Board of statewide leaders with an interest in improving care for individuals with TBI</a:t>
          </a:r>
          <a:endParaRPr lang="en-US" sz="2000" dirty="0">
            <a:solidFill>
              <a:schemeClr val="tx2">
                <a:lumMod val="50000"/>
              </a:schemeClr>
            </a:solidFill>
            <a:effectLst/>
          </a:endParaRPr>
        </a:p>
      </dgm:t>
    </dgm:pt>
    <dgm:pt modelId="{6D930006-9249-49B1-99AD-E4DD9E37B456}" type="parTrans" cxnId="{AF86215A-E9F1-42C3-A805-016B0BD081B8}">
      <dgm:prSet/>
      <dgm:spPr/>
      <dgm:t>
        <a:bodyPr/>
        <a:lstStyle/>
        <a:p>
          <a:endParaRPr lang="en-US"/>
        </a:p>
      </dgm:t>
    </dgm:pt>
    <dgm:pt modelId="{3BABB8C7-AC30-4B02-A8C9-9B5F3986ADE0}" type="sibTrans" cxnId="{AF86215A-E9F1-42C3-A805-016B0BD081B8}">
      <dgm:prSet/>
      <dgm:spPr/>
      <dgm:t>
        <a:bodyPr/>
        <a:lstStyle/>
        <a:p>
          <a:endParaRPr lang="en-US"/>
        </a:p>
      </dgm:t>
    </dgm:pt>
    <dgm:pt modelId="{8312786F-025A-479A-9565-37AA55BD8EFF}">
      <dgm:prSet phldrT="[Text]" custT="1"/>
      <dgm:spPr/>
      <dgm:t>
        <a:bodyPr lIns="0" tIns="0" rIns="0" bIns="0" anchor="ctr" anchorCtr="0"/>
        <a:lstStyle/>
        <a:p>
          <a:pPr algn="ctr"/>
          <a:r>
            <a:rPr lang="en-US" sz="2000" dirty="0" smtClean="0">
              <a:effectLst>
                <a:outerShdw blurRad="38100" dist="38100" dir="2700000" algn="tl">
                  <a:srgbClr val="000000">
                    <a:alpha val="43137"/>
                  </a:srgbClr>
                </a:outerShdw>
              </a:effectLst>
            </a:rPr>
            <a:t>Impaired Drivers Trust Fund and Advisory Board</a:t>
          </a:r>
          <a:endParaRPr lang="en-US" sz="2000" dirty="0">
            <a:solidFill>
              <a:srgbClr val="FF0000"/>
            </a:solidFill>
            <a:effectLst>
              <a:outerShdw blurRad="38100" dist="38100" dir="2700000" algn="tl">
                <a:srgbClr val="000000">
                  <a:alpha val="43137"/>
                </a:srgbClr>
              </a:outerShdw>
            </a:effectLst>
          </a:endParaRPr>
        </a:p>
      </dgm:t>
    </dgm:pt>
    <dgm:pt modelId="{C8810270-E4E9-4EBE-ADA9-323B36D5035D}" type="parTrans" cxnId="{FE554A16-3893-4CCF-B717-62BF291A7E97}">
      <dgm:prSet/>
      <dgm:spPr/>
      <dgm:t>
        <a:bodyPr/>
        <a:lstStyle/>
        <a:p>
          <a:endParaRPr lang="en-US"/>
        </a:p>
      </dgm:t>
    </dgm:pt>
    <dgm:pt modelId="{90A7C12D-C27F-4C74-BA08-517DE9003F1C}" type="sibTrans" cxnId="{FE554A16-3893-4CCF-B717-62BF291A7E97}">
      <dgm:prSet/>
      <dgm:spPr/>
      <dgm:t>
        <a:bodyPr/>
        <a:lstStyle/>
        <a:p>
          <a:endParaRPr lang="en-US"/>
        </a:p>
      </dgm:t>
    </dgm:pt>
    <dgm:pt modelId="{B8A48F1F-FCC0-4797-B3F5-04B94B1F0A86}">
      <dgm:prSet phldrT="[Text]" custT="1"/>
      <dgm:spPr/>
      <dgm:t>
        <a:bodyPr lIns="0" tIns="0" rIns="0" bIns="1920240" anchor="t" anchorCtr="0"/>
        <a:lstStyle/>
        <a:p>
          <a:pPr algn="l"/>
          <a:r>
            <a:rPr lang="en-US" sz="1800" dirty="0" smtClean="0">
              <a:solidFill>
                <a:schemeClr val="tx2">
                  <a:lumMod val="50000"/>
                </a:schemeClr>
              </a:solidFill>
              <a:effectLst/>
            </a:rPr>
            <a:t>Facilitates Core system services and serves as last resort payer for costs of care for Alabamians with neurotrauma </a:t>
          </a:r>
          <a:endParaRPr lang="en-US" sz="1800" dirty="0">
            <a:solidFill>
              <a:schemeClr val="tx2">
                <a:lumMod val="50000"/>
              </a:schemeClr>
            </a:solidFill>
            <a:effectLst/>
          </a:endParaRPr>
        </a:p>
      </dgm:t>
    </dgm:pt>
    <dgm:pt modelId="{DF3E5BF5-484A-44D2-ADB2-A55625A26B15}" type="parTrans" cxnId="{D9FCAE4D-5185-4115-A516-8A0708B4A09F}">
      <dgm:prSet/>
      <dgm:spPr/>
      <dgm:t>
        <a:bodyPr/>
        <a:lstStyle/>
        <a:p>
          <a:endParaRPr lang="en-US"/>
        </a:p>
      </dgm:t>
    </dgm:pt>
    <dgm:pt modelId="{58CC69BD-9C1F-46BC-B731-27D5189D7464}" type="sibTrans" cxnId="{D9FCAE4D-5185-4115-A516-8A0708B4A09F}">
      <dgm:prSet/>
      <dgm:spPr/>
      <dgm:t>
        <a:bodyPr/>
        <a:lstStyle/>
        <a:p>
          <a:endParaRPr lang="en-US"/>
        </a:p>
      </dgm:t>
    </dgm:pt>
    <dgm:pt modelId="{40F1BCB7-5E64-4381-B2A9-F778696D6B49}">
      <dgm:prSet phldrT="[Text]" custT="1"/>
      <dgm:spPr/>
      <dgm:t>
        <a:bodyPr lIns="0" tIns="0" rIns="0" bIns="0" anchor="ctr" anchorCtr="1"/>
        <a:lstStyle/>
        <a:p>
          <a:r>
            <a:rPr lang="en-US" sz="2200" dirty="0" smtClean="0">
              <a:effectLst>
                <a:outerShdw blurRad="38100" dist="38100" dir="2700000" algn="tl">
                  <a:srgbClr val="000000">
                    <a:alpha val="43137"/>
                  </a:srgbClr>
                </a:outerShdw>
              </a:effectLst>
            </a:rPr>
            <a:t>Alabama Head and Spinal Cord Injury Registry</a:t>
          </a:r>
          <a:endParaRPr lang="en-US" sz="2200" dirty="0">
            <a:solidFill>
              <a:srgbClr val="FF0000"/>
            </a:solidFill>
            <a:effectLst>
              <a:outerShdw blurRad="38100" dist="38100" dir="2700000" algn="tl">
                <a:srgbClr val="000000">
                  <a:alpha val="43137"/>
                </a:srgbClr>
              </a:outerShdw>
            </a:effectLst>
          </a:endParaRPr>
        </a:p>
      </dgm:t>
    </dgm:pt>
    <dgm:pt modelId="{CFBB3816-6BEB-47D4-9A14-08011CDB360D}" type="parTrans" cxnId="{5FB02FAB-81AA-431C-9CD3-35E6416A0B70}">
      <dgm:prSet/>
      <dgm:spPr/>
      <dgm:t>
        <a:bodyPr/>
        <a:lstStyle/>
        <a:p>
          <a:endParaRPr lang="en-US"/>
        </a:p>
      </dgm:t>
    </dgm:pt>
    <dgm:pt modelId="{B29E1596-4B42-49EA-9B02-638E1654079C}" type="sibTrans" cxnId="{5FB02FAB-81AA-431C-9CD3-35E6416A0B70}">
      <dgm:prSet/>
      <dgm:spPr/>
      <dgm:t>
        <a:bodyPr/>
        <a:lstStyle/>
        <a:p>
          <a:endParaRPr lang="en-US"/>
        </a:p>
      </dgm:t>
    </dgm:pt>
    <dgm:pt modelId="{FC63EEC8-687E-4FD4-BFBF-F46C004B5E74}">
      <dgm:prSet phldrT="[Text]" custT="1"/>
      <dgm:spPr/>
      <dgm:t>
        <a:bodyPr lIns="0" tIns="0" rIns="0" bIns="0" anchor="b" anchorCtr="0"/>
        <a:lstStyle/>
        <a:p>
          <a:pPr algn="r"/>
          <a:r>
            <a:rPr lang="en-US" sz="1800" dirty="0" smtClean="0">
              <a:solidFill>
                <a:schemeClr val="tx2">
                  <a:lumMod val="50000"/>
                </a:schemeClr>
              </a:solidFill>
              <a:effectLst/>
            </a:rPr>
            <a:t>S</a:t>
          </a:r>
          <a:r>
            <a:rPr lang="en-US" sz="1800" b="0" i="0" dirty="0" smtClean="0">
              <a:solidFill>
                <a:schemeClr val="tx2">
                  <a:lumMod val="50000"/>
                </a:schemeClr>
              </a:solidFill>
            </a:rPr>
            <a:t>ervice linkage system containing all head and spinal cord trauma reported by hospitals statewide</a:t>
          </a:r>
          <a:endParaRPr lang="en-US" sz="1800" dirty="0">
            <a:solidFill>
              <a:schemeClr val="tx2">
                <a:lumMod val="50000"/>
              </a:schemeClr>
            </a:solidFill>
            <a:effectLst>
              <a:outerShdw blurRad="38100" dist="38100" dir="2700000" algn="tl">
                <a:srgbClr val="000000">
                  <a:alpha val="43137"/>
                </a:srgbClr>
              </a:outerShdw>
            </a:effectLst>
          </a:endParaRPr>
        </a:p>
      </dgm:t>
    </dgm:pt>
    <dgm:pt modelId="{6E4F36B1-2745-4126-BFA7-6B7B430A9B1B}" type="parTrans" cxnId="{44C358A0-2279-44E9-95C9-AED49228E52A}">
      <dgm:prSet/>
      <dgm:spPr/>
      <dgm:t>
        <a:bodyPr/>
        <a:lstStyle/>
        <a:p>
          <a:endParaRPr lang="en-US"/>
        </a:p>
      </dgm:t>
    </dgm:pt>
    <dgm:pt modelId="{37D69DD7-5E4C-4ECC-9E54-AD0E45CEE440}" type="sibTrans" cxnId="{44C358A0-2279-44E9-95C9-AED49228E52A}">
      <dgm:prSet/>
      <dgm:spPr/>
      <dgm:t>
        <a:bodyPr/>
        <a:lstStyle/>
        <a:p>
          <a:endParaRPr lang="en-US"/>
        </a:p>
      </dgm:t>
    </dgm:pt>
    <dgm:pt modelId="{126E7062-E072-4A5E-BE49-DE6D6E9A9C28}" type="pres">
      <dgm:prSet presAssocID="{0EB8E503-E6AB-432C-9266-6E9F9DF37113}" presName="cycleMatrixDiagram" presStyleCnt="0">
        <dgm:presLayoutVars>
          <dgm:chMax val="1"/>
          <dgm:dir/>
          <dgm:animLvl val="lvl"/>
          <dgm:resizeHandles val="exact"/>
        </dgm:presLayoutVars>
      </dgm:prSet>
      <dgm:spPr/>
      <dgm:t>
        <a:bodyPr/>
        <a:lstStyle/>
        <a:p>
          <a:endParaRPr lang="en-US"/>
        </a:p>
      </dgm:t>
    </dgm:pt>
    <dgm:pt modelId="{699470A6-FAF5-419F-A60E-201F67825DE9}" type="pres">
      <dgm:prSet presAssocID="{0EB8E503-E6AB-432C-9266-6E9F9DF37113}" presName="children" presStyleCnt="0"/>
      <dgm:spPr/>
    </dgm:pt>
    <dgm:pt modelId="{08CEF0F3-6DCF-4186-AE5E-2996E100B7EC}" type="pres">
      <dgm:prSet presAssocID="{0EB8E503-E6AB-432C-9266-6E9F9DF37113}" presName="child1group" presStyleCnt="0"/>
      <dgm:spPr/>
    </dgm:pt>
    <dgm:pt modelId="{CD2D0CE3-4EFA-412B-A204-98EB71F0D425}" type="pres">
      <dgm:prSet presAssocID="{0EB8E503-E6AB-432C-9266-6E9F9DF37113}" presName="child1" presStyleLbl="bgAcc1" presStyleIdx="0" presStyleCnt="4" custScaleX="126094" custScaleY="124289" custLinFactNeighborX="-23899" custLinFactNeighborY="2225"/>
      <dgm:spPr/>
      <dgm:t>
        <a:bodyPr/>
        <a:lstStyle/>
        <a:p>
          <a:endParaRPr lang="en-US"/>
        </a:p>
      </dgm:t>
    </dgm:pt>
    <dgm:pt modelId="{E22B4C35-A069-48C3-97B6-D57374507264}" type="pres">
      <dgm:prSet presAssocID="{0EB8E503-E6AB-432C-9266-6E9F9DF37113}" presName="child1Text" presStyleLbl="bgAcc1" presStyleIdx="0" presStyleCnt="4">
        <dgm:presLayoutVars>
          <dgm:bulletEnabled val="1"/>
        </dgm:presLayoutVars>
      </dgm:prSet>
      <dgm:spPr/>
      <dgm:t>
        <a:bodyPr/>
        <a:lstStyle/>
        <a:p>
          <a:endParaRPr lang="en-US"/>
        </a:p>
      </dgm:t>
    </dgm:pt>
    <dgm:pt modelId="{C6AEEC69-EBE2-4C3E-82A5-777A97915BEB}" type="pres">
      <dgm:prSet presAssocID="{0EB8E503-E6AB-432C-9266-6E9F9DF37113}" presName="child2group" presStyleCnt="0"/>
      <dgm:spPr/>
    </dgm:pt>
    <dgm:pt modelId="{8EC1C2AB-21C5-4F80-9131-2D07ABE6C250}" type="pres">
      <dgm:prSet presAssocID="{0EB8E503-E6AB-432C-9266-6E9F9DF37113}" presName="child2" presStyleLbl="bgAcc1" presStyleIdx="1" presStyleCnt="4" custScaleY="144258" custLinFactNeighborX="10668" custLinFactNeighborY="10164"/>
      <dgm:spPr/>
      <dgm:t>
        <a:bodyPr/>
        <a:lstStyle/>
        <a:p>
          <a:endParaRPr lang="en-US"/>
        </a:p>
      </dgm:t>
    </dgm:pt>
    <dgm:pt modelId="{A3DB8858-6382-4CB7-A8AD-889DF52EF9F0}" type="pres">
      <dgm:prSet presAssocID="{0EB8E503-E6AB-432C-9266-6E9F9DF37113}" presName="child2Text" presStyleLbl="bgAcc1" presStyleIdx="1" presStyleCnt="4">
        <dgm:presLayoutVars>
          <dgm:bulletEnabled val="1"/>
        </dgm:presLayoutVars>
      </dgm:prSet>
      <dgm:spPr/>
      <dgm:t>
        <a:bodyPr/>
        <a:lstStyle/>
        <a:p>
          <a:endParaRPr lang="en-US"/>
        </a:p>
      </dgm:t>
    </dgm:pt>
    <dgm:pt modelId="{B7CE5A17-07B5-4545-9807-28E7840B33FF}" type="pres">
      <dgm:prSet presAssocID="{0EB8E503-E6AB-432C-9266-6E9F9DF37113}" presName="child3group" presStyleCnt="0"/>
      <dgm:spPr/>
    </dgm:pt>
    <dgm:pt modelId="{88EC5C95-C23A-4825-9223-A47AAF136D17}" type="pres">
      <dgm:prSet presAssocID="{0EB8E503-E6AB-432C-9266-6E9F9DF37113}" presName="child3" presStyleLbl="bgAcc1" presStyleIdx="2" presStyleCnt="4" custScaleX="120041" custScaleY="121035" custLinFactNeighborX="6108" custLinFactNeighborY="-15464"/>
      <dgm:spPr/>
      <dgm:t>
        <a:bodyPr/>
        <a:lstStyle/>
        <a:p>
          <a:endParaRPr lang="en-US"/>
        </a:p>
      </dgm:t>
    </dgm:pt>
    <dgm:pt modelId="{09911CE3-E105-4744-9A3D-013A7BEDB9EF}" type="pres">
      <dgm:prSet presAssocID="{0EB8E503-E6AB-432C-9266-6E9F9DF37113}" presName="child3Text" presStyleLbl="bgAcc1" presStyleIdx="2" presStyleCnt="4">
        <dgm:presLayoutVars>
          <dgm:bulletEnabled val="1"/>
        </dgm:presLayoutVars>
      </dgm:prSet>
      <dgm:spPr/>
      <dgm:t>
        <a:bodyPr/>
        <a:lstStyle/>
        <a:p>
          <a:endParaRPr lang="en-US"/>
        </a:p>
      </dgm:t>
    </dgm:pt>
    <dgm:pt modelId="{B298B7C5-CDF5-4639-A9D9-7491138E7094}" type="pres">
      <dgm:prSet presAssocID="{0EB8E503-E6AB-432C-9266-6E9F9DF37113}" presName="child4group" presStyleCnt="0"/>
      <dgm:spPr/>
    </dgm:pt>
    <dgm:pt modelId="{DB95C8EE-270A-4D03-9C02-039DA91CF1EA}" type="pres">
      <dgm:prSet presAssocID="{0EB8E503-E6AB-432C-9266-6E9F9DF37113}" presName="child4" presStyleLbl="bgAcc1" presStyleIdx="3" presStyleCnt="4" custScaleX="128173" custScaleY="120150" custLinFactNeighborX="-8948" custLinFactNeighborY="-11662"/>
      <dgm:spPr/>
      <dgm:t>
        <a:bodyPr/>
        <a:lstStyle/>
        <a:p>
          <a:endParaRPr lang="en-US"/>
        </a:p>
      </dgm:t>
    </dgm:pt>
    <dgm:pt modelId="{F1140A2D-9D42-4B9B-B447-325FF794A09C}" type="pres">
      <dgm:prSet presAssocID="{0EB8E503-E6AB-432C-9266-6E9F9DF37113}" presName="child4Text" presStyleLbl="bgAcc1" presStyleIdx="3" presStyleCnt="4">
        <dgm:presLayoutVars>
          <dgm:bulletEnabled val="1"/>
        </dgm:presLayoutVars>
      </dgm:prSet>
      <dgm:spPr/>
      <dgm:t>
        <a:bodyPr/>
        <a:lstStyle/>
        <a:p>
          <a:endParaRPr lang="en-US"/>
        </a:p>
      </dgm:t>
    </dgm:pt>
    <dgm:pt modelId="{93EA68B7-F4F1-40DC-8651-00D1A41261FD}" type="pres">
      <dgm:prSet presAssocID="{0EB8E503-E6AB-432C-9266-6E9F9DF37113}" presName="childPlaceholder" presStyleCnt="0"/>
      <dgm:spPr/>
    </dgm:pt>
    <dgm:pt modelId="{C8823951-98EE-43D4-90FE-9B6B64522A1C}" type="pres">
      <dgm:prSet presAssocID="{0EB8E503-E6AB-432C-9266-6E9F9DF37113}" presName="circle" presStyleCnt="0"/>
      <dgm:spPr/>
    </dgm:pt>
    <dgm:pt modelId="{6DB27F1C-BC8C-43D4-AC07-A0B4CBA020E0}" type="pres">
      <dgm:prSet presAssocID="{0EB8E503-E6AB-432C-9266-6E9F9DF37113}" presName="quadrant1" presStyleLbl="node1" presStyleIdx="0" presStyleCnt="4" custScaleX="98484" custScaleY="98484">
        <dgm:presLayoutVars>
          <dgm:chMax val="1"/>
          <dgm:bulletEnabled val="1"/>
        </dgm:presLayoutVars>
      </dgm:prSet>
      <dgm:spPr/>
      <dgm:t>
        <a:bodyPr/>
        <a:lstStyle/>
        <a:p>
          <a:endParaRPr lang="en-US"/>
        </a:p>
      </dgm:t>
    </dgm:pt>
    <dgm:pt modelId="{23F02745-9FC1-43B2-A6C2-C60400909FF7}" type="pres">
      <dgm:prSet presAssocID="{0EB8E503-E6AB-432C-9266-6E9F9DF37113}" presName="quadrant2" presStyleLbl="node1" presStyleIdx="1" presStyleCnt="4">
        <dgm:presLayoutVars>
          <dgm:chMax val="1"/>
          <dgm:bulletEnabled val="1"/>
        </dgm:presLayoutVars>
      </dgm:prSet>
      <dgm:spPr/>
      <dgm:t>
        <a:bodyPr/>
        <a:lstStyle/>
        <a:p>
          <a:endParaRPr lang="en-US"/>
        </a:p>
      </dgm:t>
    </dgm:pt>
    <dgm:pt modelId="{2BBBDD3F-EEEA-49A5-B423-1F95DF2FF88C}" type="pres">
      <dgm:prSet presAssocID="{0EB8E503-E6AB-432C-9266-6E9F9DF37113}" presName="quadrant3" presStyleLbl="node1" presStyleIdx="2" presStyleCnt="4" custLinFactNeighborX="2359" custLinFactNeighborY="-753">
        <dgm:presLayoutVars>
          <dgm:chMax val="1"/>
          <dgm:bulletEnabled val="1"/>
        </dgm:presLayoutVars>
      </dgm:prSet>
      <dgm:spPr/>
      <dgm:t>
        <a:bodyPr/>
        <a:lstStyle/>
        <a:p>
          <a:endParaRPr lang="en-US"/>
        </a:p>
      </dgm:t>
    </dgm:pt>
    <dgm:pt modelId="{1B07B740-B266-4E05-8338-AB1992CEC957}" type="pres">
      <dgm:prSet presAssocID="{0EB8E503-E6AB-432C-9266-6E9F9DF37113}" presName="quadrant4" presStyleLbl="node1" presStyleIdx="3" presStyleCnt="4" custScaleX="99253" custScaleY="101482">
        <dgm:presLayoutVars>
          <dgm:chMax val="1"/>
          <dgm:bulletEnabled val="1"/>
        </dgm:presLayoutVars>
      </dgm:prSet>
      <dgm:spPr/>
      <dgm:t>
        <a:bodyPr/>
        <a:lstStyle/>
        <a:p>
          <a:endParaRPr lang="en-US"/>
        </a:p>
      </dgm:t>
    </dgm:pt>
    <dgm:pt modelId="{4566BB5F-7104-4E12-AE4B-1FBE4F36EE11}" type="pres">
      <dgm:prSet presAssocID="{0EB8E503-E6AB-432C-9266-6E9F9DF37113}" presName="quadrantPlaceholder" presStyleCnt="0"/>
      <dgm:spPr/>
    </dgm:pt>
    <dgm:pt modelId="{D0B5F321-4819-4252-8498-3B0A4203BC45}" type="pres">
      <dgm:prSet presAssocID="{0EB8E503-E6AB-432C-9266-6E9F9DF37113}" presName="center1" presStyleLbl="fgShp" presStyleIdx="0" presStyleCnt="2" custLinFactX="228622" custLinFactY="210879" custLinFactNeighborX="300000" custLinFactNeighborY="300000"/>
      <dgm:spPr>
        <a:noFill/>
      </dgm:spPr>
    </dgm:pt>
    <dgm:pt modelId="{3E7C3AF7-C906-4175-8917-453B543FF940}" type="pres">
      <dgm:prSet presAssocID="{0EB8E503-E6AB-432C-9266-6E9F9DF37113}" presName="center2" presStyleLbl="fgShp" presStyleIdx="1" presStyleCnt="2" custScaleX="117472" custScaleY="131988" custLinFactNeighborX="8772" custLinFactNeighborY="-21142"/>
      <dgm:spPr>
        <a:prstGeom prst="diamond">
          <a:avLst/>
        </a:prstGeom>
      </dgm:spPr>
    </dgm:pt>
  </dgm:ptLst>
  <dgm:cxnLst>
    <dgm:cxn modelId="{F366F390-A353-4187-8E2A-820CA5F4F177}" type="presOf" srcId="{B8A48F1F-FCC0-4797-B3F5-04B94B1F0A86}" destId="{F1140A2D-9D42-4B9B-B447-325FF794A09C}" srcOrd="1" destOrd="0" presId="urn:microsoft.com/office/officeart/2005/8/layout/cycle4"/>
    <dgm:cxn modelId="{550DA09E-F760-4C42-98E7-A18AC299A111}" type="presOf" srcId="{40F1BCB7-5E64-4381-B2A9-F778696D6B49}" destId="{2BBBDD3F-EEEA-49A5-B423-1F95DF2FF88C}" srcOrd="0" destOrd="0" presId="urn:microsoft.com/office/officeart/2005/8/layout/cycle4"/>
    <dgm:cxn modelId="{840A4C3D-1CFB-4536-9622-45011DFF1CFA}" type="presOf" srcId="{2BB6C408-88AB-4A69-BD53-D5DA7BD739E5}" destId="{6DB27F1C-BC8C-43D4-AC07-A0B4CBA020E0}" srcOrd="0" destOrd="0" presId="urn:microsoft.com/office/officeart/2005/8/layout/cycle4"/>
    <dgm:cxn modelId="{D2946A52-4438-4AC1-95C9-203A98D63DB1}" type="presOf" srcId="{FC63EEC8-687E-4FD4-BFBF-F46C004B5E74}" destId="{09911CE3-E105-4744-9A3D-013A7BEDB9EF}" srcOrd="1" destOrd="0" presId="urn:microsoft.com/office/officeart/2005/8/layout/cycle4"/>
    <dgm:cxn modelId="{68025E0F-3D80-445D-9B8D-E30A3717E517}" srcId="{0EB8E503-E6AB-432C-9266-6E9F9DF37113}" destId="{4D05F5E1-76EB-4B8C-AF9F-5E2C686EEC55}" srcOrd="1" destOrd="0" parTransId="{688668F2-BAC9-4198-BC5E-23E2A97D1587}" sibTransId="{2F701412-0FA3-4B82-8115-E57FC0682127}"/>
    <dgm:cxn modelId="{D79D27EB-0380-4FDC-979F-286F71A19601}" srcId="{2BB6C408-88AB-4A69-BD53-D5DA7BD739E5}" destId="{B6395643-0E38-4AAB-9B31-871B6161F30E}" srcOrd="0" destOrd="0" parTransId="{520C5453-FA25-4404-8A09-8DE58D72C5E4}" sibTransId="{8875AD3B-657C-460D-ADED-6A7FA4AF7CF6}"/>
    <dgm:cxn modelId="{FE554A16-3893-4CCF-B717-62BF291A7E97}" srcId="{0EB8E503-E6AB-432C-9266-6E9F9DF37113}" destId="{8312786F-025A-479A-9565-37AA55BD8EFF}" srcOrd="3" destOrd="0" parTransId="{C8810270-E4E9-4EBE-ADA9-323B36D5035D}" sibTransId="{90A7C12D-C27F-4C74-BA08-517DE9003F1C}"/>
    <dgm:cxn modelId="{2CCA477C-DD80-4CC7-AE39-CC1731DEF94E}" type="presOf" srcId="{0EB8E503-E6AB-432C-9266-6E9F9DF37113}" destId="{126E7062-E072-4A5E-BE49-DE6D6E9A9C28}" srcOrd="0" destOrd="0" presId="urn:microsoft.com/office/officeart/2005/8/layout/cycle4"/>
    <dgm:cxn modelId="{28885798-6E68-4D44-B48C-79F8CA2C3B28}" type="presOf" srcId="{8312786F-025A-479A-9565-37AA55BD8EFF}" destId="{1B07B740-B266-4E05-8338-AB1992CEC957}" srcOrd="0" destOrd="0" presId="urn:microsoft.com/office/officeart/2005/8/layout/cycle4"/>
    <dgm:cxn modelId="{44C358A0-2279-44E9-95C9-AED49228E52A}" srcId="{40F1BCB7-5E64-4381-B2A9-F778696D6B49}" destId="{FC63EEC8-687E-4FD4-BFBF-F46C004B5E74}" srcOrd="0" destOrd="0" parTransId="{6E4F36B1-2745-4126-BFA7-6B7B430A9B1B}" sibTransId="{37D69DD7-5E4C-4ECC-9E54-AD0E45CEE440}"/>
    <dgm:cxn modelId="{C6B8E5E0-A298-481B-A7A7-3A9A61B1C060}" type="presOf" srcId="{B6395643-0E38-4AAB-9B31-871B6161F30E}" destId="{CD2D0CE3-4EFA-412B-A204-98EB71F0D425}" srcOrd="0" destOrd="0" presId="urn:microsoft.com/office/officeart/2005/8/layout/cycle4"/>
    <dgm:cxn modelId="{A3F61BB0-8ED7-478D-A022-6A88D97E43F0}" type="presOf" srcId="{2A594516-CAE5-460B-8F05-42675567857C}" destId="{8EC1C2AB-21C5-4F80-9131-2D07ABE6C250}" srcOrd="0" destOrd="0" presId="urn:microsoft.com/office/officeart/2005/8/layout/cycle4"/>
    <dgm:cxn modelId="{D9FCAE4D-5185-4115-A516-8A0708B4A09F}" srcId="{8312786F-025A-479A-9565-37AA55BD8EFF}" destId="{B8A48F1F-FCC0-4797-B3F5-04B94B1F0A86}" srcOrd="0" destOrd="0" parTransId="{DF3E5BF5-484A-44D2-ADB2-A55625A26B15}" sibTransId="{58CC69BD-9C1F-46BC-B731-27D5189D7464}"/>
    <dgm:cxn modelId="{F4E8AF1B-D52E-45F9-8868-B508C11B4F77}" type="presOf" srcId="{2A594516-CAE5-460B-8F05-42675567857C}" destId="{A3DB8858-6382-4CB7-A8AD-889DF52EF9F0}" srcOrd="1" destOrd="0" presId="urn:microsoft.com/office/officeart/2005/8/layout/cycle4"/>
    <dgm:cxn modelId="{BEAAFB95-4CC5-4BEE-AD10-B2063E0C9BEA}" type="presOf" srcId="{B8A48F1F-FCC0-4797-B3F5-04B94B1F0A86}" destId="{DB95C8EE-270A-4D03-9C02-039DA91CF1EA}" srcOrd="0" destOrd="0" presId="urn:microsoft.com/office/officeart/2005/8/layout/cycle4"/>
    <dgm:cxn modelId="{9775D206-055F-44C3-8796-5712CA9DB159}" type="presOf" srcId="{FC63EEC8-687E-4FD4-BFBF-F46C004B5E74}" destId="{88EC5C95-C23A-4825-9223-A47AAF136D17}" srcOrd="0" destOrd="0" presId="urn:microsoft.com/office/officeart/2005/8/layout/cycle4"/>
    <dgm:cxn modelId="{F0C77993-E710-4A34-BCFD-AE3223CD9D29}" srcId="{0EB8E503-E6AB-432C-9266-6E9F9DF37113}" destId="{2BB6C408-88AB-4A69-BD53-D5DA7BD739E5}" srcOrd="0" destOrd="0" parTransId="{406044E4-F17A-416B-984F-EFAE8583CF60}" sibTransId="{B58FD8E1-3CAB-4E6B-9BA4-A5FE6144DDD9}"/>
    <dgm:cxn modelId="{AF86215A-E9F1-42C3-A805-016B0BD081B8}" srcId="{4D05F5E1-76EB-4B8C-AF9F-5E2C686EEC55}" destId="{2A594516-CAE5-460B-8F05-42675567857C}" srcOrd="0" destOrd="0" parTransId="{6D930006-9249-49B1-99AD-E4DD9E37B456}" sibTransId="{3BABB8C7-AC30-4B02-A8C9-9B5F3986ADE0}"/>
    <dgm:cxn modelId="{9AE3BD49-6E10-4F83-AAA5-F93334A61356}" type="presOf" srcId="{B6395643-0E38-4AAB-9B31-871B6161F30E}" destId="{E22B4C35-A069-48C3-97B6-D57374507264}" srcOrd="1" destOrd="0" presId="urn:microsoft.com/office/officeart/2005/8/layout/cycle4"/>
    <dgm:cxn modelId="{5FB02FAB-81AA-431C-9CD3-35E6416A0B70}" srcId="{0EB8E503-E6AB-432C-9266-6E9F9DF37113}" destId="{40F1BCB7-5E64-4381-B2A9-F778696D6B49}" srcOrd="2" destOrd="0" parTransId="{CFBB3816-6BEB-47D4-9A14-08011CDB360D}" sibTransId="{B29E1596-4B42-49EA-9B02-638E1654079C}"/>
    <dgm:cxn modelId="{87C8C116-2804-42B6-A640-C6A630D49C99}" type="presOf" srcId="{4D05F5E1-76EB-4B8C-AF9F-5E2C686EEC55}" destId="{23F02745-9FC1-43B2-A6C2-C60400909FF7}" srcOrd="0" destOrd="0" presId="urn:microsoft.com/office/officeart/2005/8/layout/cycle4"/>
    <dgm:cxn modelId="{7E751498-B72B-4005-AC2F-DA666FBE6384}" type="presParOf" srcId="{126E7062-E072-4A5E-BE49-DE6D6E9A9C28}" destId="{699470A6-FAF5-419F-A60E-201F67825DE9}" srcOrd="0" destOrd="0" presId="urn:microsoft.com/office/officeart/2005/8/layout/cycle4"/>
    <dgm:cxn modelId="{5F646BD5-8F1A-43A6-9DAA-70339FCFADF1}" type="presParOf" srcId="{699470A6-FAF5-419F-A60E-201F67825DE9}" destId="{08CEF0F3-6DCF-4186-AE5E-2996E100B7EC}" srcOrd="0" destOrd="0" presId="urn:microsoft.com/office/officeart/2005/8/layout/cycle4"/>
    <dgm:cxn modelId="{77935434-501D-4E8D-A567-98D454F2A463}" type="presParOf" srcId="{08CEF0F3-6DCF-4186-AE5E-2996E100B7EC}" destId="{CD2D0CE3-4EFA-412B-A204-98EB71F0D425}" srcOrd="0" destOrd="0" presId="urn:microsoft.com/office/officeart/2005/8/layout/cycle4"/>
    <dgm:cxn modelId="{DB5A6869-4E24-43CD-8DDF-2625B2D4B006}" type="presParOf" srcId="{08CEF0F3-6DCF-4186-AE5E-2996E100B7EC}" destId="{E22B4C35-A069-48C3-97B6-D57374507264}" srcOrd="1" destOrd="0" presId="urn:microsoft.com/office/officeart/2005/8/layout/cycle4"/>
    <dgm:cxn modelId="{FD860C2E-F7B9-4E3A-8BEC-31A3FF17A94A}" type="presParOf" srcId="{699470A6-FAF5-419F-A60E-201F67825DE9}" destId="{C6AEEC69-EBE2-4C3E-82A5-777A97915BEB}" srcOrd="1" destOrd="0" presId="urn:microsoft.com/office/officeart/2005/8/layout/cycle4"/>
    <dgm:cxn modelId="{E485BF58-4FEE-46B6-B3C4-C03ACB4ECF2E}" type="presParOf" srcId="{C6AEEC69-EBE2-4C3E-82A5-777A97915BEB}" destId="{8EC1C2AB-21C5-4F80-9131-2D07ABE6C250}" srcOrd="0" destOrd="0" presId="urn:microsoft.com/office/officeart/2005/8/layout/cycle4"/>
    <dgm:cxn modelId="{D53C05DC-1A10-42C9-B906-F4B26F725F26}" type="presParOf" srcId="{C6AEEC69-EBE2-4C3E-82A5-777A97915BEB}" destId="{A3DB8858-6382-4CB7-A8AD-889DF52EF9F0}" srcOrd="1" destOrd="0" presId="urn:microsoft.com/office/officeart/2005/8/layout/cycle4"/>
    <dgm:cxn modelId="{86152DF1-152B-4E60-8604-3BC1FC61AA4D}" type="presParOf" srcId="{699470A6-FAF5-419F-A60E-201F67825DE9}" destId="{B7CE5A17-07B5-4545-9807-28E7840B33FF}" srcOrd="2" destOrd="0" presId="urn:microsoft.com/office/officeart/2005/8/layout/cycle4"/>
    <dgm:cxn modelId="{E744C76E-F833-4B73-8451-05EC7DEEC7C2}" type="presParOf" srcId="{B7CE5A17-07B5-4545-9807-28E7840B33FF}" destId="{88EC5C95-C23A-4825-9223-A47AAF136D17}" srcOrd="0" destOrd="0" presId="urn:microsoft.com/office/officeart/2005/8/layout/cycle4"/>
    <dgm:cxn modelId="{E4B4A1E8-1071-4803-9FDB-36602C6B267D}" type="presParOf" srcId="{B7CE5A17-07B5-4545-9807-28E7840B33FF}" destId="{09911CE3-E105-4744-9A3D-013A7BEDB9EF}" srcOrd="1" destOrd="0" presId="urn:microsoft.com/office/officeart/2005/8/layout/cycle4"/>
    <dgm:cxn modelId="{60365293-690F-4039-9CB6-210E765D5AB2}" type="presParOf" srcId="{699470A6-FAF5-419F-A60E-201F67825DE9}" destId="{B298B7C5-CDF5-4639-A9D9-7491138E7094}" srcOrd="3" destOrd="0" presId="urn:microsoft.com/office/officeart/2005/8/layout/cycle4"/>
    <dgm:cxn modelId="{2D01DF3F-CE94-4B1C-B2E2-0EF70C87ADEE}" type="presParOf" srcId="{B298B7C5-CDF5-4639-A9D9-7491138E7094}" destId="{DB95C8EE-270A-4D03-9C02-039DA91CF1EA}" srcOrd="0" destOrd="0" presId="urn:microsoft.com/office/officeart/2005/8/layout/cycle4"/>
    <dgm:cxn modelId="{06F97271-4260-4786-A0A6-8832AC0EAA40}" type="presParOf" srcId="{B298B7C5-CDF5-4639-A9D9-7491138E7094}" destId="{F1140A2D-9D42-4B9B-B447-325FF794A09C}" srcOrd="1" destOrd="0" presId="urn:microsoft.com/office/officeart/2005/8/layout/cycle4"/>
    <dgm:cxn modelId="{289B1DE4-C42D-438D-9A3A-D1F3CD791D3A}" type="presParOf" srcId="{699470A6-FAF5-419F-A60E-201F67825DE9}" destId="{93EA68B7-F4F1-40DC-8651-00D1A41261FD}" srcOrd="4" destOrd="0" presId="urn:microsoft.com/office/officeart/2005/8/layout/cycle4"/>
    <dgm:cxn modelId="{1DB39B38-AB66-41B3-B739-952AC9DD6589}" type="presParOf" srcId="{126E7062-E072-4A5E-BE49-DE6D6E9A9C28}" destId="{C8823951-98EE-43D4-90FE-9B6B64522A1C}" srcOrd="1" destOrd="0" presId="urn:microsoft.com/office/officeart/2005/8/layout/cycle4"/>
    <dgm:cxn modelId="{905A99B6-FF21-4918-A839-B380DDF4875C}" type="presParOf" srcId="{C8823951-98EE-43D4-90FE-9B6B64522A1C}" destId="{6DB27F1C-BC8C-43D4-AC07-A0B4CBA020E0}" srcOrd="0" destOrd="0" presId="urn:microsoft.com/office/officeart/2005/8/layout/cycle4"/>
    <dgm:cxn modelId="{2FB48E42-5869-40C6-9B96-EC98B9C3F9E0}" type="presParOf" srcId="{C8823951-98EE-43D4-90FE-9B6B64522A1C}" destId="{23F02745-9FC1-43B2-A6C2-C60400909FF7}" srcOrd="1" destOrd="0" presId="urn:microsoft.com/office/officeart/2005/8/layout/cycle4"/>
    <dgm:cxn modelId="{1F3F9EE3-6183-4F4C-AAC0-1D4F8D088F01}" type="presParOf" srcId="{C8823951-98EE-43D4-90FE-9B6B64522A1C}" destId="{2BBBDD3F-EEEA-49A5-B423-1F95DF2FF88C}" srcOrd="2" destOrd="0" presId="urn:microsoft.com/office/officeart/2005/8/layout/cycle4"/>
    <dgm:cxn modelId="{B2029387-FCD2-46A4-A599-AA13D8F35CBE}" type="presParOf" srcId="{C8823951-98EE-43D4-90FE-9B6B64522A1C}" destId="{1B07B740-B266-4E05-8338-AB1992CEC957}" srcOrd="3" destOrd="0" presId="urn:microsoft.com/office/officeart/2005/8/layout/cycle4"/>
    <dgm:cxn modelId="{B55E9F4B-0C2F-4789-9D2B-D0A02CC147BD}" type="presParOf" srcId="{C8823951-98EE-43D4-90FE-9B6B64522A1C}" destId="{4566BB5F-7104-4E12-AE4B-1FBE4F36EE11}" srcOrd="4" destOrd="0" presId="urn:microsoft.com/office/officeart/2005/8/layout/cycle4"/>
    <dgm:cxn modelId="{229242DA-0C09-4CA5-AC2F-5E1434CE783A}" type="presParOf" srcId="{126E7062-E072-4A5E-BE49-DE6D6E9A9C28}" destId="{D0B5F321-4819-4252-8498-3B0A4203BC45}" srcOrd="2" destOrd="0" presId="urn:microsoft.com/office/officeart/2005/8/layout/cycle4"/>
    <dgm:cxn modelId="{0FDA61C2-74B4-41E0-8D00-C144565F593C}" type="presParOf" srcId="{126E7062-E072-4A5E-BE49-DE6D6E9A9C28}" destId="{3E7C3AF7-C906-4175-8917-453B543FF94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20EB0-8B2B-4783-8A34-1AE7ED802D70}">
      <dsp:nvSpPr>
        <dsp:cNvPr id="0" name=""/>
        <dsp:cNvSpPr/>
      </dsp:nvSpPr>
      <dsp:spPr>
        <a:xfrm>
          <a:off x="-129956" y="0"/>
          <a:ext cx="8251236" cy="3784590"/>
        </a:xfrm>
        <a:prstGeom prst="horizontalScroll">
          <a:avLst/>
        </a:prstGeom>
        <a:solidFill>
          <a:schemeClr val="tx2">
            <a:lumMod val="75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US" sz="3200" b="0" kern="1200" spc="-150" dirty="0" smtClean="0">
              <a:effectLst>
                <a:outerShdw blurRad="38100" dist="38100" dir="2700000" algn="tl">
                  <a:srgbClr val="000000">
                    <a:alpha val="43137"/>
                  </a:srgbClr>
                </a:outerShdw>
              </a:effectLst>
            </a:rPr>
            <a:t>  </a:t>
          </a:r>
          <a:r>
            <a:rPr lang="en-US" sz="3200" b="0" kern="1200" spc="0" dirty="0" smtClean="0">
              <a:effectLst>
                <a:outerShdw blurRad="38100" dist="38100" dir="2700000" algn="tl">
                  <a:srgbClr val="000000">
                    <a:alpha val="43137"/>
                  </a:srgbClr>
                </a:outerShdw>
              </a:effectLst>
            </a:rPr>
            <a:t>TBI: “</a:t>
          </a:r>
          <a:r>
            <a:rPr lang="en-US" sz="3200" b="0" i="0" kern="1200" spc="0" dirty="0" smtClean="0">
              <a:effectLst>
                <a:outerShdw blurRad="38100" dist="38100" dir="2700000" algn="tl">
                  <a:srgbClr val="000000">
                    <a:alpha val="43137"/>
                  </a:srgbClr>
                </a:outerShdw>
              </a:effectLst>
            </a:rPr>
            <a:t>an alteration in brain function, or other evidence of brain pathology, caused by an external force” </a:t>
          </a:r>
          <a:endParaRPr lang="en-US" sz="3200" b="0" i="0" kern="1200" spc="0" baseline="20000" dirty="0" smtClean="0">
            <a:effectLst>
              <a:outerShdw blurRad="38100" dist="38100" dir="2700000" algn="tl">
                <a:srgbClr val="000000">
                  <a:alpha val="43137"/>
                </a:srgbClr>
              </a:outerShdw>
            </a:effectLst>
          </a:endParaRPr>
        </a:p>
        <a:p>
          <a:pPr lvl="0" algn="ctr" defTabSz="1422400">
            <a:lnSpc>
              <a:spcPct val="70000"/>
            </a:lnSpc>
            <a:spcBef>
              <a:spcPct val="0"/>
            </a:spcBef>
            <a:spcAft>
              <a:spcPct val="35000"/>
            </a:spcAft>
          </a:pPr>
          <a:r>
            <a:rPr lang="en-US" sz="2400" b="0" i="0" kern="1200" spc="0" dirty="0" smtClean="0">
              <a:effectLst>
                <a:outerShdw blurRad="38100" dist="38100" dir="2700000" algn="tl">
                  <a:srgbClr val="000000">
                    <a:alpha val="43137"/>
                  </a:srgbClr>
                </a:outerShdw>
              </a:effectLst>
            </a:rPr>
            <a:t>(Strokes</a:t>
          </a:r>
          <a:r>
            <a:rPr lang="en-US" sz="2400" b="0" kern="1200" spc="0" dirty="0" smtClean="0">
              <a:effectLst>
                <a:outerShdw blurRad="38100" dist="38100" dir="2700000" algn="tl">
                  <a:srgbClr val="000000">
                    <a:alpha val="43137"/>
                  </a:srgbClr>
                </a:outerShdw>
              </a:effectLst>
            </a:rPr>
            <a:t>, aneurisms, etc. </a:t>
          </a:r>
        </a:p>
        <a:p>
          <a:pPr lvl="0" algn="ctr" defTabSz="1422400">
            <a:lnSpc>
              <a:spcPct val="70000"/>
            </a:lnSpc>
            <a:spcBef>
              <a:spcPct val="0"/>
            </a:spcBef>
            <a:spcAft>
              <a:spcPct val="35000"/>
            </a:spcAft>
          </a:pPr>
          <a:r>
            <a:rPr lang="en-US" sz="2400" b="0" kern="1200" spc="0" dirty="0" smtClean="0">
              <a:effectLst>
                <a:outerShdw blurRad="38100" dist="38100" dir="2700000" algn="tl">
                  <a:srgbClr val="000000">
                    <a:alpha val="43137"/>
                  </a:srgbClr>
                </a:outerShdw>
              </a:effectLst>
            </a:rPr>
            <a:t>are examples of internal trauma) </a:t>
          </a:r>
          <a:endParaRPr lang="en-US" sz="2400" b="0" kern="1200" spc="0" dirty="0">
            <a:effectLst>
              <a:outerShdw blurRad="38100" dist="38100" dir="2700000" algn="tl">
                <a:srgbClr val="000000">
                  <a:alpha val="43137"/>
                </a:srgbClr>
              </a:outerShdw>
            </a:effectLst>
          </a:endParaRPr>
        </a:p>
      </dsp:txBody>
      <dsp:txXfrm>
        <a:off x="343118" y="473074"/>
        <a:ext cx="7541625" cy="2838442"/>
      </dsp:txXfrm>
    </dsp:sp>
    <dsp:sp modelId="{2AF0D11B-4DFE-497F-A91A-80FA427A5148}">
      <dsp:nvSpPr>
        <dsp:cNvPr id="0" name=""/>
        <dsp:cNvSpPr/>
      </dsp:nvSpPr>
      <dsp:spPr>
        <a:xfrm rot="15922807">
          <a:off x="3708004" y="3378186"/>
          <a:ext cx="815456" cy="0"/>
        </a:xfrm>
        <a:custGeom>
          <a:avLst/>
          <a:gdLst/>
          <a:ahLst/>
          <a:cxnLst/>
          <a:rect l="0" t="0" r="0" b="0"/>
          <a:pathLst>
            <a:path>
              <a:moveTo>
                <a:pt x="0" y="0"/>
              </a:moveTo>
              <a:lnTo>
                <a:pt x="815456" y="0"/>
              </a:lnTo>
            </a:path>
          </a:pathLst>
        </a:custGeom>
        <a:noFill/>
        <a:ln w="28575"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47D2E5-5573-4A03-A586-E4C986413F24}">
      <dsp:nvSpPr>
        <dsp:cNvPr id="0" name=""/>
        <dsp:cNvSpPr/>
      </dsp:nvSpPr>
      <dsp:spPr>
        <a:xfrm>
          <a:off x="152418" y="2971783"/>
          <a:ext cx="8092780" cy="2868959"/>
        </a:xfrm>
        <a:prstGeom prst="horizontalScroll">
          <a:avLst/>
        </a:prstGeom>
        <a:solidFill>
          <a:schemeClr val="accent1">
            <a:shade val="50000"/>
            <a:hueOff val="209480"/>
            <a:satOff val="-3997"/>
            <a:lumOff val="4081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ts val="600"/>
            </a:spcAft>
          </a:pPr>
          <a:r>
            <a:rPr lang="en-US" sz="2500" b="1" u="sng" kern="1200" spc="-150" baseline="0" dirty="0" smtClean="0">
              <a:solidFill>
                <a:schemeClr val="tx2">
                  <a:lumMod val="50000"/>
                </a:schemeClr>
              </a:solidFill>
              <a:effectLst/>
            </a:rPr>
            <a:t>Closed</a:t>
          </a:r>
          <a:r>
            <a:rPr lang="en-US" sz="2400" b="1" u="none" kern="1200" spc="-150" baseline="0" dirty="0" smtClean="0">
              <a:solidFill>
                <a:schemeClr val="tx2">
                  <a:lumMod val="50000"/>
                </a:schemeClr>
              </a:solidFill>
              <a:effectLst/>
            </a:rPr>
            <a:t> TBI :  brain is damaged without penetrating skull</a:t>
          </a:r>
        </a:p>
        <a:p>
          <a:pPr lvl="0" algn="ctr" defTabSz="1111250">
            <a:lnSpc>
              <a:spcPct val="90000"/>
            </a:lnSpc>
            <a:spcBef>
              <a:spcPct val="0"/>
            </a:spcBef>
            <a:spcAft>
              <a:spcPts val="600"/>
            </a:spcAft>
          </a:pPr>
          <a:r>
            <a:rPr lang="en-US" sz="2400" b="1" u="none" kern="1200" spc="-150" baseline="0" dirty="0" smtClean="0">
              <a:solidFill>
                <a:schemeClr val="tx2">
                  <a:lumMod val="50000"/>
                </a:schemeClr>
              </a:solidFill>
              <a:effectLst/>
            </a:rPr>
            <a:t>(Most common &amp; results from falls, car accidents, assault, etc.)</a:t>
          </a:r>
        </a:p>
        <a:p>
          <a:pPr lvl="0" algn="ctr" defTabSz="1111250">
            <a:lnSpc>
              <a:spcPct val="90000"/>
            </a:lnSpc>
            <a:spcBef>
              <a:spcPct val="0"/>
            </a:spcBef>
            <a:spcAft>
              <a:spcPts val="600"/>
            </a:spcAft>
          </a:pPr>
          <a:r>
            <a:rPr lang="en-US" sz="2500" b="1" u="sng" kern="1200" spc="-150" baseline="0" dirty="0" smtClean="0">
              <a:solidFill>
                <a:schemeClr val="tx2">
                  <a:lumMod val="50000"/>
                </a:schemeClr>
              </a:solidFill>
              <a:effectLst/>
            </a:rPr>
            <a:t>Open</a:t>
          </a:r>
          <a:r>
            <a:rPr lang="en-US" sz="2400" b="1" u="none" kern="1200" spc="-150" baseline="0" dirty="0" smtClean="0">
              <a:solidFill>
                <a:schemeClr val="tx2">
                  <a:lumMod val="50000"/>
                </a:schemeClr>
              </a:solidFill>
              <a:effectLst/>
            </a:rPr>
            <a:t> TBI :  skull penetrated by an external object </a:t>
          </a:r>
        </a:p>
        <a:p>
          <a:pPr lvl="0" algn="ctr" defTabSz="1111250">
            <a:lnSpc>
              <a:spcPct val="90000"/>
            </a:lnSpc>
            <a:spcBef>
              <a:spcPct val="0"/>
            </a:spcBef>
            <a:spcAft>
              <a:spcPts val="600"/>
            </a:spcAft>
          </a:pPr>
          <a:r>
            <a:rPr lang="en-US" sz="2400" b="1" u="none" kern="1200" spc="-150" baseline="0" dirty="0" smtClean="0">
              <a:solidFill>
                <a:schemeClr val="tx2">
                  <a:lumMod val="50000"/>
                </a:schemeClr>
              </a:solidFill>
              <a:effectLst/>
            </a:rPr>
            <a:t>(i.e. gun shot wound)</a:t>
          </a:r>
          <a:endParaRPr lang="en-US" sz="2400" b="1" u="none" kern="1200" spc="-150" baseline="0" dirty="0">
            <a:solidFill>
              <a:schemeClr val="tx2">
                <a:lumMod val="50000"/>
              </a:schemeClr>
            </a:solidFill>
            <a:effectLst/>
          </a:endParaRPr>
        </a:p>
      </dsp:txBody>
      <dsp:txXfrm>
        <a:off x="511038" y="3330403"/>
        <a:ext cx="7554850" cy="21517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E6FEA-0D15-48A8-964C-F5215ED8C7B8}">
      <dsp:nvSpPr>
        <dsp:cNvPr id="0" name=""/>
        <dsp:cNvSpPr/>
      </dsp:nvSpPr>
      <dsp:spPr>
        <a:xfrm rot="5400000">
          <a:off x="4473973" y="-2264160"/>
          <a:ext cx="1490930" cy="6324059"/>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75000"/>
            </a:lnSpc>
            <a:spcBef>
              <a:spcPct val="0"/>
            </a:spcBef>
            <a:spcAft>
              <a:spcPct val="15000"/>
            </a:spcAft>
            <a:buChar char="••"/>
          </a:pPr>
          <a:r>
            <a:rPr lang="en-US" sz="2200" kern="1200" spc="-150" dirty="0" smtClean="0">
              <a:solidFill>
                <a:schemeClr val="tx2">
                  <a:lumMod val="50000"/>
                </a:schemeClr>
              </a:solidFill>
              <a:effectLst/>
            </a:rPr>
            <a:t>Brief or no Loss of Consciousness (LOC)</a:t>
          </a:r>
          <a:endParaRPr lang="en-US" sz="2200" kern="1200" spc="-150" dirty="0">
            <a:solidFill>
              <a:schemeClr val="tx2">
                <a:lumMod val="50000"/>
              </a:schemeClr>
            </a:solidFill>
            <a:effectLst/>
          </a:endParaRPr>
        </a:p>
        <a:p>
          <a:pPr marL="228600" lvl="1" indent="-228600" algn="l" defTabSz="977900">
            <a:lnSpc>
              <a:spcPct val="75000"/>
            </a:lnSpc>
            <a:spcBef>
              <a:spcPct val="0"/>
            </a:spcBef>
            <a:spcAft>
              <a:spcPct val="15000"/>
            </a:spcAft>
            <a:buChar char="••"/>
          </a:pPr>
          <a:r>
            <a:rPr lang="en-US" sz="2200" kern="1200" spc="-150" dirty="0" smtClean="0">
              <a:solidFill>
                <a:schemeClr val="tx2">
                  <a:lumMod val="50000"/>
                </a:schemeClr>
              </a:solidFill>
              <a:effectLst/>
            </a:rPr>
            <a:t>May show symptoms such as dizziness, vomiting, fatigue</a:t>
          </a:r>
          <a:endParaRPr lang="en-US" sz="2200" kern="1200" spc="-150" dirty="0">
            <a:solidFill>
              <a:schemeClr val="tx2">
                <a:lumMod val="50000"/>
              </a:schemeClr>
            </a:solidFill>
            <a:effectLst/>
          </a:endParaRPr>
        </a:p>
        <a:p>
          <a:pPr marL="228600" lvl="1" indent="-228600" algn="l" defTabSz="977900">
            <a:lnSpc>
              <a:spcPct val="75000"/>
            </a:lnSpc>
            <a:spcBef>
              <a:spcPct val="0"/>
            </a:spcBef>
            <a:spcAft>
              <a:spcPct val="15000"/>
            </a:spcAft>
            <a:buChar char="••"/>
          </a:pPr>
          <a:r>
            <a:rPr lang="en-US" sz="2200" kern="1200" spc="-150" dirty="0" smtClean="0">
              <a:solidFill>
                <a:schemeClr val="tx2">
                  <a:lumMod val="50000"/>
                </a:schemeClr>
              </a:solidFill>
              <a:effectLst/>
            </a:rPr>
            <a:t>Accounts for ~75% of all TBIs</a:t>
          </a:r>
          <a:endParaRPr lang="en-US" sz="2200" kern="1200" spc="-150" dirty="0">
            <a:solidFill>
              <a:schemeClr val="tx2">
                <a:lumMod val="50000"/>
              </a:schemeClr>
            </a:solidFill>
            <a:effectLst/>
          </a:endParaRPr>
        </a:p>
      </dsp:txBody>
      <dsp:txXfrm rot="-5400000">
        <a:off x="2057409" y="225185"/>
        <a:ext cx="6251278" cy="1345368"/>
      </dsp:txXfrm>
    </dsp:sp>
    <dsp:sp modelId="{3E46A773-4D4D-4E10-9B8F-8D26BCABE94D}">
      <dsp:nvSpPr>
        <dsp:cNvPr id="0" name=""/>
        <dsp:cNvSpPr/>
      </dsp:nvSpPr>
      <dsp:spPr>
        <a:xfrm>
          <a:off x="741" y="0"/>
          <a:ext cx="2132559" cy="1788269"/>
        </a:xfrm>
        <a:prstGeom prst="roundRect">
          <a:avLst/>
        </a:prstGeom>
        <a:solidFill>
          <a:schemeClr val="tx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60000"/>
            </a:lnSpc>
            <a:spcBef>
              <a:spcPct val="0"/>
            </a:spcBef>
            <a:spcAft>
              <a:spcPct val="35000"/>
            </a:spcAft>
          </a:pPr>
          <a:r>
            <a:rPr lang="en-US" sz="2600" b="0" kern="1200" dirty="0" smtClean="0">
              <a:effectLst>
                <a:outerShdw blurRad="38100" dist="38100" dir="2700000" algn="tl">
                  <a:srgbClr val="000000">
                    <a:alpha val="43137"/>
                  </a:srgbClr>
                </a:outerShdw>
              </a:effectLst>
            </a:rPr>
            <a:t>Mild TBI/</a:t>
          </a:r>
        </a:p>
        <a:p>
          <a:pPr lvl="0" algn="ctr" defTabSz="1155700">
            <a:lnSpc>
              <a:spcPct val="60000"/>
            </a:lnSpc>
            <a:spcBef>
              <a:spcPct val="0"/>
            </a:spcBef>
            <a:spcAft>
              <a:spcPct val="35000"/>
            </a:spcAft>
          </a:pPr>
          <a:r>
            <a:rPr lang="en-US" sz="2500" b="0" kern="1200" spc="-150" dirty="0" smtClean="0">
              <a:effectLst>
                <a:outerShdw blurRad="38100" dist="38100" dir="2700000" algn="tl">
                  <a:srgbClr val="000000">
                    <a:alpha val="43137"/>
                  </a:srgbClr>
                </a:outerShdw>
              </a:effectLst>
            </a:rPr>
            <a:t>”Concussion"</a:t>
          </a:r>
          <a:endParaRPr lang="en-US" sz="2500" b="0" kern="1200" spc="-150" dirty="0">
            <a:effectLst>
              <a:outerShdw blurRad="38100" dist="38100" dir="2700000" algn="tl">
                <a:srgbClr val="000000">
                  <a:alpha val="43137"/>
                </a:srgbClr>
              </a:outerShdw>
            </a:effectLst>
          </a:endParaRPr>
        </a:p>
      </dsp:txBody>
      <dsp:txXfrm>
        <a:off x="88037" y="87296"/>
        <a:ext cx="1957967" cy="1613677"/>
      </dsp:txXfrm>
    </dsp:sp>
    <dsp:sp modelId="{A019B6FC-3F5E-42B7-9089-5250D9895C81}">
      <dsp:nvSpPr>
        <dsp:cNvPr id="0" name=""/>
        <dsp:cNvSpPr/>
      </dsp:nvSpPr>
      <dsp:spPr>
        <a:xfrm rot="5400000">
          <a:off x="4420582" y="-381972"/>
          <a:ext cx="1593068" cy="6319425"/>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75000"/>
            </a:lnSpc>
            <a:spcBef>
              <a:spcPct val="0"/>
            </a:spcBef>
            <a:spcAft>
              <a:spcPct val="15000"/>
            </a:spcAft>
            <a:buChar char="••"/>
          </a:pPr>
          <a:r>
            <a:rPr lang="en-US" sz="2200" kern="1200" spc="-150" dirty="0" smtClean="0">
              <a:solidFill>
                <a:schemeClr val="tx2">
                  <a:lumMod val="50000"/>
                </a:schemeClr>
              </a:solidFill>
            </a:rPr>
            <a:t>LOC can last from minutes to hours</a:t>
          </a:r>
          <a:endParaRPr lang="en-US" sz="2200" kern="1200" spc="-150" dirty="0">
            <a:solidFill>
              <a:schemeClr val="tx2">
                <a:lumMod val="50000"/>
              </a:schemeClr>
            </a:solidFill>
          </a:endParaRPr>
        </a:p>
        <a:p>
          <a:pPr marL="228600" lvl="1" indent="-228600" algn="l" defTabSz="977900">
            <a:lnSpc>
              <a:spcPct val="75000"/>
            </a:lnSpc>
            <a:spcBef>
              <a:spcPct val="0"/>
            </a:spcBef>
            <a:spcAft>
              <a:spcPct val="15000"/>
            </a:spcAft>
            <a:buChar char="••"/>
          </a:pPr>
          <a:r>
            <a:rPr lang="en-US" sz="2200" kern="1200" spc="-150" dirty="0" smtClean="0">
              <a:solidFill>
                <a:schemeClr val="tx2">
                  <a:lumMod val="50000"/>
                </a:schemeClr>
              </a:solidFill>
            </a:rPr>
            <a:t>May have tissue damage, bleeding or fractures in skull</a:t>
          </a:r>
          <a:endParaRPr lang="en-US" sz="2200" kern="1200" spc="-150" dirty="0">
            <a:solidFill>
              <a:schemeClr val="tx2">
                <a:lumMod val="50000"/>
              </a:schemeClr>
            </a:solidFill>
          </a:endParaRPr>
        </a:p>
        <a:p>
          <a:pPr marL="228600" lvl="1" indent="-228600" algn="l" defTabSz="977900">
            <a:lnSpc>
              <a:spcPct val="75000"/>
            </a:lnSpc>
            <a:spcBef>
              <a:spcPct val="0"/>
            </a:spcBef>
            <a:spcAft>
              <a:spcPct val="15000"/>
            </a:spcAft>
            <a:buChar char="••"/>
          </a:pPr>
          <a:r>
            <a:rPr lang="en-US" sz="2200" kern="1200" spc="-150" dirty="0" smtClean="0">
              <a:solidFill>
                <a:schemeClr val="tx2">
                  <a:lumMod val="50000"/>
                </a:schemeClr>
              </a:solidFill>
            </a:rPr>
            <a:t>Symptoms may include loss of recall of the event, confusion, and impaired verbal memory</a:t>
          </a:r>
          <a:endParaRPr lang="en-US" sz="2200" kern="1200" spc="-150" dirty="0">
            <a:solidFill>
              <a:schemeClr val="tx2">
                <a:lumMod val="50000"/>
              </a:schemeClr>
            </a:solidFill>
          </a:endParaRPr>
        </a:p>
      </dsp:txBody>
      <dsp:txXfrm rot="-5400000">
        <a:off x="2057404" y="2058973"/>
        <a:ext cx="6241658" cy="1437534"/>
      </dsp:txXfrm>
    </dsp:sp>
    <dsp:sp modelId="{FEA9EC86-8997-4EC1-9EBC-2312EAEACD45}">
      <dsp:nvSpPr>
        <dsp:cNvPr id="0" name=""/>
        <dsp:cNvSpPr/>
      </dsp:nvSpPr>
      <dsp:spPr>
        <a:xfrm>
          <a:off x="0" y="1905165"/>
          <a:ext cx="2132105" cy="1746912"/>
        </a:xfrm>
        <a:prstGeom prst="roundRect">
          <a:avLst/>
        </a:prstGeom>
        <a:solidFill>
          <a:schemeClr val="tx2">
            <a:lumMod val="50000"/>
          </a:schemeClr>
        </a:solidFill>
        <a:ln>
          <a:solidFill>
            <a:schemeClr val="accent1">
              <a:lumMod val="7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0" kern="1200" dirty="0" smtClean="0">
              <a:effectLst>
                <a:outerShdw blurRad="38100" dist="38100" dir="2700000" algn="tl">
                  <a:srgbClr val="000000">
                    <a:alpha val="43137"/>
                  </a:srgbClr>
                </a:outerShdw>
              </a:effectLst>
            </a:rPr>
            <a:t>Moderate TBI</a:t>
          </a:r>
          <a:endParaRPr lang="en-US" sz="2600" b="0" kern="1200" dirty="0">
            <a:effectLst>
              <a:outerShdw blurRad="38100" dist="38100" dir="2700000" algn="tl">
                <a:srgbClr val="000000">
                  <a:alpha val="43137"/>
                </a:srgbClr>
              </a:outerShdw>
            </a:effectLst>
          </a:endParaRPr>
        </a:p>
      </dsp:txBody>
      <dsp:txXfrm>
        <a:off x="85277" y="1990442"/>
        <a:ext cx="1961551" cy="1576358"/>
      </dsp:txXfrm>
    </dsp:sp>
    <dsp:sp modelId="{D7FEB714-61A3-4EFD-90F5-D258C10B9690}">
      <dsp:nvSpPr>
        <dsp:cNvPr id="0" name=""/>
        <dsp:cNvSpPr/>
      </dsp:nvSpPr>
      <dsp:spPr>
        <a:xfrm rot="5400000">
          <a:off x="4518217" y="1501578"/>
          <a:ext cx="1390103" cy="6311760"/>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75000"/>
            </a:lnSpc>
            <a:spcBef>
              <a:spcPct val="0"/>
            </a:spcBef>
            <a:spcAft>
              <a:spcPct val="15000"/>
            </a:spcAft>
            <a:buChar char="••"/>
          </a:pPr>
          <a:r>
            <a:rPr lang="en-US" sz="2200" kern="1200" spc="-150" dirty="0" smtClean="0">
              <a:solidFill>
                <a:schemeClr val="tx2">
                  <a:lumMod val="50000"/>
                </a:schemeClr>
              </a:solidFill>
            </a:rPr>
            <a:t>LOC for 6 or more hours</a:t>
          </a:r>
          <a:endParaRPr lang="en-US" sz="2200" kern="1200" spc="-150" dirty="0">
            <a:solidFill>
              <a:schemeClr val="tx2">
                <a:lumMod val="50000"/>
              </a:schemeClr>
            </a:solidFill>
          </a:endParaRPr>
        </a:p>
        <a:p>
          <a:pPr marL="228600" lvl="1" indent="-228600" algn="l" defTabSz="977900">
            <a:lnSpc>
              <a:spcPct val="75000"/>
            </a:lnSpc>
            <a:spcBef>
              <a:spcPct val="0"/>
            </a:spcBef>
            <a:spcAft>
              <a:spcPct val="15000"/>
            </a:spcAft>
            <a:buChar char="••"/>
          </a:pPr>
          <a:r>
            <a:rPr lang="en-US" sz="2200" kern="1200" spc="-150" dirty="0" smtClean="0">
              <a:solidFill>
                <a:schemeClr val="tx2">
                  <a:lumMod val="50000"/>
                </a:schemeClr>
              </a:solidFill>
            </a:rPr>
            <a:t>Long –Term disability is highly likely</a:t>
          </a:r>
          <a:endParaRPr lang="en-US" sz="2200" kern="1200" spc="-150" dirty="0">
            <a:solidFill>
              <a:schemeClr val="tx2">
                <a:lumMod val="50000"/>
              </a:schemeClr>
            </a:solidFill>
          </a:endParaRPr>
        </a:p>
        <a:p>
          <a:pPr marL="228600" lvl="1" indent="-228600" algn="l" defTabSz="977900">
            <a:lnSpc>
              <a:spcPct val="75000"/>
            </a:lnSpc>
            <a:spcBef>
              <a:spcPct val="0"/>
            </a:spcBef>
            <a:spcAft>
              <a:spcPct val="15000"/>
            </a:spcAft>
            <a:buChar char="••"/>
          </a:pPr>
          <a:r>
            <a:rPr lang="en-US" sz="2200" kern="1200" spc="-150" dirty="0" smtClean="0">
              <a:solidFill>
                <a:schemeClr val="tx2">
                  <a:lumMod val="50000"/>
                </a:schemeClr>
              </a:solidFill>
            </a:rPr>
            <a:t>Behavior, social, and communication impairments may result</a:t>
          </a:r>
          <a:endParaRPr lang="en-US" sz="2200" kern="1200" spc="-150" dirty="0">
            <a:solidFill>
              <a:schemeClr val="tx2">
                <a:lumMod val="50000"/>
              </a:schemeClr>
            </a:solidFill>
          </a:endParaRPr>
        </a:p>
      </dsp:txBody>
      <dsp:txXfrm rot="-5400000">
        <a:off x="2057389" y="4030266"/>
        <a:ext cx="6243901" cy="1254385"/>
      </dsp:txXfrm>
    </dsp:sp>
    <dsp:sp modelId="{671DCCA3-24AF-47E2-A640-B7154CF133A0}">
      <dsp:nvSpPr>
        <dsp:cNvPr id="0" name=""/>
        <dsp:cNvSpPr/>
      </dsp:nvSpPr>
      <dsp:spPr>
        <a:xfrm>
          <a:off x="0" y="3767912"/>
          <a:ext cx="2143072" cy="1743887"/>
        </a:xfrm>
        <a:prstGeom prst="roundRect">
          <a:avLst/>
        </a:prstGeom>
        <a:solidFill>
          <a:schemeClr val="tx2">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0" kern="1200" dirty="0" smtClean="0">
              <a:effectLst>
                <a:outerShdw blurRad="38100" dist="38100" dir="2700000" algn="tl">
                  <a:srgbClr val="000000">
                    <a:alpha val="43137"/>
                  </a:srgbClr>
                </a:outerShdw>
              </a:effectLst>
            </a:rPr>
            <a:t>Severe TBI</a:t>
          </a:r>
          <a:endParaRPr lang="en-US" sz="2600" b="0" kern="1200" dirty="0">
            <a:effectLst>
              <a:outerShdw blurRad="38100" dist="38100" dir="2700000" algn="tl">
                <a:srgbClr val="000000">
                  <a:alpha val="43137"/>
                </a:srgbClr>
              </a:outerShdw>
            </a:effectLst>
          </a:endParaRPr>
        </a:p>
      </dsp:txBody>
      <dsp:txXfrm>
        <a:off x="85130" y="3853042"/>
        <a:ext cx="1972812" cy="1573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50470B-A28E-4B59-9FF0-F36B39A81413}">
      <dsp:nvSpPr>
        <dsp:cNvPr id="0" name=""/>
        <dsp:cNvSpPr/>
      </dsp:nvSpPr>
      <dsp:spPr>
        <a:xfrm>
          <a:off x="20066" y="188871"/>
          <a:ext cx="4116660" cy="2410518"/>
        </a:xfrm>
        <a:prstGeom prst="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u="sng" kern="1200" dirty="0" err="1" smtClean="0"/>
            <a:t>Neuromedical</a:t>
          </a:r>
          <a:endParaRPr lang="en-US" sz="2300" u="sng" kern="1200" dirty="0" smtClean="0"/>
        </a:p>
        <a:p>
          <a:pPr lvl="0" algn="l" defTabSz="1022350">
            <a:lnSpc>
              <a:spcPct val="90000"/>
            </a:lnSpc>
            <a:spcBef>
              <a:spcPct val="0"/>
            </a:spcBef>
            <a:spcAft>
              <a:spcPct val="35000"/>
            </a:spcAft>
          </a:pPr>
          <a:r>
            <a:rPr lang="en-US" sz="2300" kern="1200" dirty="0" smtClean="0"/>
            <a:t>Headaches, Poor Balance, Change in taste/smell/hearing, Pain Issues,  Seizures,        Sleep Disturbance, </a:t>
          </a:r>
          <a:endParaRPr lang="en-US" sz="2300" kern="1200" dirty="0"/>
        </a:p>
      </dsp:txBody>
      <dsp:txXfrm>
        <a:off x="20066" y="188871"/>
        <a:ext cx="4116660" cy="2410518"/>
      </dsp:txXfrm>
    </dsp:sp>
    <dsp:sp modelId="{EC0A928B-F7FE-409A-98AA-B61193528E16}">
      <dsp:nvSpPr>
        <dsp:cNvPr id="0" name=""/>
        <dsp:cNvSpPr/>
      </dsp:nvSpPr>
      <dsp:spPr>
        <a:xfrm>
          <a:off x="4547331" y="189803"/>
          <a:ext cx="4036218" cy="2421731"/>
        </a:xfrm>
        <a:prstGeom prst="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r" defTabSz="1022350">
            <a:lnSpc>
              <a:spcPct val="90000"/>
            </a:lnSpc>
            <a:spcBef>
              <a:spcPct val="0"/>
            </a:spcBef>
            <a:spcAft>
              <a:spcPct val="35000"/>
            </a:spcAft>
          </a:pPr>
          <a:r>
            <a:rPr lang="en-US" sz="2300" u="sng" kern="1200" dirty="0" smtClean="0"/>
            <a:t>Behavioral-Emotional</a:t>
          </a:r>
        </a:p>
        <a:p>
          <a:pPr lvl="0" algn="r" defTabSz="1022350">
            <a:lnSpc>
              <a:spcPct val="90000"/>
            </a:lnSpc>
            <a:spcBef>
              <a:spcPct val="0"/>
            </a:spcBef>
            <a:spcAft>
              <a:spcPct val="35000"/>
            </a:spcAft>
          </a:pPr>
          <a:r>
            <a:rPr lang="en-US" sz="2300" kern="1200" dirty="0" smtClean="0"/>
            <a:t>Irritability, Depression, Lack of motivation, Desocialization, Impulsivity, Loss of emotional control </a:t>
          </a:r>
          <a:endParaRPr lang="en-US" sz="2300" kern="1200" dirty="0"/>
        </a:p>
      </dsp:txBody>
      <dsp:txXfrm>
        <a:off x="4547331" y="189803"/>
        <a:ext cx="4036218" cy="2421731"/>
      </dsp:txXfrm>
    </dsp:sp>
    <dsp:sp modelId="{4AA5E848-B755-4596-9CA0-BFA8C502AF5A}">
      <dsp:nvSpPr>
        <dsp:cNvPr id="0" name=""/>
        <dsp:cNvSpPr/>
      </dsp:nvSpPr>
      <dsp:spPr>
        <a:xfrm>
          <a:off x="0" y="3200394"/>
          <a:ext cx="4168162" cy="2433839"/>
        </a:xfrm>
        <a:prstGeom prst="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u="sng" kern="1200" dirty="0" smtClean="0"/>
            <a:t>Communication</a:t>
          </a:r>
        </a:p>
        <a:p>
          <a:pPr lvl="0" algn="l" defTabSz="1022350">
            <a:lnSpc>
              <a:spcPct val="90000"/>
            </a:lnSpc>
            <a:spcBef>
              <a:spcPct val="0"/>
            </a:spcBef>
            <a:spcAft>
              <a:spcPct val="35000"/>
            </a:spcAft>
          </a:pPr>
          <a:r>
            <a:rPr lang="en-US" sz="2300" kern="1200" dirty="0" smtClean="0"/>
            <a:t>Poor listening and conversational skills,       Word-retrieval problems, Speech Impairment</a:t>
          </a:r>
          <a:endParaRPr lang="en-US" sz="2300" kern="1200" dirty="0"/>
        </a:p>
      </dsp:txBody>
      <dsp:txXfrm>
        <a:off x="0" y="3200394"/>
        <a:ext cx="4168162" cy="2433839"/>
      </dsp:txXfrm>
    </dsp:sp>
    <dsp:sp modelId="{3161B2EB-485A-4859-960C-A230BFA9867D}">
      <dsp:nvSpPr>
        <dsp:cNvPr id="0" name=""/>
        <dsp:cNvSpPr/>
      </dsp:nvSpPr>
      <dsp:spPr>
        <a:xfrm>
          <a:off x="4513710" y="3161865"/>
          <a:ext cx="4036218" cy="2421731"/>
        </a:xfrm>
        <a:prstGeom prst="rect">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r" defTabSz="1022350">
            <a:lnSpc>
              <a:spcPct val="90000"/>
            </a:lnSpc>
            <a:spcBef>
              <a:spcPct val="0"/>
            </a:spcBef>
            <a:spcAft>
              <a:spcPct val="35000"/>
            </a:spcAft>
          </a:pPr>
          <a:r>
            <a:rPr lang="en-US" sz="2300" u="sng" kern="1200" dirty="0" smtClean="0"/>
            <a:t>Cognitive</a:t>
          </a:r>
        </a:p>
        <a:p>
          <a:pPr lvl="0" algn="r" defTabSz="1022350">
            <a:lnSpc>
              <a:spcPct val="90000"/>
            </a:lnSpc>
            <a:spcBef>
              <a:spcPct val="0"/>
            </a:spcBef>
            <a:spcAft>
              <a:spcPct val="35000"/>
            </a:spcAft>
          </a:pPr>
          <a:r>
            <a:rPr lang="en-US" sz="2300" kern="1200" dirty="0" smtClean="0"/>
            <a:t>Memory difficulties, Impaired concentration,         Slow mental processing,     Loss of judgment </a:t>
          </a:r>
          <a:endParaRPr lang="en-US" sz="2300" kern="1200" dirty="0"/>
        </a:p>
      </dsp:txBody>
      <dsp:txXfrm>
        <a:off x="4513710" y="3161865"/>
        <a:ext cx="4036218" cy="24217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F584D-93C2-49CB-9FCA-01DCADEAA30C}">
      <dsp:nvSpPr>
        <dsp:cNvPr id="0" name=""/>
        <dsp:cNvSpPr/>
      </dsp:nvSpPr>
      <dsp:spPr>
        <a:xfrm>
          <a:off x="2238736" y="304773"/>
          <a:ext cx="4187198" cy="1946918"/>
        </a:xfrm>
        <a:prstGeom prst="ellipse">
          <a:avLst/>
        </a:prstGeom>
        <a:solidFill>
          <a:schemeClr val="tx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en-US" sz="5000" b="0" kern="1200" spc="-150" baseline="20000" dirty="0" smtClean="0">
              <a:effectLst>
                <a:outerShdw blurRad="38100" dist="38100" dir="2700000" algn="tl">
                  <a:srgbClr val="000000">
                    <a:alpha val="43137"/>
                  </a:srgbClr>
                </a:outerShdw>
              </a:effectLst>
            </a:rPr>
            <a:t>Who is at risk?</a:t>
          </a:r>
          <a:endParaRPr lang="en-US" sz="5000" b="0" kern="1200" spc="-150" baseline="20000" dirty="0">
            <a:effectLst>
              <a:outerShdw blurRad="38100" dist="38100" dir="2700000" algn="tl">
                <a:srgbClr val="000000">
                  <a:alpha val="43137"/>
                </a:srgbClr>
              </a:outerShdw>
            </a:effectLst>
          </a:endParaRPr>
        </a:p>
      </dsp:txBody>
      <dsp:txXfrm>
        <a:off x="2851937" y="589893"/>
        <a:ext cx="2960796" cy="1376678"/>
      </dsp:txXfrm>
    </dsp:sp>
    <dsp:sp modelId="{A4677995-969C-449C-99EA-23DD8A537EA9}">
      <dsp:nvSpPr>
        <dsp:cNvPr id="0" name=""/>
        <dsp:cNvSpPr/>
      </dsp:nvSpPr>
      <dsp:spPr>
        <a:xfrm rot="9491913">
          <a:off x="1016236" y="1696123"/>
          <a:ext cx="1842521" cy="492888"/>
        </a:xfrm>
        <a:prstGeom prst="leftArrow">
          <a:avLst>
            <a:gd name="adj1" fmla="val 60000"/>
            <a:gd name="adj2" fmla="val 50000"/>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5B4CEDD-505D-4BA8-8FEF-13904892E321}">
      <dsp:nvSpPr>
        <dsp:cNvPr id="0" name=""/>
        <dsp:cNvSpPr/>
      </dsp:nvSpPr>
      <dsp:spPr>
        <a:xfrm>
          <a:off x="228579" y="1600203"/>
          <a:ext cx="1412662" cy="2074006"/>
        </a:xfrm>
        <a:prstGeom prst="roundRect">
          <a:avLst>
            <a:gd name="adj" fmla="val 10000"/>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spc="-150" dirty="0" smtClean="0">
              <a:effectLst>
                <a:outerShdw blurRad="38100" dist="38100" dir="2700000" algn="tl">
                  <a:srgbClr val="000000">
                    <a:alpha val="43137"/>
                  </a:srgbClr>
                </a:outerShdw>
              </a:effectLst>
            </a:rPr>
            <a:t>Estimated 1.7 million injuries annually </a:t>
          </a:r>
          <a:r>
            <a:rPr lang="en-US" sz="2400" kern="1200" spc="-150" baseline="20000" dirty="0" smtClean="0">
              <a:effectLst>
                <a:outerShdw blurRad="38100" dist="38100" dir="2700000" algn="tl">
                  <a:srgbClr val="000000">
                    <a:alpha val="43137"/>
                  </a:srgbClr>
                </a:outerShdw>
              </a:effectLst>
            </a:rPr>
            <a:t>1</a:t>
          </a:r>
          <a:endParaRPr lang="en-US" sz="2400" kern="1200" spc="-150" baseline="20000" dirty="0">
            <a:effectLst>
              <a:outerShdw blurRad="38100" dist="38100" dir="2700000" algn="tl">
                <a:srgbClr val="000000">
                  <a:alpha val="43137"/>
                </a:srgbClr>
              </a:outerShdw>
            </a:effectLst>
          </a:endParaRPr>
        </a:p>
      </dsp:txBody>
      <dsp:txXfrm>
        <a:off x="269954" y="1641578"/>
        <a:ext cx="1329912" cy="1991256"/>
      </dsp:txXfrm>
    </dsp:sp>
    <dsp:sp modelId="{4D2B572E-6F58-4717-B14F-847BDC30FBB8}">
      <dsp:nvSpPr>
        <dsp:cNvPr id="0" name=""/>
        <dsp:cNvSpPr/>
      </dsp:nvSpPr>
      <dsp:spPr>
        <a:xfrm rot="7162909">
          <a:off x="1584803" y="2637622"/>
          <a:ext cx="3030007" cy="511634"/>
        </a:xfrm>
        <a:prstGeom prst="leftArrow">
          <a:avLst>
            <a:gd name="adj1" fmla="val 60000"/>
            <a:gd name="adj2" fmla="val 50000"/>
          </a:avLst>
        </a:prstGeom>
        <a:gradFill rotWithShape="0">
          <a:gsLst>
            <a:gs pos="0">
              <a:schemeClr val="accent1">
                <a:shade val="90000"/>
                <a:hueOff val="108758"/>
                <a:satOff val="-2756"/>
                <a:lumOff val="15273"/>
                <a:alphaOff val="0"/>
                <a:shade val="51000"/>
                <a:satMod val="130000"/>
              </a:schemeClr>
            </a:gs>
            <a:gs pos="80000">
              <a:schemeClr val="accent1">
                <a:shade val="90000"/>
                <a:hueOff val="108758"/>
                <a:satOff val="-2756"/>
                <a:lumOff val="15273"/>
                <a:alphaOff val="0"/>
                <a:shade val="93000"/>
                <a:satMod val="130000"/>
              </a:schemeClr>
            </a:gs>
            <a:gs pos="100000">
              <a:schemeClr val="accent1">
                <a:shade val="90000"/>
                <a:hueOff val="108758"/>
                <a:satOff val="-2756"/>
                <a:lumOff val="152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6DEB56E-1D80-4FFD-877C-2665D2A071AE}">
      <dsp:nvSpPr>
        <dsp:cNvPr id="0" name=""/>
        <dsp:cNvSpPr/>
      </dsp:nvSpPr>
      <dsp:spPr>
        <a:xfrm>
          <a:off x="1143013" y="4038594"/>
          <a:ext cx="2171916" cy="1950562"/>
        </a:xfrm>
        <a:prstGeom prst="roundRect">
          <a:avLst>
            <a:gd name="adj" fmla="val 10000"/>
          </a:avLst>
        </a:prstGeom>
        <a:gradFill rotWithShape="0">
          <a:gsLst>
            <a:gs pos="0">
              <a:schemeClr val="accent1">
                <a:shade val="50000"/>
                <a:hueOff val="104740"/>
                <a:satOff val="-1999"/>
                <a:lumOff val="20408"/>
                <a:alphaOff val="0"/>
                <a:shade val="51000"/>
                <a:satMod val="130000"/>
              </a:schemeClr>
            </a:gs>
            <a:gs pos="80000">
              <a:schemeClr val="accent1">
                <a:shade val="50000"/>
                <a:hueOff val="104740"/>
                <a:satOff val="-1999"/>
                <a:lumOff val="20408"/>
                <a:alphaOff val="0"/>
                <a:shade val="93000"/>
                <a:satMod val="130000"/>
              </a:schemeClr>
            </a:gs>
            <a:gs pos="100000">
              <a:schemeClr val="accent1">
                <a:shade val="50000"/>
                <a:hueOff val="104740"/>
                <a:satOff val="-1999"/>
                <a:lumOff val="2040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spc="-150" dirty="0" smtClean="0">
              <a:effectLst>
                <a:outerShdw blurRad="38100" dist="38100" dir="2700000" algn="tl">
                  <a:srgbClr val="000000">
                    <a:alpha val="43137"/>
                  </a:srgbClr>
                </a:outerShdw>
              </a:effectLst>
            </a:rPr>
            <a:t>Males have a higher incident rate (~75%) than females.</a:t>
          </a:r>
          <a:r>
            <a:rPr lang="en-US" sz="2400" kern="1200" spc="-150" baseline="20000" dirty="0" smtClean="0">
              <a:effectLst>
                <a:outerShdw blurRad="38100" dist="38100" dir="2700000" algn="tl">
                  <a:srgbClr val="000000">
                    <a:alpha val="43137"/>
                  </a:srgbClr>
                </a:outerShdw>
              </a:effectLst>
            </a:rPr>
            <a:t>3</a:t>
          </a:r>
          <a:endParaRPr lang="en-US" sz="2400" kern="1200" spc="-150" baseline="20000" dirty="0">
            <a:effectLst>
              <a:outerShdw blurRad="38100" dist="38100" dir="2700000" algn="tl">
                <a:srgbClr val="000000">
                  <a:alpha val="43137"/>
                </a:srgbClr>
              </a:outerShdw>
            </a:effectLst>
          </a:endParaRPr>
        </a:p>
      </dsp:txBody>
      <dsp:txXfrm>
        <a:off x="1200143" y="4095724"/>
        <a:ext cx="2057656" cy="1836302"/>
      </dsp:txXfrm>
    </dsp:sp>
    <dsp:sp modelId="{082F3CBA-A630-4AC0-A6F7-AB06E6D72143}">
      <dsp:nvSpPr>
        <dsp:cNvPr id="0" name=""/>
        <dsp:cNvSpPr/>
      </dsp:nvSpPr>
      <dsp:spPr>
        <a:xfrm rot="3947144">
          <a:off x="3807085" y="2949548"/>
          <a:ext cx="3120305" cy="507723"/>
        </a:xfrm>
        <a:prstGeom prst="leftArrow">
          <a:avLst>
            <a:gd name="adj1" fmla="val 60000"/>
            <a:gd name="adj2" fmla="val 50000"/>
          </a:avLst>
        </a:prstGeom>
        <a:gradFill rotWithShape="0">
          <a:gsLst>
            <a:gs pos="0">
              <a:schemeClr val="accent1">
                <a:shade val="90000"/>
                <a:hueOff val="217516"/>
                <a:satOff val="-5512"/>
                <a:lumOff val="30545"/>
                <a:alphaOff val="0"/>
                <a:shade val="51000"/>
                <a:satMod val="130000"/>
              </a:schemeClr>
            </a:gs>
            <a:gs pos="80000">
              <a:schemeClr val="accent1">
                <a:shade val="90000"/>
                <a:hueOff val="217516"/>
                <a:satOff val="-5512"/>
                <a:lumOff val="30545"/>
                <a:alphaOff val="0"/>
                <a:shade val="93000"/>
                <a:satMod val="130000"/>
              </a:schemeClr>
            </a:gs>
            <a:gs pos="100000">
              <a:schemeClr val="accent1">
                <a:shade val="90000"/>
                <a:hueOff val="217516"/>
                <a:satOff val="-5512"/>
                <a:lumOff val="305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BE2F7F6-C37E-4D14-A65D-626DF473AF5E}">
      <dsp:nvSpPr>
        <dsp:cNvPr id="0" name=""/>
        <dsp:cNvSpPr/>
      </dsp:nvSpPr>
      <dsp:spPr>
        <a:xfrm>
          <a:off x="3581387" y="4388966"/>
          <a:ext cx="5067483" cy="1707036"/>
        </a:xfrm>
        <a:prstGeom prst="roundRect">
          <a:avLst>
            <a:gd name="adj" fmla="val 10000"/>
          </a:avLst>
        </a:prstGeom>
        <a:gradFill rotWithShape="0">
          <a:gsLst>
            <a:gs pos="0">
              <a:schemeClr val="accent1">
                <a:shade val="50000"/>
                <a:hueOff val="209480"/>
                <a:satOff val="-3997"/>
                <a:lumOff val="40816"/>
                <a:alphaOff val="0"/>
                <a:shade val="51000"/>
                <a:satMod val="130000"/>
              </a:schemeClr>
            </a:gs>
            <a:gs pos="80000">
              <a:schemeClr val="accent1">
                <a:shade val="50000"/>
                <a:hueOff val="209480"/>
                <a:satOff val="-3997"/>
                <a:lumOff val="40816"/>
                <a:alphaOff val="0"/>
                <a:shade val="93000"/>
                <a:satMod val="130000"/>
              </a:schemeClr>
            </a:gs>
            <a:gs pos="100000">
              <a:schemeClr val="accent1">
                <a:shade val="50000"/>
                <a:hueOff val="209480"/>
                <a:satOff val="-3997"/>
                <a:lumOff val="408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1600200">
            <a:lnSpc>
              <a:spcPts val="2800"/>
            </a:lnSpc>
            <a:spcBef>
              <a:spcPct val="0"/>
            </a:spcBef>
            <a:spcAft>
              <a:spcPct val="35000"/>
            </a:spcAft>
          </a:pPr>
          <a:r>
            <a:rPr lang="en-US" sz="3600" kern="1200" spc="-150" baseline="20000" dirty="0" smtClean="0">
              <a:solidFill>
                <a:schemeClr val="tx2">
                  <a:lumMod val="75000"/>
                </a:schemeClr>
              </a:solidFill>
              <a:effectLst/>
            </a:rPr>
            <a:t>After the 1</a:t>
          </a:r>
          <a:r>
            <a:rPr lang="en-US" sz="3600" kern="1200" spc="-150" baseline="30000" dirty="0" smtClean="0">
              <a:solidFill>
                <a:schemeClr val="tx2">
                  <a:lumMod val="75000"/>
                </a:schemeClr>
              </a:solidFill>
              <a:effectLst/>
            </a:rPr>
            <a:t>st</a:t>
          </a:r>
          <a:r>
            <a:rPr lang="en-US" sz="3600" kern="1200" spc="-150" baseline="20000" dirty="0" smtClean="0">
              <a:solidFill>
                <a:schemeClr val="tx2">
                  <a:lumMod val="75000"/>
                </a:schemeClr>
              </a:solidFill>
              <a:effectLst/>
            </a:rPr>
            <a:t> TBI, the risk of a 2</a:t>
          </a:r>
          <a:r>
            <a:rPr lang="en-US" sz="3600" kern="1200" spc="-150" baseline="30000" dirty="0" smtClean="0">
              <a:solidFill>
                <a:schemeClr val="tx2">
                  <a:lumMod val="75000"/>
                </a:schemeClr>
              </a:solidFill>
              <a:effectLst/>
            </a:rPr>
            <a:t>nd</a:t>
          </a:r>
          <a:r>
            <a:rPr lang="en-US" sz="3600" kern="1200" spc="-150" baseline="20000" dirty="0" smtClean="0">
              <a:solidFill>
                <a:schemeClr val="tx2">
                  <a:lumMod val="75000"/>
                </a:schemeClr>
              </a:solidFill>
              <a:effectLst/>
            </a:rPr>
            <a:t> TBI is 3 times greater.   After a 2</a:t>
          </a:r>
          <a:r>
            <a:rPr lang="en-US" sz="3600" kern="1200" spc="-150" baseline="30000" dirty="0" smtClean="0">
              <a:solidFill>
                <a:schemeClr val="tx2">
                  <a:lumMod val="75000"/>
                </a:schemeClr>
              </a:solidFill>
              <a:effectLst/>
            </a:rPr>
            <a:t>nd</a:t>
          </a:r>
          <a:r>
            <a:rPr lang="en-US" sz="3600" kern="1200" spc="-150" baseline="20000" dirty="0" smtClean="0">
              <a:solidFill>
                <a:schemeClr val="tx2">
                  <a:lumMod val="75000"/>
                </a:schemeClr>
              </a:solidFill>
              <a:effectLst/>
            </a:rPr>
            <a:t> TBI, the risk of a third TBI is 8 times greater!</a:t>
          </a:r>
          <a:endParaRPr lang="en-US" sz="3600" kern="1200" spc="-150" baseline="20000" dirty="0">
            <a:solidFill>
              <a:schemeClr val="tx2">
                <a:lumMod val="75000"/>
              </a:schemeClr>
            </a:solidFill>
            <a:effectLst/>
          </a:endParaRPr>
        </a:p>
      </dsp:txBody>
      <dsp:txXfrm>
        <a:off x="3631384" y="4438963"/>
        <a:ext cx="4967489" cy="1607042"/>
      </dsp:txXfrm>
    </dsp:sp>
    <dsp:sp modelId="{9446677C-A345-46A5-9BD6-617B814C5945}">
      <dsp:nvSpPr>
        <dsp:cNvPr id="0" name=""/>
        <dsp:cNvSpPr/>
      </dsp:nvSpPr>
      <dsp:spPr>
        <a:xfrm rot="1433859">
          <a:off x="5659620" y="1637876"/>
          <a:ext cx="1792842" cy="482234"/>
        </a:xfrm>
        <a:prstGeom prst="leftArrow">
          <a:avLst>
            <a:gd name="adj1" fmla="val 60000"/>
            <a:gd name="adj2" fmla="val 50000"/>
          </a:avLst>
        </a:prstGeom>
        <a:gradFill rotWithShape="0">
          <a:gsLst>
            <a:gs pos="0">
              <a:schemeClr val="accent1">
                <a:shade val="90000"/>
                <a:hueOff val="108758"/>
                <a:satOff val="-2756"/>
                <a:lumOff val="15273"/>
                <a:alphaOff val="0"/>
                <a:shade val="51000"/>
                <a:satMod val="130000"/>
              </a:schemeClr>
            </a:gs>
            <a:gs pos="80000">
              <a:schemeClr val="accent1">
                <a:shade val="90000"/>
                <a:hueOff val="108758"/>
                <a:satOff val="-2756"/>
                <a:lumOff val="15273"/>
                <a:alphaOff val="0"/>
                <a:shade val="93000"/>
                <a:satMod val="130000"/>
              </a:schemeClr>
            </a:gs>
            <a:gs pos="100000">
              <a:schemeClr val="accent1">
                <a:shade val="90000"/>
                <a:hueOff val="108758"/>
                <a:satOff val="-2756"/>
                <a:lumOff val="152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0AFAB7A-D38D-42FA-86E0-62B24E943439}">
      <dsp:nvSpPr>
        <dsp:cNvPr id="0" name=""/>
        <dsp:cNvSpPr/>
      </dsp:nvSpPr>
      <dsp:spPr>
        <a:xfrm>
          <a:off x="6553201" y="1371604"/>
          <a:ext cx="2058609" cy="2693493"/>
        </a:xfrm>
        <a:prstGeom prst="roundRect">
          <a:avLst>
            <a:gd name="adj" fmla="val 10000"/>
          </a:avLst>
        </a:prstGeom>
        <a:gradFill rotWithShape="0">
          <a:gsLst>
            <a:gs pos="0">
              <a:schemeClr val="accent1">
                <a:shade val="50000"/>
                <a:hueOff val="104740"/>
                <a:satOff val="-1999"/>
                <a:lumOff val="20408"/>
                <a:alphaOff val="0"/>
                <a:shade val="51000"/>
                <a:satMod val="130000"/>
              </a:schemeClr>
            </a:gs>
            <a:gs pos="80000">
              <a:schemeClr val="accent1">
                <a:shade val="50000"/>
                <a:hueOff val="104740"/>
                <a:satOff val="-1999"/>
                <a:lumOff val="20408"/>
                <a:alphaOff val="0"/>
                <a:shade val="93000"/>
                <a:satMod val="130000"/>
              </a:schemeClr>
            </a:gs>
            <a:gs pos="100000">
              <a:schemeClr val="accent1">
                <a:shade val="50000"/>
                <a:hueOff val="104740"/>
                <a:satOff val="-1999"/>
                <a:lumOff val="2040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n-US" sz="2400" kern="1200" spc="-150" dirty="0" smtClean="0">
              <a:effectLst>
                <a:outerShdw blurRad="38100" dist="38100" dir="2700000" algn="tl">
                  <a:srgbClr val="000000">
                    <a:alpha val="43137"/>
                  </a:srgbClr>
                </a:outerShdw>
              </a:effectLst>
            </a:rPr>
            <a:t>Ages most at risk: </a:t>
          </a:r>
        </a:p>
        <a:p>
          <a:pPr lvl="0" algn="ctr" defTabSz="1066800">
            <a:lnSpc>
              <a:spcPct val="90000"/>
            </a:lnSpc>
            <a:spcBef>
              <a:spcPct val="0"/>
            </a:spcBef>
            <a:spcAft>
              <a:spcPct val="35000"/>
            </a:spcAft>
          </a:pPr>
          <a:r>
            <a:rPr lang="en-US" sz="2400" kern="1200" spc="-150" dirty="0" smtClean="0">
              <a:effectLst>
                <a:outerShdw blurRad="38100" dist="38100" dir="2700000" algn="tl">
                  <a:srgbClr val="000000">
                    <a:alpha val="43137"/>
                  </a:srgbClr>
                </a:outerShdw>
              </a:effectLst>
            </a:rPr>
            <a:t>0 to 4 years; 15 to 19 years; and 65 years and older </a:t>
          </a:r>
          <a:r>
            <a:rPr lang="en-US" sz="2400" kern="1200" spc="-150" baseline="20000" dirty="0" smtClean="0">
              <a:effectLst>
                <a:outerShdw blurRad="38100" dist="38100" dir="2700000" algn="tl">
                  <a:srgbClr val="000000">
                    <a:alpha val="43137"/>
                  </a:srgbClr>
                </a:outerShdw>
              </a:effectLst>
            </a:rPr>
            <a:t>1</a:t>
          </a:r>
          <a:endParaRPr lang="en-US" sz="2400" kern="1200" spc="-150" baseline="20000" dirty="0">
            <a:effectLst>
              <a:outerShdw blurRad="38100" dist="38100" dir="2700000" algn="tl">
                <a:srgbClr val="000000">
                  <a:alpha val="43137"/>
                </a:srgbClr>
              </a:outerShdw>
            </a:effectLst>
          </a:endParaRPr>
        </a:p>
      </dsp:txBody>
      <dsp:txXfrm>
        <a:off x="6613496" y="1431899"/>
        <a:ext cx="1938019" cy="25729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C5C95-C23A-4825-9223-A47AAF136D17}">
      <dsp:nvSpPr>
        <dsp:cNvPr id="0" name=""/>
        <dsp:cNvSpPr/>
      </dsp:nvSpPr>
      <dsp:spPr>
        <a:xfrm>
          <a:off x="5052284" y="3505192"/>
          <a:ext cx="3327195" cy="2173115"/>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0" rIns="0" bIns="0" numCol="1" spcCol="1270" anchor="b" anchorCtr="0">
          <a:noAutofit/>
        </a:bodyPr>
        <a:lstStyle/>
        <a:p>
          <a:pPr marL="171450" lvl="1" indent="-171450" algn="r" defTabSz="800100">
            <a:lnSpc>
              <a:spcPct val="90000"/>
            </a:lnSpc>
            <a:spcBef>
              <a:spcPct val="0"/>
            </a:spcBef>
            <a:spcAft>
              <a:spcPct val="15000"/>
            </a:spcAft>
            <a:buChar char="••"/>
          </a:pPr>
          <a:r>
            <a:rPr lang="en-US" sz="1800" kern="1200" dirty="0" smtClean="0">
              <a:solidFill>
                <a:schemeClr val="tx2">
                  <a:lumMod val="50000"/>
                </a:schemeClr>
              </a:solidFill>
              <a:effectLst/>
            </a:rPr>
            <a:t>S</a:t>
          </a:r>
          <a:r>
            <a:rPr lang="en-US" sz="1800" b="0" i="0" kern="1200" dirty="0" smtClean="0">
              <a:solidFill>
                <a:schemeClr val="tx2">
                  <a:lumMod val="50000"/>
                </a:schemeClr>
              </a:solidFill>
            </a:rPr>
            <a:t>ervice linkage system containing all head and spinal cord trauma reported by hospitals statewide</a:t>
          </a:r>
          <a:endParaRPr lang="en-US" sz="1800" kern="1200" dirty="0">
            <a:solidFill>
              <a:schemeClr val="tx2">
                <a:lumMod val="50000"/>
              </a:schemeClr>
            </a:solidFill>
            <a:effectLst>
              <a:outerShdw blurRad="38100" dist="38100" dir="2700000" algn="tl">
                <a:srgbClr val="000000">
                  <a:alpha val="43137"/>
                </a:srgbClr>
              </a:outerShdw>
            </a:effectLst>
          </a:endParaRPr>
        </a:p>
      </dsp:txBody>
      <dsp:txXfrm>
        <a:off x="6098178" y="4096207"/>
        <a:ext cx="2233564" cy="1534364"/>
      </dsp:txXfrm>
    </dsp:sp>
    <dsp:sp modelId="{DB95C8EE-270A-4D03-9C02-039DA91CF1EA}">
      <dsp:nvSpPr>
        <dsp:cNvPr id="0" name=""/>
        <dsp:cNvSpPr/>
      </dsp:nvSpPr>
      <dsp:spPr>
        <a:xfrm>
          <a:off x="3" y="3581400"/>
          <a:ext cx="3552591" cy="2157225"/>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0" rIns="0" bIns="1920240"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2">
                  <a:lumMod val="50000"/>
                </a:schemeClr>
              </a:solidFill>
              <a:effectLst/>
            </a:rPr>
            <a:t>Facilitates Core system services and serves as last resort payer for costs of care for Alabamians with neurotrauma </a:t>
          </a:r>
          <a:endParaRPr lang="en-US" sz="1800" kern="1200" dirty="0">
            <a:solidFill>
              <a:schemeClr val="tx2">
                <a:lumMod val="50000"/>
              </a:schemeClr>
            </a:solidFill>
            <a:effectLst/>
          </a:endParaRPr>
        </a:p>
      </dsp:txBody>
      <dsp:txXfrm>
        <a:off x="47390" y="4168093"/>
        <a:ext cx="2392040" cy="1523145"/>
      </dsp:txXfrm>
    </dsp:sp>
    <dsp:sp modelId="{8EC1C2AB-21C5-4F80-9131-2D07ABE6C250}">
      <dsp:nvSpPr>
        <dsp:cNvPr id="0" name=""/>
        <dsp:cNvSpPr/>
      </dsp:nvSpPr>
      <dsp:spPr>
        <a:xfrm>
          <a:off x="5456414" y="-58466"/>
          <a:ext cx="2771715" cy="2590070"/>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t" anchorCtr="0">
          <a:noAutofit/>
        </a:bodyPr>
        <a:lstStyle/>
        <a:p>
          <a:pPr marL="171450" lvl="1" indent="0" algn="r" defTabSz="711200">
            <a:lnSpc>
              <a:spcPct val="90000"/>
            </a:lnSpc>
            <a:spcBef>
              <a:spcPct val="0"/>
            </a:spcBef>
            <a:spcAft>
              <a:spcPct val="15000"/>
            </a:spcAft>
            <a:buChar char="••"/>
          </a:pPr>
          <a:r>
            <a:rPr lang="en-US" sz="2000" kern="1200" dirty="0" smtClean="0">
              <a:solidFill>
                <a:schemeClr val="tx2">
                  <a:lumMod val="50000"/>
                </a:schemeClr>
              </a:solidFill>
              <a:effectLst/>
            </a:rPr>
            <a:t>Board of statewide leaders with an interest in improving care for individuals with TBI</a:t>
          </a:r>
          <a:endParaRPr lang="en-US" sz="2000" kern="1200" dirty="0">
            <a:solidFill>
              <a:schemeClr val="tx2">
                <a:lumMod val="50000"/>
              </a:schemeClr>
            </a:solidFill>
            <a:effectLst/>
          </a:endParaRPr>
        </a:p>
      </dsp:txBody>
      <dsp:txXfrm>
        <a:off x="6344756" y="-1639"/>
        <a:ext cx="1826547" cy="1828899"/>
      </dsp:txXfrm>
    </dsp:sp>
    <dsp:sp modelId="{CD2D0CE3-4EFA-412B-A204-98EB71F0D425}">
      <dsp:nvSpPr>
        <dsp:cNvPr id="0" name=""/>
        <dsp:cNvSpPr/>
      </dsp:nvSpPr>
      <dsp:spPr>
        <a:xfrm>
          <a:off x="0" y="-21740"/>
          <a:ext cx="3494967" cy="2231538"/>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solidFill>
                <a:schemeClr val="tx2">
                  <a:lumMod val="50000"/>
                </a:schemeClr>
              </a:solidFill>
              <a:effectLst/>
            </a:rPr>
            <a:t>Includes AHIF; ADRS’ CRS, ICBM, and VRS</a:t>
          </a:r>
          <a:endParaRPr lang="en-US" sz="2000" b="0" kern="1200" dirty="0">
            <a:solidFill>
              <a:schemeClr val="tx2">
                <a:lumMod val="50000"/>
              </a:schemeClr>
            </a:solidFill>
            <a:effectLst/>
          </a:endParaRPr>
        </a:p>
      </dsp:txBody>
      <dsp:txXfrm>
        <a:off x="49020" y="27280"/>
        <a:ext cx="2348437" cy="1575614"/>
      </dsp:txXfrm>
    </dsp:sp>
    <dsp:sp modelId="{6DB27F1C-BC8C-43D4-AC07-A0B4CBA020E0}">
      <dsp:nvSpPr>
        <dsp:cNvPr id="0" name=""/>
        <dsp:cNvSpPr/>
      </dsp:nvSpPr>
      <dsp:spPr>
        <a:xfrm>
          <a:off x="1761948" y="390348"/>
          <a:ext cx="2392628" cy="2392628"/>
        </a:xfrm>
        <a:prstGeom prst="pieWedg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91440" rIns="91440" bIns="91440" numCol="1" spcCol="1270" anchor="ctr" anchorCtr="1">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Core Service Programs</a:t>
          </a:r>
          <a:endParaRPr lang="en-US" sz="2400" kern="1200" dirty="0">
            <a:effectLst>
              <a:outerShdw blurRad="38100" dist="38100" dir="2700000" algn="tl">
                <a:srgbClr val="000000">
                  <a:alpha val="43137"/>
                </a:srgbClr>
              </a:outerShdw>
            </a:effectLst>
          </a:endParaRPr>
        </a:p>
      </dsp:txBody>
      <dsp:txXfrm>
        <a:off x="2462733" y="1091133"/>
        <a:ext cx="1691843" cy="1691843"/>
      </dsp:txXfrm>
    </dsp:sp>
    <dsp:sp modelId="{23F02745-9FC1-43B2-A6C2-C60400909FF7}">
      <dsp:nvSpPr>
        <dsp:cNvPr id="0" name=""/>
        <dsp:cNvSpPr/>
      </dsp:nvSpPr>
      <dsp:spPr>
        <a:xfrm rot="5400000">
          <a:off x="4285207" y="371932"/>
          <a:ext cx="2429459" cy="2429459"/>
        </a:xfrm>
        <a:prstGeom prst="pieWedg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Alabama Head Injury Task Force</a:t>
          </a:r>
          <a:endParaRPr lang="en-US" sz="2400" kern="1200" dirty="0">
            <a:solidFill>
              <a:srgbClr val="FF0000"/>
            </a:solidFill>
            <a:effectLst>
              <a:outerShdw blurRad="38100" dist="38100" dir="2700000" algn="tl">
                <a:srgbClr val="000000">
                  <a:alpha val="43137"/>
                </a:srgbClr>
              </a:outerShdw>
            </a:effectLst>
          </a:endParaRPr>
        </a:p>
      </dsp:txBody>
      <dsp:txXfrm rot="-5400000">
        <a:off x="4285207" y="1083504"/>
        <a:ext cx="1717887" cy="1717887"/>
      </dsp:txXfrm>
    </dsp:sp>
    <dsp:sp modelId="{2BBBDD3F-EEEA-49A5-B423-1F95DF2FF88C}">
      <dsp:nvSpPr>
        <dsp:cNvPr id="0" name=""/>
        <dsp:cNvSpPr/>
      </dsp:nvSpPr>
      <dsp:spPr>
        <a:xfrm rot="10800000">
          <a:off x="4342518" y="2895313"/>
          <a:ext cx="2429459" cy="2429459"/>
        </a:xfrm>
        <a:prstGeom prst="pieWedg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1">
          <a:noAutofit/>
        </a:bodyPr>
        <a:lstStyle/>
        <a:p>
          <a:pPr lvl="0" algn="ctr" defTabSz="977900">
            <a:lnSpc>
              <a:spcPct val="90000"/>
            </a:lnSpc>
            <a:spcBef>
              <a:spcPct val="0"/>
            </a:spcBef>
            <a:spcAft>
              <a:spcPct val="35000"/>
            </a:spcAft>
          </a:pPr>
          <a:r>
            <a:rPr lang="en-US" sz="2200" kern="1200" dirty="0" smtClean="0">
              <a:effectLst>
                <a:outerShdw blurRad="38100" dist="38100" dir="2700000" algn="tl">
                  <a:srgbClr val="000000">
                    <a:alpha val="43137"/>
                  </a:srgbClr>
                </a:outerShdw>
              </a:effectLst>
            </a:rPr>
            <a:t>Alabama Head and Spinal Cord Injury Registry</a:t>
          </a:r>
          <a:endParaRPr lang="en-US" sz="2200" kern="1200" dirty="0">
            <a:solidFill>
              <a:srgbClr val="FF0000"/>
            </a:solidFill>
            <a:effectLst>
              <a:outerShdw blurRad="38100" dist="38100" dir="2700000" algn="tl">
                <a:srgbClr val="000000">
                  <a:alpha val="43137"/>
                </a:srgbClr>
              </a:outerShdw>
            </a:effectLst>
          </a:endParaRPr>
        </a:p>
      </dsp:txBody>
      <dsp:txXfrm rot="10800000">
        <a:off x="4342518" y="2895313"/>
        <a:ext cx="1717887" cy="1717887"/>
      </dsp:txXfrm>
    </dsp:sp>
    <dsp:sp modelId="{1B07B740-B266-4E05-8338-AB1992CEC957}">
      <dsp:nvSpPr>
        <dsp:cNvPr id="0" name=""/>
        <dsp:cNvSpPr/>
      </dsp:nvSpPr>
      <dsp:spPr>
        <a:xfrm rot="16200000">
          <a:off x="1725530" y="2922681"/>
          <a:ext cx="2465464" cy="2411311"/>
        </a:xfrm>
        <a:prstGeom prst="pieWedge">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effectLst>
                <a:outerShdw blurRad="38100" dist="38100" dir="2700000" algn="tl">
                  <a:srgbClr val="000000">
                    <a:alpha val="43137"/>
                  </a:srgbClr>
                </a:outerShdw>
              </a:effectLst>
            </a:rPr>
            <a:t>Impaired Drivers Trust Fund and Advisory Board</a:t>
          </a:r>
          <a:endParaRPr lang="en-US" sz="2000" kern="1200" dirty="0">
            <a:solidFill>
              <a:srgbClr val="FF0000"/>
            </a:solidFill>
            <a:effectLst>
              <a:outerShdw blurRad="38100" dist="38100" dir="2700000" algn="tl">
                <a:srgbClr val="000000">
                  <a:alpha val="43137"/>
                </a:srgbClr>
              </a:outerShdw>
            </a:effectLst>
          </a:endParaRPr>
        </a:p>
      </dsp:txBody>
      <dsp:txXfrm rot="5400000">
        <a:off x="2458864" y="2895605"/>
        <a:ext cx="1705054" cy="1743346"/>
      </dsp:txXfrm>
    </dsp:sp>
    <dsp:sp modelId="{D0B5F321-4819-4252-8498-3B0A4203BC45}">
      <dsp:nvSpPr>
        <dsp:cNvPr id="0" name=""/>
        <dsp:cNvSpPr/>
      </dsp:nvSpPr>
      <dsp:spPr>
        <a:xfrm>
          <a:off x="8038795" y="5350300"/>
          <a:ext cx="838808" cy="729398"/>
        </a:xfrm>
        <a:prstGeom prst="circularArrow">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 modelId="{3E7C3AF7-C906-4175-8917-453B543FF940}">
      <dsp:nvSpPr>
        <dsp:cNvPr id="0" name=""/>
        <dsp:cNvSpPr/>
      </dsp:nvSpPr>
      <dsp:spPr>
        <a:xfrm rot="10800000">
          <a:off x="3809997" y="2362199"/>
          <a:ext cx="985365" cy="962719"/>
        </a:xfrm>
        <a:prstGeom prst="diamond">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AE797C7-AE68-49EC-91FE-9C699ACAA3C2}" type="datetimeFigureOut">
              <a:rPr lang="en-US"/>
              <a:pPr>
                <a:defRPr/>
              </a:pPr>
              <a:t>2/8/2012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97C7A5E-E9EF-43B5-A96B-637386EE278F}" type="slidenum">
              <a:rPr lang="en-US"/>
              <a:pPr>
                <a:defRPr/>
              </a:pPr>
              <a:t>‹#›</a:t>
            </a:fld>
            <a:endParaRPr lang="en-US" dirty="0"/>
          </a:p>
        </p:txBody>
      </p:sp>
    </p:spTree>
    <p:extLst>
      <p:ext uri="{BB962C8B-B14F-4D97-AF65-F5344CB8AC3E}">
        <p14:creationId xmlns:p14="http://schemas.microsoft.com/office/powerpoint/2010/main" val="1312881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n.wikipedia.org/wiki/Neuroplasticity"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en.wikipedia.org/wiki/Paul_Bach-y-Rita"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ayoclinic.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tbindsc.org/"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8E539D-0053-4A28-BE3C-0735BAAD6C5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600536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  </a:t>
            </a:r>
            <a:r>
              <a:rPr lang="en-US" sz="1200" kern="1200" dirty="0" err="1" smtClean="0">
                <a:solidFill>
                  <a:schemeClr val="tx1"/>
                </a:solidFill>
                <a:effectLst/>
                <a:latin typeface="+mn-lt"/>
                <a:ea typeface="+mn-ea"/>
                <a:cs typeface="+mn-cs"/>
              </a:rPr>
              <a:t>Faul</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Xu</a:t>
            </a:r>
            <a:r>
              <a:rPr lang="en-US" sz="1200" kern="1200" dirty="0" smtClean="0">
                <a:solidFill>
                  <a:schemeClr val="tx1"/>
                </a:solidFill>
                <a:effectLst/>
                <a:latin typeface="+mn-lt"/>
                <a:ea typeface="+mn-ea"/>
                <a:cs typeface="+mn-cs"/>
              </a:rPr>
              <a:t> L, Wald MM, Coronado VG. Traumatic brain injury in the United States: emergency department visits, hospitalizations, and deaths. Atlanta (GA): Centers for Disease Control and Prevention, National Center for Injury Prevention and Control; 2010 .</a:t>
            </a:r>
            <a:endParaRPr lang="en-US" dirty="0" smtClean="0"/>
          </a:p>
          <a:p>
            <a:endParaRPr lang="en-US" dirty="0" smtClean="0"/>
          </a:p>
          <a:p>
            <a:r>
              <a:rPr lang="en-US" dirty="0" smtClean="0"/>
              <a:t>Examples</a:t>
            </a:r>
            <a:r>
              <a:rPr lang="en-US" baseline="0" dirty="0" smtClean="0"/>
              <a:t> of Causes:</a:t>
            </a:r>
          </a:p>
          <a:p>
            <a:pPr>
              <a:lnSpc>
                <a:spcPct val="80000"/>
              </a:lnSpc>
              <a:buClr>
                <a:schemeClr val="tx1"/>
              </a:buClr>
              <a:buFontTx/>
              <a:buChar char="•"/>
            </a:pPr>
            <a:r>
              <a:rPr lang="en-US" b="1" dirty="0" smtClean="0"/>
              <a:t>Motor vehicle crashes</a:t>
            </a:r>
          </a:p>
          <a:p>
            <a:pPr>
              <a:lnSpc>
                <a:spcPct val="80000"/>
              </a:lnSpc>
              <a:buClr>
                <a:schemeClr val="tx1"/>
              </a:buClr>
              <a:buFontTx/>
              <a:buChar char="•"/>
            </a:pPr>
            <a:r>
              <a:rPr lang="en-US" b="1" dirty="0" smtClean="0"/>
              <a:t>Blow to the head with any object</a:t>
            </a:r>
          </a:p>
          <a:p>
            <a:pPr>
              <a:lnSpc>
                <a:spcPct val="80000"/>
              </a:lnSpc>
              <a:buClr>
                <a:schemeClr val="tx1"/>
              </a:buClr>
              <a:buFontTx/>
              <a:buChar char="•"/>
            </a:pPr>
            <a:r>
              <a:rPr lang="en-US" b="1" dirty="0" smtClean="0"/>
              <a:t>Strenuous shaking of body</a:t>
            </a:r>
          </a:p>
          <a:p>
            <a:pPr>
              <a:lnSpc>
                <a:spcPct val="80000"/>
              </a:lnSpc>
              <a:buClr>
                <a:schemeClr val="tx1"/>
              </a:buClr>
              <a:buFontTx/>
              <a:buChar char="•"/>
            </a:pPr>
            <a:r>
              <a:rPr lang="en-US" b="1" dirty="0" smtClean="0"/>
              <a:t>Acceleration/Deceleration</a:t>
            </a:r>
          </a:p>
          <a:p>
            <a:pPr>
              <a:lnSpc>
                <a:spcPct val="80000"/>
              </a:lnSpc>
              <a:buClr>
                <a:schemeClr val="tx1"/>
              </a:buClr>
              <a:buFontTx/>
              <a:buChar char="•"/>
            </a:pPr>
            <a:r>
              <a:rPr lang="en-US" b="1" dirty="0" smtClean="0"/>
              <a:t>Falling and hitting head</a:t>
            </a:r>
          </a:p>
          <a:p>
            <a:pPr>
              <a:lnSpc>
                <a:spcPct val="80000"/>
              </a:lnSpc>
              <a:buClr>
                <a:schemeClr val="tx1"/>
              </a:buClr>
              <a:buFontTx/>
              <a:buChar char="•"/>
            </a:pPr>
            <a:r>
              <a:rPr lang="en-US" b="1" dirty="0" smtClean="0"/>
              <a:t>Body contact-sports</a:t>
            </a:r>
          </a:p>
          <a:p>
            <a:pPr>
              <a:lnSpc>
                <a:spcPct val="80000"/>
              </a:lnSpc>
              <a:buClr>
                <a:schemeClr val="tx1"/>
              </a:buClr>
              <a:buFontTx/>
              <a:buChar char="•"/>
            </a:pPr>
            <a:r>
              <a:rPr lang="en-US" b="1" dirty="0" smtClean="0"/>
              <a:t>Strangulation</a:t>
            </a:r>
          </a:p>
          <a:p>
            <a:pPr>
              <a:lnSpc>
                <a:spcPct val="80000"/>
              </a:lnSpc>
              <a:buClr>
                <a:schemeClr val="tx1"/>
              </a:buClr>
              <a:buFontTx/>
              <a:buChar char="•"/>
            </a:pPr>
            <a:r>
              <a:rPr lang="en-US" b="1" dirty="0" smtClean="0"/>
              <a:t>Being pushed against wall/solid objects</a:t>
            </a:r>
          </a:p>
          <a:p>
            <a:pPr>
              <a:lnSpc>
                <a:spcPct val="80000"/>
              </a:lnSpc>
              <a:buClr>
                <a:schemeClr val="tx1"/>
              </a:buClr>
              <a:buFontTx/>
              <a:buChar char="•"/>
            </a:pPr>
            <a:r>
              <a:rPr lang="en-US" b="1" dirty="0" smtClean="0"/>
              <a:t>Blasts</a:t>
            </a:r>
          </a:p>
          <a:p>
            <a:pPr>
              <a:lnSpc>
                <a:spcPct val="80000"/>
              </a:lnSpc>
              <a:buClr>
                <a:schemeClr val="tx1"/>
              </a:buClr>
              <a:buFontTx/>
              <a:buChar char="•"/>
            </a:pPr>
            <a:r>
              <a:rPr lang="en-US" b="1" dirty="0" smtClean="0"/>
              <a:t>Use of firearms</a:t>
            </a:r>
          </a:p>
          <a:p>
            <a:pPr>
              <a:lnSpc>
                <a:spcPct val="80000"/>
              </a:lnSpc>
              <a:buClr>
                <a:schemeClr val="tx1"/>
              </a:buClr>
              <a:buFontTx/>
              <a:buChar char="•"/>
            </a:pPr>
            <a:r>
              <a:rPr lang="en-US" b="1" dirty="0" smtClean="0"/>
              <a:t>Near drowning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38E539D-0053-4A28-BE3C-0735BAAD6C58}" type="slidenum">
              <a:rPr lang="en-US" smtClean="0"/>
              <a:t>10</a:t>
            </a:fld>
            <a:endParaRPr lang="en-US"/>
          </a:p>
        </p:txBody>
      </p:sp>
    </p:spTree>
    <p:extLst>
      <p:ext uri="{BB962C8B-B14F-4D97-AF65-F5344CB8AC3E}">
        <p14:creationId xmlns:p14="http://schemas.microsoft.com/office/powerpoint/2010/main" val="3446463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0F7AE6E6-D518-4053-B756-4F3C54CC364D}" type="slidenum">
              <a:rPr lang="en-US" smtClean="0">
                <a:solidFill>
                  <a:prstClr val="black"/>
                </a:solidFill>
                <a:latin typeface="Calibri" pitchFamily="34" charset="0"/>
              </a:rPr>
              <a:pPr eaLnBrk="1" fontAlgn="base" hangingPunct="1">
                <a:spcBef>
                  <a:spcPct val="0"/>
                </a:spcBef>
                <a:spcAft>
                  <a:spcPct val="0"/>
                </a:spcAft>
              </a:pPr>
              <a:t>11</a:t>
            </a:fld>
            <a:endParaRPr lang="en-US" smtClean="0">
              <a:solidFill>
                <a:prstClr val="black"/>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F08A252-7042-4BEC-ACBC-ACB06DD1DC00}" type="slidenum">
              <a:rPr lang="en-US">
                <a:solidFill>
                  <a:prstClr val="black"/>
                </a:solidFill>
              </a:rPr>
              <a:pPr/>
              <a:t>12</a:t>
            </a:fld>
            <a:endParaRPr lang="en-US">
              <a:solidFill>
                <a:prstClr val="black"/>
              </a:solidFill>
            </a:endParaRPr>
          </a:p>
        </p:txBody>
      </p:sp>
      <p:sp>
        <p:nvSpPr>
          <p:cNvPr id="118786" name="Rectangle 2"/>
          <p:cNvSpPr>
            <a:spLocks noGrp="1" noRot="1" noChangeAspect="1" noChangeArrowheads="1" noTextEdit="1"/>
          </p:cNvSpPr>
          <p:nvPr>
            <p:ph type="sldImg"/>
          </p:nvPr>
        </p:nvSpPr>
        <p:spPr>
          <a:xfrm>
            <a:off x="1146175" y="919163"/>
            <a:ext cx="4568825" cy="3427412"/>
          </a:xfrm>
          <a:ln/>
        </p:spPr>
      </p:sp>
      <p:sp>
        <p:nvSpPr>
          <p:cNvPr id="118787" name="Rectangle 3"/>
          <p:cNvSpPr>
            <a:spLocks noGrp="1" noChangeArrowheads="1"/>
          </p:cNvSpPr>
          <p:nvPr>
            <p:ph type="body" idx="1"/>
          </p:nvPr>
        </p:nvSpPr>
        <p:spPr>
          <a:xfrm>
            <a:off x="914400" y="5029757"/>
            <a:ext cx="5029200" cy="4114243"/>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Head Injury: Employment</a:t>
            </a:r>
            <a:r>
              <a:rPr lang="en-US" sz="1600" baseline="0" dirty="0" smtClean="0"/>
              <a:t> Challenges MC Ret. 111011</a:t>
            </a:r>
            <a:endParaRPr lang="en-US" sz="1600" dirty="0" smtClean="0"/>
          </a:p>
          <a:p>
            <a:endParaRPr lang="en-US" sz="1600" dirty="0" smtClean="0"/>
          </a:p>
          <a:p>
            <a:r>
              <a:rPr lang="en-US" sz="1600" dirty="0" smtClean="0"/>
              <a:t>What </a:t>
            </a:r>
            <a:r>
              <a:rPr lang="en-US" sz="1600" dirty="0"/>
              <a:t>really happens to the brain when it become damaged? </a:t>
            </a:r>
          </a:p>
          <a:p>
            <a:r>
              <a:rPr lang="en-US" sz="1600" dirty="0"/>
              <a:t>The brain is of “</a:t>
            </a:r>
            <a:r>
              <a:rPr lang="en-US" sz="1600" dirty="0" err="1"/>
              <a:t>jello</a:t>
            </a:r>
            <a:r>
              <a:rPr lang="en-US" sz="1600" dirty="0"/>
              <a:t>”-like consistency. It is encased in the hard bony structure of the skull that has pointy projections. </a:t>
            </a:r>
          </a:p>
          <a:p>
            <a:r>
              <a:rPr lang="en-US" sz="1600" dirty="0"/>
              <a:t>When the head experiences a significant impact, the brain begins to rapidly vibrate within the skull...moving rapidly  forward and rebounding backwards</a:t>
            </a:r>
            <a:r>
              <a:rPr lang="en-US" sz="1600" dirty="0" smtClean="0"/>
              <a:t>. This </a:t>
            </a:r>
            <a:r>
              <a:rPr lang="en-US" sz="1600" dirty="0"/>
              <a:t>motion causes bruising  of the brain as it impacts the inside of the skull. These motions continue for a period of time after the actual blow to the head.  </a:t>
            </a:r>
          </a:p>
          <a:p>
            <a:r>
              <a:rPr lang="en-US" sz="1600" dirty="0"/>
              <a:t>At the time of rapid brain movement, delicate nerve fibers are twisted, broken or stretched. Once nerve fibers are altered,  they no longer work or work very inefficiently, resulting in either temporary or permanent brain damage. If the fibers are broken they will never work again.  If the fibers are stretched they will not work as well.</a:t>
            </a:r>
          </a:p>
          <a:p>
            <a:endParaRPr lang="en-US" sz="1600" dirty="0"/>
          </a:p>
          <a:p>
            <a:endParaRPr lang="en-US" sz="16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Times New Roman" pitchFamily="18" charset="0"/>
              </a:rPr>
              <a:t>Reference</a:t>
            </a:r>
            <a:r>
              <a:rPr lang="en-US" baseline="0" dirty="0" smtClean="0">
                <a:latin typeface="Times New Roman" pitchFamily="18" charset="0"/>
              </a:rPr>
              <a:t> unknown (HC 11.20.11)</a:t>
            </a:r>
            <a:endParaRPr lang="en-US" dirty="0" smtClean="0">
              <a:latin typeface="Times New Roman" pitchFamily="18"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D8D4DF65-29B4-4189-9F6E-4AAB06487742}" type="slidenum">
              <a:rPr lang="en-US" smtClean="0">
                <a:solidFill>
                  <a:prstClr val="black"/>
                </a:solidFill>
                <a:latin typeface="Calibri" pitchFamily="34" charset="0"/>
              </a:rPr>
              <a:pPr eaLnBrk="1" fontAlgn="base" hangingPunct="1">
                <a:spcBef>
                  <a:spcPct val="0"/>
                </a:spcBef>
                <a:spcAft>
                  <a:spcPct val="0"/>
                </a:spcAft>
              </a:pPr>
              <a:t>13</a:t>
            </a:fld>
            <a:endParaRPr lang="en-US" smtClean="0">
              <a:solidFill>
                <a:prstClr val="black"/>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The following was retrieved</a:t>
            </a:r>
            <a:r>
              <a:rPr lang="en-US" baseline="0" dirty="0" smtClean="0"/>
              <a:t> from: </a:t>
            </a:r>
            <a:r>
              <a:rPr lang="en-US" dirty="0" smtClean="0">
                <a:hlinkClick r:id="rId3"/>
              </a:rPr>
              <a:t>http://en.wikipedia.org/wiki/Neuroplasticity</a:t>
            </a:r>
            <a:r>
              <a:rPr lang="en-US" dirty="0" smtClean="0"/>
              <a:t> on 11/20/11</a:t>
            </a:r>
          </a:p>
          <a:p>
            <a:pPr eaLnBrk="1" hangingPunct="1">
              <a:spcBef>
                <a:spcPct val="0"/>
              </a:spcBef>
            </a:pPr>
            <a:r>
              <a:rPr lang="en-US" sz="1200" b="0" i="0" u="none" strike="noStrike" kern="1200" dirty="0" smtClean="0">
                <a:solidFill>
                  <a:schemeClr val="tx1"/>
                </a:solidFill>
                <a:effectLst/>
                <a:latin typeface="+mn-lt"/>
                <a:ea typeface="+mn-ea"/>
                <a:cs typeface="+mn-cs"/>
                <a:hlinkClick r:id="rId4" tooltip="Paul Bach-y-Rita"/>
              </a:rPr>
              <a:t>Paul Bach-y-Rita</a:t>
            </a:r>
            <a:r>
              <a:rPr lang="en-US" sz="1200" b="0" i="0" kern="1200" dirty="0" smtClean="0">
                <a:solidFill>
                  <a:schemeClr val="tx1"/>
                </a:solidFill>
                <a:effectLst/>
                <a:latin typeface="+mn-lt"/>
                <a:ea typeface="+mn-ea"/>
                <a:cs typeface="+mn-cs"/>
              </a:rPr>
              <a:t>, deceased in 2006, was the “father of sensory substitution and brain plasticity.”</a:t>
            </a:r>
            <a:r>
              <a:rPr lang="en-US" sz="1200" b="0" i="0" u="none" strike="noStrike" kern="1200" baseline="30000" dirty="0" smtClean="0">
                <a:solidFill>
                  <a:schemeClr val="tx1"/>
                </a:solidFill>
                <a:effectLst/>
                <a:latin typeface="+mn-lt"/>
                <a:ea typeface="+mn-ea"/>
                <a:cs typeface="+mn-cs"/>
                <a:hlinkClick r:id="rId3"/>
              </a:rPr>
              <a:t>[20]</a:t>
            </a:r>
            <a:endParaRPr lang="en-US" sz="1200" b="0" i="0" u="none" strike="noStrike" kern="1200" baseline="30000" dirty="0" smtClean="0">
              <a:solidFill>
                <a:schemeClr val="tx1"/>
              </a:solidFill>
              <a:effectLst/>
              <a:latin typeface="+mn-lt"/>
              <a:ea typeface="+mn-ea"/>
              <a:cs typeface="+mn-cs"/>
            </a:endParaRPr>
          </a:p>
          <a:p>
            <a:pPr eaLnBrk="1" hangingPunct="1">
              <a:spcBef>
                <a:spcPct val="0"/>
              </a:spcBef>
            </a:pPr>
            <a:endParaRPr lang="en-US" dirty="0" smtClean="0"/>
          </a:p>
          <a:p>
            <a:pPr eaLnBrk="1" hangingPunct="1">
              <a:spcBef>
                <a:spcPct val="0"/>
              </a:spcBef>
            </a:pPr>
            <a:r>
              <a:rPr lang="en-US" sz="1200" b="0" i="0" kern="1200" dirty="0" smtClean="0">
                <a:solidFill>
                  <a:schemeClr val="tx1"/>
                </a:solidFill>
                <a:effectLst/>
                <a:latin typeface="+mn-lt"/>
                <a:ea typeface="+mn-ea"/>
                <a:cs typeface="+mn-cs"/>
              </a:rPr>
              <a:t>Bach-y-Rita explained plasticity by saying, “If you are driving from here to Milwaukee and the main bridge goes out, first you are paralyzed. Then you take old secondary roads through the farmland. Then you use these roads more; you find shorter paths to use to get where you want to go, and you start to get there faster. These “secondary” neural pathways are “unmasked” or exposed and strengthened as they are used. The “unmasking” process is generally thought to be one of the principal ways in which the plastic brain reorganizes itself.”</a:t>
            </a:r>
            <a:r>
              <a:rPr lang="en-US" sz="1200" b="0" i="0" u="none" strike="noStrike" kern="1200" baseline="30000" dirty="0" smtClean="0">
                <a:solidFill>
                  <a:schemeClr val="tx1"/>
                </a:solidFill>
                <a:effectLst/>
                <a:latin typeface="+mn-lt"/>
                <a:ea typeface="+mn-ea"/>
                <a:cs typeface="+mn-cs"/>
                <a:hlinkClick r:id="rId3"/>
              </a:rPr>
              <a:t>[11]</a:t>
            </a:r>
            <a:endParaRPr lang="en-US" dirty="0" smtClean="0"/>
          </a:p>
          <a:p>
            <a:pPr eaLnBrk="1" hangingPunct="1">
              <a:spcBef>
                <a:spcPct val="0"/>
              </a:spcBef>
              <a:buFontTx/>
              <a:buNone/>
            </a:pPr>
            <a:endParaRPr lang="en-US" dirty="0" smtClean="0"/>
          </a:p>
          <a:p>
            <a:pPr eaLnBrk="1" hangingPunct="1">
              <a:spcBef>
                <a:spcPct val="0"/>
              </a:spcBef>
              <a:buFontTx/>
              <a:buChar char="•"/>
            </a:pPr>
            <a:endParaRPr lang="en-US" dirty="0" smtClean="0"/>
          </a:p>
          <a:p>
            <a:pPr eaLnBrk="1" hangingPunct="1">
              <a:spcBef>
                <a:spcPct val="0"/>
              </a:spcBef>
              <a:buFontTx/>
              <a:buChar char="•"/>
            </a:pPr>
            <a:r>
              <a:rPr lang="en-US" dirty="0" smtClean="0"/>
              <a:t>We can think of the neurons in the brain as functioning like roads on a map.</a:t>
            </a:r>
          </a:p>
          <a:p>
            <a:pPr eaLnBrk="1" hangingPunct="1">
              <a:spcBef>
                <a:spcPct val="0"/>
              </a:spcBef>
              <a:buFontTx/>
              <a:buChar char="•"/>
            </a:pPr>
            <a:r>
              <a:rPr lang="en-US" dirty="0" smtClean="0"/>
              <a:t>When there are lots of roads available it is easier to travel from one place to another; there are more choices of routes to take if one route is blocked.</a:t>
            </a:r>
          </a:p>
          <a:p>
            <a:pPr eaLnBrk="1" hangingPunct="1">
              <a:spcBef>
                <a:spcPct val="0"/>
              </a:spcBef>
              <a:buFontTx/>
              <a:buChar char="•"/>
            </a:pPr>
            <a:r>
              <a:rPr lang="en-US" dirty="0" smtClean="0"/>
              <a:t>Similarly, when the brain has a rich network of neuronal connections it is easier for information to be processed within the brain than when some connections are disrupted.</a:t>
            </a:r>
          </a:p>
          <a:p>
            <a:pPr eaLnBrk="1" hangingPunct="1">
              <a:spcBef>
                <a:spcPct val="0"/>
              </a:spcBef>
              <a:buFontTx/>
              <a:buChar char="•"/>
            </a:pPr>
            <a:r>
              <a:rPr lang="en-US" dirty="0" smtClean="0"/>
              <a:t>After BI, because of shearing and tearing of neurons, some connections within the brain are destroyed, information travels more slowly within the brain as alternate connections are sought, and some connections cannot be made.</a:t>
            </a:r>
          </a:p>
          <a:p>
            <a:pPr eaLnBrk="1" hangingPunct="1">
              <a:spcBef>
                <a:spcPct val="0"/>
              </a:spcBef>
            </a:pPr>
            <a:endParaRPr lang="en-US" dirty="0" smtClean="0"/>
          </a:p>
          <a:p>
            <a:pPr eaLnBrk="1" hangingPunct="1">
              <a:spcBef>
                <a:spcPct val="0"/>
              </a:spcBef>
            </a:pPr>
            <a:endParaRPr lang="en-US" dirty="0" smtClean="0"/>
          </a:p>
          <a:p>
            <a:r>
              <a:rPr lang="en-US" dirty="0" smtClean="0"/>
              <a:t>The</a:t>
            </a:r>
            <a:r>
              <a:rPr lang="en-US" baseline="0" dirty="0" smtClean="0"/>
              <a:t> following was retrieved from: </a:t>
            </a:r>
            <a:r>
              <a:rPr lang="en-US" sz="1200" b="0" i="0" u="none" strike="noStrike" kern="1200" baseline="0" dirty="0" smtClean="0">
                <a:solidFill>
                  <a:schemeClr val="tx1"/>
                </a:solidFill>
                <a:latin typeface="+mn-lt"/>
                <a:ea typeface="+mn-ea"/>
                <a:cs typeface="+mn-cs"/>
              </a:rPr>
              <a:t>Memory Module: A Training Module for Parents and Educators of Children Who Have Experienced a Traumatic Brain Injury from Wisconsin’s Traumatic Brain Injury (TBI) Statewide Task Force/Network.  Funded by an IDEA Discretionary Grant # 2006-9911-22  through the </a:t>
            </a:r>
          </a:p>
          <a:p>
            <a:r>
              <a:rPr lang="en-US" sz="1200" b="0" i="0" u="none" strike="noStrike" kern="1200" baseline="0" dirty="0" smtClean="0">
                <a:solidFill>
                  <a:schemeClr val="tx1"/>
                </a:solidFill>
                <a:latin typeface="+mn-lt"/>
                <a:ea typeface="+mn-ea"/>
                <a:cs typeface="+mn-cs"/>
              </a:rPr>
              <a:t>Wisconsin Department of Public Instruction (</a:t>
            </a:r>
            <a:r>
              <a:rPr lang="en-US" sz="1200" b="0" i="0" u="sng" strike="noStrike" kern="1200" baseline="0" dirty="0" smtClean="0">
                <a:solidFill>
                  <a:schemeClr val="tx1"/>
                </a:solidFill>
                <a:latin typeface="+mn-lt"/>
                <a:ea typeface="+mn-ea"/>
                <a:cs typeface="+mn-cs"/>
              </a:rPr>
              <a:t>http://www.dpi.wi.gov</a:t>
            </a:r>
            <a:r>
              <a:rPr lang="en-US" sz="1200" b="0" i="0" u="none" strike="noStrike" kern="1200" baseline="0" dirty="0" smtClean="0">
                <a:solidFill>
                  <a:schemeClr val="tx1"/>
                </a:solidFill>
                <a:latin typeface="+mn-lt"/>
                <a:ea typeface="+mn-ea"/>
                <a:cs typeface="+mn-cs"/>
              </a:rPr>
              <a:t>).</a:t>
            </a:r>
          </a:p>
          <a:p>
            <a:endParaRPr lang="en-US" dirty="0" smtClean="0"/>
          </a:p>
          <a:p>
            <a:pPr eaLnBrk="1" hangingPunct="1">
              <a:spcBef>
                <a:spcPct val="0"/>
              </a:spcBef>
            </a:pPr>
            <a:r>
              <a:rPr lang="en-US" dirty="0" smtClean="0"/>
              <a:t>“No one area of the brain works in isolation from  the </a:t>
            </a:r>
          </a:p>
          <a:p>
            <a:pPr eaLnBrk="1" hangingPunct="1">
              <a:spcBef>
                <a:spcPct val="0"/>
              </a:spcBef>
            </a:pPr>
            <a:r>
              <a:rPr lang="en-US" dirty="0" smtClean="0"/>
              <a:t>others.  Components of the brain communicate with each </a:t>
            </a:r>
          </a:p>
          <a:p>
            <a:pPr eaLnBrk="1" hangingPunct="1">
              <a:spcBef>
                <a:spcPct val="0"/>
              </a:spcBef>
            </a:pPr>
            <a:r>
              <a:rPr lang="en-US" dirty="0" smtClean="0"/>
              <a:t>other and work together.  Neurons in the brain </a:t>
            </a:r>
          </a:p>
          <a:p>
            <a:pPr eaLnBrk="1" hangingPunct="1">
              <a:spcBef>
                <a:spcPct val="0"/>
              </a:spcBef>
            </a:pPr>
            <a:r>
              <a:rPr lang="en-US" dirty="0" smtClean="0"/>
              <a:t>function like roads on a map.  When there are lots of </a:t>
            </a:r>
          </a:p>
          <a:p>
            <a:pPr eaLnBrk="1" hangingPunct="1">
              <a:spcBef>
                <a:spcPct val="0"/>
              </a:spcBef>
            </a:pPr>
            <a:r>
              <a:rPr lang="en-US" dirty="0" smtClean="0"/>
              <a:t>roads it is easier and quicker to get from one place to the </a:t>
            </a:r>
          </a:p>
          <a:p>
            <a:pPr eaLnBrk="1" hangingPunct="1">
              <a:spcBef>
                <a:spcPct val="0"/>
              </a:spcBef>
            </a:pPr>
            <a:r>
              <a:rPr lang="en-US" dirty="0" smtClean="0"/>
              <a:t>next.  After brain injury, connections in the brain  may </a:t>
            </a:r>
          </a:p>
          <a:p>
            <a:pPr eaLnBrk="1" hangingPunct="1">
              <a:spcBef>
                <a:spcPct val="0"/>
              </a:spcBef>
            </a:pPr>
            <a:r>
              <a:rPr lang="en-US" dirty="0" smtClean="0"/>
              <a:t>be damaged or destroyed making information travel </a:t>
            </a:r>
          </a:p>
          <a:p>
            <a:pPr eaLnBrk="1" hangingPunct="1">
              <a:spcBef>
                <a:spcPct val="0"/>
              </a:spcBef>
            </a:pPr>
            <a:r>
              <a:rPr lang="en-US" dirty="0" smtClean="0"/>
              <a:t>slower from place to place.  Sometimes connections can </a:t>
            </a:r>
          </a:p>
          <a:p>
            <a:pPr eaLnBrk="1" hangingPunct="1">
              <a:spcBef>
                <a:spcPct val="0"/>
              </a:spcBef>
            </a:pPr>
            <a:r>
              <a:rPr lang="en-US" dirty="0" smtClean="0"/>
              <a:t>no longer be made.” </a:t>
            </a:r>
          </a:p>
          <a:p>
            <a:pPr eaLnBrk="1" hangingPunct="1">
              <a:spcBef>
                <a:spcPct val="0"/>
              </a:spcBef>
            </a:pPr>
            <a:r>
              <a:rPr lang="en-US" dirty="0" smtClean="0"/>
              <a:t>Fred </a:t>
            </a:r>
            <a:r>
              <a:rPr lang="en-US" dirty="0" err="1" smtClean="0"/>
              <a:t>Theye</a:t>
            </a:r>
            <a:r>
              <a:rPr lang="en-US" dirty="0" smtClean="0"/>
              <a:t>, </a:t>
            </a:r>
            <a:r>
              <a:rPr lang="en-US" dirty="0" err="1" smtClean="0"/>
              <a:t>Ph.D</a:t>
            </a:r>
            <a:r>
              <a:rPr lang="en-US" dirty="0" smtClean="0"/>
              <a:t> </a:t>
            </a:r>
          </a:p>
          <a:p>
            <a:pPr eaLnBrk="1" hangingPunct="1">
              <a:spcBef>
                <a:spcPct val="0"/>
              </a:spcBef>
            </a:pPr>
            <a:endParaRPr lang="en-US"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8C2D9929-4393-40D4-947F-04D3F0E2059C}" type="slidenum">
              <a:rPr lang="en-US" smtClean="0">
                <a:solidFill>
                  <a:prstClr val="black"/>
                </a:solidFill>
                <a:latin typeface="Calibri" pitchFamily="34" charset="0"/>
              </a:rPr>
              <a:pPr eaLnBrk="1" fontAlgn="base" hangingPunct="1">
                <a:spcBef>
                  <a:spcPct val="0"/>
                </a:spcBef>
                <a:spcAft>
                  <a:spcPct val="0"/>
                </a:spcAft>
              </a:pPr>
              <a:t>15</a:t>
            </a:fld>
            <a:endParaRPr lang="en-US" smtClean="0">
              <a:solidFill>
                <a:prstClr val="black"/>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Head Injury: The Hidden Challenge/TBI</a:t>
            </a:r>
            <a:r>
              <a:rPr lang="en-US" baseline="0" dirty="0" smtClean="0"/>
              <a:t> 101 MC 12711</a:t>
            </a:r>
            <a:endParaRPr lang="en-US" dirty="0" smtClean="0"/>
          </a:p>
          <a:p>
            <a:endParaRPr lang="en-US" dirty="0"/>
          </a:p>
        </p:txBody>
      </p:sp>
      <p:sp>
        <p:nvSpPr>
          <p:cNvPr id="4" name="Slide Number Placeholder 3"/>
          <p:cNvSpPr>
            <a:spLocks noGrp="1"/>
          </p:cNvSpPr>
          <p:nvPr>
            <p:ph type="sldNum" sz="quarter" idx="10"/>
          </p:nvPr>
        </p:nvSpPr>
        <p:spPr/>
        <p:txBody>
          <a:bodyPr/>
          <a:lstStyle/>
          <a:p>
            <a:fld id="{938E539D-0053-4A28-BE3C-0735BAAD6C58}"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027785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ADC07469-3E16-4F0A-84A9-2B7907C68703}" type="slidenum">
              <a:rPr lang="en-US">
                <a:solidFill>
                  <a:prstClr val="black"/>
                </a:solidFill>
              </a:rPr>
              <a:pPr/>
              <a:t>17</a:t>
            </a:fld>
            <a:endParaRPr lang="en-US">
              <a:solidFill>
                <a:prstClr val="black"/>
              </a:solidFill>
            </a:endParaRPr>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600" dirty="0" smtClean="0"/>
              <a:t>Head Injury: The Hidden Challenge/TBI</a:t>
            </a:r>
            <a:r>
              <a:rPr lang="en-US" sz="1600" baseline="0" dirty="0" smtClean="0"/>
              <a:t> 101 MC 12711</a:t>
            </a:r>
            <a:endParaRPr lang="en-US" sz="1600" dirty="0" smtClean="0"/>
          </a:p>
          <a:p>
            <a:pPr algn="just"/>
            <a:endParaRPr lang="en-US" sz="1600" dirty="0" smtClean="0">
              <a:latin typeface="Arial" charset="0"/>
              <a:cs typeface="Times New Roman" pitchFamily="18" charset="0"/>
            </a:endParaRPr>
          </a:p>
          <a:p>
            <a:pPr algn="just"/>
            <a:r>
              <a:rPr lang="en-US" sz="1600" dirty="0" smtClean="0">
                <a:latin typeface="Arial" charset="0"/>
                <a:cs typeface="Times New Roman" pitchFamily="18" charset="0"/>
              </a:rPr>
              <a:t>The </a:t>
            </a:r>
            <a:r>
              <a:rPr lang="en-US" sz="1600" dirty="0">
                <a:latin typeface="Arial" charset="0"/>
                <a:cs typeface="Times New Roman" pitchFamily="18" charset="0"/>
              </a:rPr>
              <a:t>frontal lobe is the home of our “executive functioning” skills. As previously discussed, frontal lobe abilities are more likely to be  disrupted following a traumatic brain injury.</a:t>
            </a:r>
          </a:p>
          <a:p>
            <a:pPr algn="just"/>
            <a:r>
              <a:rPr lang="en-US" sz="1600" dirty="0">
                <a:latin typeface="Arial" charset="0"/>
                <a:cs typeface="Times New Roman" pitchFamily="18" charset="0"/>
              </a:rPr>
              <a:t>In this slide, you will see the types of executive difficulties a person can experience after a TBI.   It is these executive impairments, which often exist in various combinations,  that create the most difficulties in day-to-day functioning for individuals after TBI. </a:t>
            </a:r>
          </a:p>
          <a:p>
            <a:pPr algn="just"/>
            <a:r>
              <a:rPr lang="en-US" sz="1600" dirty="0">
                <a:latin typeface="Arial" charset="0"/>
                <a:cs typeface="Times New Roman" pitchFamily="18" charset="0"/>
              </a:rPr>
              <a:t>The person will still function under the </a:t>
            </a:r>
            <a:r>
              <a:rPr lang="en-US" sz="1600" i="1" u="sng" dirty="0">
                <a:latin typeface="Arial" charset="0"/>
                <a:cs typeface="Times New Roman" pitchFamily="18" charset="0"/>
              </a:rPr>
              <a:t>idea</a:t>
            </a:r>
            <a:r>
              <a:rPr lang="en-US" sz="1600" dirty="0">
                <a:latin typeface="Arial" charset="0"/>
                <a:cs typeface="Times New Roman" pitchFamily="18" charset="0"/>
              </a:rPr>
              <a:t> of who they were before the injury without the same functioning abilities.</a:t>
            </a:r>
          </a:p>
          <a:p>
            <a:pPr algn="just"/>
            <a:endParaRPr lang="en-US" sz="1600" dirty="0">
              <a:latin typeface="Arial" charset="0"/>
              <a:cs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3A89BE1-743A-46FB-AE21-34824AF010CA}" type="slidenum">
              <a:rPr lang="en-US">
                <a:solidFill>
                  <a:prstClr val="black"/>
                </a:solidFill>
              </a:rPr>
              <a:pPr/>
              <a:t>18</a:t>
            </a:fld>
            <a:endParaRPr lang="en-US">
              <a:solidFill>
                <a:prstClr val="black"/>
              </a:solidFill>
            </a:endParaRPr>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dirty="0" smtClean="0"/>
              <a:t>Head Injury: The Hidden Challenge/TBI</a:t>
            </a:r>
            <a:r>
              <a:rPr lang="en-US" sz="1400" baseline="0" dirty="0" smtClean="0"/>
              <a:t> 101 MC 12711</a:t>
            </a:r>
            <a:endParaRPr lang="en-US" sz="1400" dirty="0" smtClean="0"/>
          </a:p>
          <a:p>
            <a:pPr algn="just"/>
            <a:endParaRPr lang="en-US" sz="1400" dirty="0" smtClean="0">
              <a:latin typeface="Arial" charset="0"/>
              <a:cs typeface="Times New Roman" pitchFamily="18" charset="0"/>
            </a:endParaRPr>
          </a:p>
          <a:p>
            <a:pPr algn="just"/>
            <a:r>
              <a:rPr lang="en-US" sz="1400" dirty="0" smtClean="0">
                <a:latin typeface="Arial" charset="0"/>
                <a:cs typeface="Times New Roman" pitchFamily="18" charset="0"/>
              </a:rPr>
              <a:t>The </a:t>
            </a:r>
            <a:r>
              <a:rPr lang="en-US" sz="1400" dirty="0">
                <a:latin typeface="Arial" charset="0"/>
                <a:cs typeface="Times New Roman" pitchFamily="18" charset="0"/>
              </a:rPr>
              <a:t>frontal lobe of the brain is also the “home” of personality and emotions…As a result of damage to the frontal lobe, individuals will present with a range of emotional and behavioral changes after TBI. </a:t>
            </a:r>
          </a:p>
          <a:p>
            <a:pPr algn="just"/>
            <a:r>
              <a:rPr lang="en-US" sz="1400" dirty="0">
                <a:latin typeface="Arial" charset="0"/>
                <a:cs typeface="Times New Roman" pitchFamily="18" charset="0"/>
              </a:rPr>
              <a:t>The most common emotional changes (noted in red) are depression and anxiety. Depression is often fueled by the person’s constant comparison of abilities “before” and “after” their TBI.  The before and after contrast the individual makes is a common comment…”before I could do …, now I can’t”.  “I used to be able to … now I can’t”.</a:t>
            </a:r>
          </a:p>
          <a:p>
            <a:pPr algn="just"/>
            <a:r>
              <a:rPr lang="en-US" sz="1400" dirty="0">
                <a:latin typeface="Arial" charset="0"/>
                <a:cs typeface="Times New Roman" pitchFamily="18" charset="0"/>
              </a:rPr>
              <a:t>Anxiety symptoms include irritability, impatience and </a:t>
            </a:r>
            <a:r>
              <a:rPr lang="en-US" sz="1400" dirty="0" err="1">
                <a:latin typeface="Arial" charset="0"/>
                <a:cs typeface="Times New Roman" pitchFamily="18" charset="0"/>
              </a:rPr>
              <a:t>agitation.They</a:t>
            </a:r>
            <a:r>
              <a:rPr lang="en-US" sz="1400" dirty="0">
                <a:latin typeface="Arial" charset="0"/>
                <a:cs typeface="Times New Roman" pitchFamily="18" charset="0"/>
              </a:rPr>
              <a:t> are on a short fuse- they can’t monitor their emotions. Of course anxiety and depression are often found in victims of domestic violence who have not sustained a brain injury.</a:t>
            </a:r>
          </a:p>
          <a:p>
            <a:pPr algn="just"/>
            <a:r>
              <a:rPr lang="en-US" sz="1400" dirty="0">
                <a:latin typeface="Arial" charset="0"/>
                <a:cs typeface="Times New Roman" pitchFamily="18" charset="0"/>
              </a:rPr>
              <a:t>Common behavioral changes (noted in yellow) include increased impulsivity, risk taking and self focus.  In addition,  difficulties with maintaining emotional control (i.e., a short fuse) are common.</a:t>
            </a:r>
          </a:p>
          <a:p>
            <a:pPr algn="just"/>
            <a:r>
              <a:rPr lang="en-US" sz="1400" dirty="0">
                <a:latin typeface="Arial" charset="0"/>
                <a:cs typeface="Times New Roman" pitchFamily="18" charset="0"/>
              </a:rPr>
              <a:t>As a result, clients with TBI have difficulty relating to others, and may appear at times to be rebellious or intolerant.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78BCDDD-EB03-419D-887E-C62CEC8A7D0A}" type="slidenum">
              <a:rPr lang="en-US">
                <a:solidFill>
                  <a:prstClr val="black"/>
                </a:solidFill>
              </a:rPr>
              <a:pPr/>
              <a:t>19</a:t>
            </a:fld>
            <a:endParaRPr lang="en-US">
              <a:solidFill>
                <a:prstClr val="black"/>
              </a:solidFill>
            </a:endParaRPr>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Head Injury: Employment</a:t>
            </a:r>
            <a:r>
              <a:rPr lang="en-US" sz="1600" baseline="0" dirty="0" smtClean="0"/>
              <a:t> Challenges MC Ret. 111011</a:t>
            </a:r>
            <a:endParaRPr lang="en-US" sz="1600" dirty="0" smtClean="0"/>
          </a:p>
          <a:p>
            <a:endParaRPr lang="en-US" sz="1600" dirty="0" smtClean="0"/>
          </a:p>
          <a:p>
            <a:r>
              <a:rPr lang="en-US" sz="1600" dirty="0" smtClean="0"/>
              <a:t>In </a:t>
            </a:r>
            <a:r>
              <a:rPr lang="en-US" sz="1600" dirty="0"/>
              <a:t>the previous slides, I have discussed the most prevalent  problems in  attention, processing speed, communication, memory and executive functioning that individuals experience after brain injury. For most individuals with a TBI, problems across all areas are experienced on an ongoing basis.   </a:t>
            </a:r>
          </a:p>
          <a:p>
            <a:endParaRPr lang="en-US" sz="1600" dirty="0"/>
          </a:p>
          <a:p>
            <a:r>
              <a:rPr lang="en-US" sz="1600" dirty="0"/>
              <a:t>As a result, clients with TBI present with a unique set of challenges …which challenge both the client with DV and the staff intervening with these clients.</a:t>
            </a:r>
            <a:r>
              <a:rPr lang="en-US" sz="1400" dirty="0"/>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408A76C4-2253-4A7F-A789-4294EDB477FC}" type="slidenum">
              <a:rPr lang="en-US">
                <a:solidFill>
                  <a:prstClr val="black"/>
                </a:solidFill>
              </a:rPr>
              <a:pPr/>
              <a:t>20</a:t>
            </a:fld>
            <a:endParaRPr lang="en-US">
              <a:solidFill>
                <a:prstClr val="black"/>
              </a:solidFill>
            </a:endParaRPr>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Head Injury: Employment</a:t>
            </a:r>
            <a:r>
              <a:rPr lang="en-US" sz="1600" baseline="0" dirty="0" smtClean="0"/>
              <a:t> Challenges MC Ret. 111011</a:t>
            </a:r>
            <a:endParaRPr lang="en-US" sz="1600" dirty="0" smtClean="0"/>
          </a:p>
          <a:p>
            <a:endParaRPr lang="en-US" sz="1600" dirty="0" smtClean="0"/>
          </a:p>
          <a:p>
            <a:r>
              <a:rPr lang="en-US" sz="1600" dirty="0" smtClean="0"/>
              <a:t>While </a:t>
            </a:r>
            <a:r>
              <a:rPr lang="en-US" sz="1600" dirty="0"/>
              <a:t>there are common physical, thinking and emotional changes after TBI, it is important to remember that TBI is like a snowflake... no two snowflakes…and no two brain injuries...are identical.   </a:t>
            </a:r>
          </a:p>
          <a:p>
            <a:r>
              <a:rPr lang="en-US" sz="1600" dirty="0"/>
              <a:t>Specific challenges for an individual will reflect the specific cause, severity and location of damage within the brain itself. </a:t>
            </a:r>
          </a:p>
          <a:p>
            <a:r>
              <a:rPr lang="en-US" sz="1600" dirty="0"/>
              <a:t>Finally, the long term adjustment of the person to the injury will be dependent on the person’s view about his/her changes </a:t>
            </a:r>
            <a:r>
              <a:rPr lang="en-US" sz="1600" u="sng" dirty="0"/>
              <a:t>before </a:t>
            </a:r>
            <a:r>
              <a:rPr lang="en-US" sz="1600" dirty="0"/>
              <a:t>and </a:t>
            </a:r>
            <a:r>
              <a:rPr lang="en-US" sz="1600" u="sng" dirty="0"/>
              <a:t>after</a:t>
            </a:r>
            <a:r>
              <a:rPr lang="en-US" sz="1600" dirty="0"/>
              <a:t> TBI…the greater the perceived losses </a:t>
            </a:r>
            <a:r>
              <a:rPr lang="en-US" sz="1600" u="sng" dirty="0"/>
              <a:t>after </a:t>
            </a:r>
            <a:r>
              <a:rPr lang="en-US" sz="1600" dirty="0"/>
              <a:t>TBI , the more difficult the adjustment.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dirty="0" smtClean="0">
                <a:solidFill>
                  <a:schemeClr val="tx1"/>
                </a:solidFill>
                <a:effectLst/>
                <a:latin typeface="+mn-lt"/>
                <a:ea typeface="+mn-ea"/>
                <a:cs typeface="+mn-cs"/>
              </a:rPr>
              <a:t>4</a:t>
            </a:r>
            <a:r>
              <a:rPr lang="en-US" sz="1200" kern="1200" baseline="0" dirty="0" smtClean="0">
                <a:solidFill>
                  <a:schemeClr val="tx1"/>
                </a:solidFill>
                <a:effectLst/>
                <a:latin typeface="+mn-lt"/>
                <a:ea typeface="+mn-ea"/>
                <a:cs typeface="+mn-cs"/>
              </a:rPr>
              <a:t> “BIAA Adopts New TBI Definition”. www.biausa.org. Feb 6 2011.</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8E539D-0053-4A28-BE3C-0735BAAD6C58}" type="slidenum">
              <a:rPr lang="en-US" smtClean="0"/>
              <a:t>2</a:t>
            </a:fld>
            <a:endParaRPr lang="en-US"/>
          </a:p>
        </p:txBody>
      </p:sp>
    </p:spTree>
    <p:extLst>
      <p:ext uri="{BB962C8B-B14F-4D97-AF65-F5344CB8AC3E}">
        <p14:creationId xmlns:p14="http://schemas.microsoft.com/office/powerpoint/2010/main" val="20269933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9F537EC9-0905-4315-BABD-4B5A091786F1}" type="slidenum">
              <a:rPr lang="en-US" smtClean="0">
                <a:latin typeface="Calibri" pitchFamily="34" charset="0"/>
              </a:rPr>
              <a:pPr eaLnBrk="1" fontAlgn="base" hangingPunct="1">
                <a:spcBef>
                  <a:spcPct val="0"/>
                </a:spcBef>
                <a:spcAft>
                  <a:spcPct val="0"/>
                </a:spcAft>
              </a:pPr>
              <a:t>21</a:t>
            </a:fld>
            <a:endParaRPr lang="en-US" smtClean="0">
              <a:latin typeface="Calibri" pitchFamily="34"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800" b="1" dirty="0" smtClean="0">
                <a:latin typeface="Arial" charset="0"/>
              </a:rPr>
              <a:t>Other partners in the state that provide support and services to individuals with TBI and their families include….</a:t>
            </a: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a:p>
            <a:pPr eaLnBrk="1" hangingPunct="1">
              <a:spcBef>
                <a:spcPct val="0"/>
              </a:spcBef>
            </a:pPr>
            <a:endParaRPr lang="en-US" sz="1800" b="1" dirty="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E92BC5D5-4713-4F8E-A9DC-5A07326124BC}" type="slidenum">
              <a:rPr lang="en-US" smtClean="0">
                <a:solidFill>
                  <a:prstClr val="black"/>
                </a:solidFill>
                <a:latin typeface="Calibri" pitchFamily="34" charset="0"/>
              </a:rPr>
              <a:pPr eaLnBrk="1" fontAlgn="base" hangingPunct="1">
                <a:spcBef>
                  <a:spcPct val="0"/>
                </a:spcBef>
                <a:spcAft>
                  <a:spcPct val="0"/>
                </a:spcAft>
              </a:pPr>
              <a:t>22</a:t>
            </a:fld>
            <a:endParaRPr lang="en-US" smtClean="0">
              <a:solidFill>
                <a:prstClr val="black"/>
              </a:solidFill>
              <a:latin typeface="Calibri" pitchFamily="34" charset="0"/>
            </a:endParaRPr>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600" b="1" smtClean="0">
                <a:latin typeface="Arial" charset="0"/>
              </a:rPr>
              <a:t>Often when an individual with a brain injury or a service provider is at the crossroads trying to decide what the next step is in getting help to address the multitude of treatment or rehabilitation needs, they are unsure where to go for help.</a:t>
            </a:r>
          </a:p>
          <a:p>
            <a:pPr eaLnBrk="1" hangingPunct="1">
              <a:lnSpc>
                <a:spcPct val="90000"/>
              </a:lnSpc>
              <a:spcBef>
                <a:spcPct val="0"/>
              </a:spcBef>
            </a:pPr>
            <a:r>
              <a:rPr lang="en-US" sz="1600" b="1" smtClean="0">
                <a:latin typeface="Arial" charset="0"/>
              </a:rPr>
              <a:t>There are many resources in the Core Statewide TBI Service System that provide needed services to individuals with brain injury from infancy to older aged citizens. </a:t>
            </a:r>
          </a:p>
          <a:p>
            <a:pPr eaLnBrk="1" hangingPunct="1">
              <a:lnSpc>
                <a:spcPct val="90000"/>
              </a:lnSpc>
              <a:spcBef>
                <a:spcPct val="0"/>
              </a:spcBef>
            </a:pPr>
            <a:r>
              <a:rPr lang="en-US" sz="1600" b="1" smtClean="0">
                <a:latin typeface="Arial" charset="0"/>
              </a:rPr>
              <a:t>The Core System is made up of 20 traumatic brain injury experts, ready to assist individuals, their families and other service providers.</a:t>
            </a:r>
          </a:p>
          <a:p>
            <a:pPr eaLnBrk="1" hangingPunct="1">
              <a:lnSpc>
                <a:spcPct val="90000"/>
              </a:lnSpc>
              <a:spcBef>
                <a:spcPct val="0"/>
              </a:spcBef>
            </a:pPr>
            <a:r>
              <a:rPr lang="en-US" sz="1600" b="1" smtClean="0">
                <a:latin typeface="Arial" charset="0"/>
              </a:rPr>
              <a:t>I’m going to give you an overview of the Core Statewide TBI Service System to help you better understand how to navigate the system.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58B5EAA-A882-4C45-905E-A3E0F912265F}" type="slidenum">
              <a:rPr lang="en-US" smtClean="0">
                <a:latin typeface="Calibri" pitchFamily="34" charset="0"/>
              </a:rPr>
              <a:pPr eaLnBrk="1" fontAlgn="base" hangingPunct="1">
                <a:spcBef>
                  <a:spcPct val="0"/>
                </a:spcBef>
                <a:spcAft>
                  <a:spcPct val="0"/>
                </a:spcAft>
              </a:pPr>
              <a:t>23</a:t>
            </a:fld>
            <a:endParaRPr lang="en-US" smtClean="0">
              <a:latin typeface="Calibri"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b="1" dirty="0" smtClean="0">
                <a:latin typeface="Arial" charset="0"/>
              </a:rPr>
              <a:t>The Interactive Community-Based Model’s ultimate goal is improving the consumer’s readiness for services that lead to employment.</a:t>
            </a:r>
          </a:p>
          <a:p>
            <a:pPr eaLnBrk="1" hangingPunct="1">
              <a:spcBef>
                <a:spcPct val="0"/>
              </a:spcBef>
            </a:pPr>
            <a:r>
              <a:rPr lang="en-US" sz="1400" b="1" dirty="0" smtClean="0">
                <a:latin typeface="Arial" charset="0"/>
              </a:rPr>
              <a:t>ICBM is implemented by 6 TBI Care Coordinators located throughout the state to provide services to assist with the reintegration of adults with a brain injury.</a:t>
            </a:r>
          </a:p>
          <a:p>
            <a:pPr eaLnBrk="1" hangingPunct="1">
              <a:spcBef>
                <a:spcPct val="0"/>
              </a:spcBef>
            </a:pPr>
            <a:r>
              <a:rPr lang="en-US" sz="1400" b="1" dirty="0" smtClean="0">
                <a:latin typeface="Arial" charset="0"/>
              </a:rPr>
              <a:t>ICBM can be broken down into five phases.</a:t>
            </a:r>
          </a:p>
          <a:p>
            <a:pPr eaLnBrk="1" hangingPunct="1">
              <a:spcBef>
                <a:spcPct val="0"/>
              </a:spcBef>
            </a:pPr>
            <a:r>
              <a:rPr lang="en-US" sz="1400" b="1" dirty="0" smtClean="0">
                <a:latin typeface="Arial" charset="0"/>
              </a:rPr>
              <a:t>This entire process incorporates consumer choice and may include psychosocial adjustment to the disability, TBI awareness and education, cognitive retraining, behavior management techniques, independent living skills and community integration.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58B5EAA-A882-4C45-905E-A3E0F912265F}" type="slidenum">
              <a:rPr lang="en-US" smtClean="0">
                <a:latin typeface="Calibri" pitchFamily="34" charset="0"/>
              </a:rPr>
              <a:pPr eaLnBrk="1" fontAlgn="base" hangingPunct="1">
                <a:spcBef>
                  <a:spcPct val="0"/>
                </a:spcBef>
                <a:spcAft>
                  <a:spcPct val="0"/>
                </a:spcAft>
              </a:pPr>
              <a:t>24</a:t>
            </a:fld>
            <a:endParaRPr lang="en-US" smtClean="0">
              <a:latin typeface="Calibri"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b="1" dirty="0" smtClean="0">
                <a:latin typeface="Arial" charset="0"/>
              </a:rPr>
              <a:t>The Interactive Community-Based Model’s ultimate goal is improving the consumer’s readiness for services that lead to employment.</a:t>
            </a:r>
          </a:p>
          <a:p>
            <a:pPr eaLnBrk="1" hangingPunct="1">
              <a:spcBef>
                <a:spcPct val="0"/>
              </a:spcBef>
            </a:pPr>
            <a:r>
              <a:rPr lang="en-US" sz="1400" b="1" dirty="0" smtClean="0">
                <a:latin typeface="Arial" charset="0"/>
              </a:rPr>
              <a:t>ICBM is implemented by 6 TBI Care Coordinators located throughout the state to provide services to assist with the reintegration of adults with a brain injury.</a:t>
            </a:r>
          </a:p>
          <a:p>
            <a:pPr eaLnBrk="1" hangingPunct="1">
              <a:spcBef>
                <a:spcPct val="0"/>
              </a:spcBef>
            </a:pPr>
            <a:r>
              <a:rPr lang="en-US" sz="1400" b="1" dirty="0" smtClean="0">
                <a:latin typeface="Arial" charset="0"/>
              </a:rPr>
              <a:t>ICBM can be broken down into five phases.</a:t>
            </a:r>
          </a:p>
          <a:p>
            <a:pPr eaLnBrk="1" hangingPunct="1">
              <a:spcBef>
                <a:spcPct val="0"/>
              </a:spcBef>
            </a:pPr>
            <a:r>
              <a:rPr lang="en-US" sz="1400" b="1" dirty="0" smtClean="0">
                <a:latin typeface="Arial" charset="0"/>
              </a:rPr>
              <a:t>This entire process incorporates consumer choice and may include psychosocial adjustment to the disability, TBI awareness and education, cognitive retraining, behavior management techniques, independent living skills and community integration.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58B5EAA-A882-4C45-905E-A3E0F912265F}" type="slidenum">
              <a:rPr lang="en-US" smtClean="0">
                <a:solidFill>
                  <a:prstClr val="black"/>
                </a:solidFill>
                <a:latin typeface="Calibri" pitchFamily="34" charset="0"/>
              </a:rPr>
              <a:pPr eaLnBrk="1" fontAlgn="base" hangingPunct="1">
                <a:spcBef>
                  <a:spcPct val="0"/>
                </a:spcBef>
                <a:spcAft>
                  <a:spcPct val="0"/>
                </a:spcAft>
              </a:pPr>
              <a:t>25</a:t>
            </a:fld>
            <a:endParaRPr lang="en-US" smtClean="0">
              <a:solidFill>
                <a:prstClr val="black"/>
              </a:solidFill>
              <a:latin typeface="Calibri"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b="1" dirty="0" smtClean="0">
                <a:solidFill>
                  <a:srgbClr val="505050"/>
                </a:solidFill>
                <a:latin typeface="Arial" charset="0"/>
              </a:rPr>
              <a:t>Families of children with TBI are often unprepared for the issues involved with a child’s re-entry into activities at home, school, community. Due to the progression of growth/development, children/youth with TBI may have recovery needs that are discovered over time. A professional with knowledge of TBI and its impact on children is helpful to families during this time. CRS has 5 care coordinators to work with families of children/youth with TBI. CRS provides the following TBI services through PASSAGES: 1 Information and Referral, 2.Care Coordination, 3.Treatment, Related Services </a:t>
            </a:r>
            <a:endParaRPr lang="en-US" sz="1400" b="1" dirty="0" smtClean="0">
              <a:solidFill>
                <a:srgbClr val="70193D"/>
              </a:solidFill>
              <a:latin typeface="Arial" charset="0"/>
            </a:endParaRPr>
          </a:p>
          <a:p>
            <a:pPr eaLnBrk="1" hangingPunct="1">
              <a:spcBef>
                <a:spcPct val="0"/>
              </a:spcBef>
            </a:pPr>
            <a:r>
              <a:rPr lang="en-US" sz="1400" b="1" u="sng" dirty="0" smtClean="0">
                <a:solidFill>
                  <a:srgbClr val="70193D"/>
                </a:solidFill>
                <a:latin typeface="Arial" charset="0"/>
              </a:rPr>
              <a:t>Information and Referral </a:t>
            </a:r>
            <a:r>
              <a:rPr lang="en-US" sz="1400" b="1" dirty="0" smtClean="0">
                <a:solidFill>
                  <a:srgbClr val="505050"/>
                </a:solidFill>
                <a:latin typeface="Arial" charset="0"/>
              </a:rPr>
              <a:t>Provides information about the effects of TBI and available resources, including medical treatment and neuropsychological evaluation, referral to appropriate specialists, local/state programs, and other resources.</a:t>
            </a:r>
            <a:endParaRPr lang="en-US" sz="1400" b="1" dirty="0" smtClean="0">
              <a:solidFill>
                <a:srgbClr val="70193D"/>
              </a:solidFill>
              <a:latin typeface="Arial" charset="0"/>
            </a:endParaRPr>
          </a:p>
          <a:p>
            <a:pPr eaLnBrk="1" hangingPunct="1">
              <a:spcBef>
                <a:spcPct val="0"/>
              </a:spcBef>
            </a:pPr>
            <a:r>
              <a:rPr lang="en-US" sz="1400" b="1" u="sng" dirty="0" smtClean="0">
                <a:solidFill>
                  <a:srgbClr val="70193D"/>
                </a:solidFill>
                <a:latin typeface="Arial" charset="0"/>
              </a:rPr>
              <a:t>Care Coordination </a:t>
            </a:r>
            <a:r>
              <a:rPr lang="en-US" sz="1400" b="1" dirty="0" smtClean="0">
                <a:solidFill>
                  <a:srgbClr val="505050"/>
                </a:solidFill>
                <a:latin typeface="Arial" charset="0"/>
              </a:rPr>
              <a:t>Assesses needs of child/family, identifies/links to services, coordinates services with other agencies, authorizes/arranges services, and provides information on special education, including the IEP.</a:t>
            </a:r>
            <a:endParaRPr lang="en-US" sz="1400" b="1" dirty="0" smtClean="0">
              <a:solidFill>
                <a:srgbClr val="70193D"/>
              </a:solidFill>
              <a:latin typeface="Arial" charset="0"/>
            </a:endParaRPr>
          </a:p>
          <a:p>
            <a:pPr eaLnBrk="1" hangingPunct="1">
              <a:spcBef>
                <a:spcPct val="0"/>
              </a:spcBef>
            </a:pPr>
            <a:r>
              <a:rPr lang="en-US" sz="1400" b="1" u="sng" dirty="0" smtClean="0">
                <a:solidFill>
                  <a:srgbClr val="70193D"/>
                </a:solidFill>
                <a:latin typeface="Arial" charset="0"/>
              </a:rPr>
              <a:t>Treatment </a:t>
            </a:r>
            <a:r>
              <a:rPr lang="en-US" sz="1400" b="1" dirty="0" smtClean="0">
                <a:solidFill>
                  <a:srgbClr val="505050"/>
                </a:solidFill>
                <a:latin typeface="Arial" charset="0"/>
              </a:rPr>
              <a:t>Upon verification of TBI , families may enroll their children into CRS / TBI services, which may include purchase of medications, supplies, functional/communication assessments and neuropsychological evaluations.</a:t>
            </a:r>
            <a:endParaRPr lang="en-US" sz="1400" b="1" dirty="0" smtClean="0">
              <a:solidFill>
                <a:srgbClr val="70193D"/>
              </a:solidFill>
              <a:latin typeface="Arial" charset="0"/>
            </a:endParaRPr>
          </a:p>
          <a:p>
            <a:pPr eaLnBrk="1" hangingPunct="1">
              <a:spcBef>
                <a:spcPct val="0"/>
              </a:spcBef>
            </a:pPr>
            <a:r>
              <a:rPr lang="en-US" sz="1400" b="1" u="sng" dirty="0" smtClean="0">
                <a:solidFill>
                  <a:srgbClr val="70193D"/>
                </a:solidFill>
                <a:latin typeface="Arial" charset="0"/>
              </a:rPr>
              <a:t>Related Services </a:t>
            </a:r>
            <a:r>
              <a:rPr lang="en-US" sz="1400" b="1" dirty="0" smtClean="0">
                <a:solidFill>
                  <a:srgbClr val="505050"/>
                </a:solidFill>
                <a:latin typeface="Arial" charset="0"/>
              </a:rPr>
              <a:t>Provides family education; assistance with physical, occupational, and speech therapy; transportation assistance; and community education regarding TBI. </a:t>
            </a:r>
          </a:p>
          <a:p>
            <a:pPr eaLnBrk="1" hangingPunct="1">
              <a:spcBef>
                <a:spcPct val="0"/>
              </a:spcBef>
            </a:pPr>
            <a:endParaRPr lang="en-US" sz="1400" b="1" dirty="0"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58B5EAA-A882-4C45-905E-A3E0F912265F}" type="slidenum">
              <a:rPr lang="en-US" smtClean="0">
                <a:solidFill>
                  <a:prstClr val="black"/>
                </a:solidFill>
                <a:latin typeface="Calibri" pitchFamily="34" charset="0"/>
              </a:rPr>
              <a:pPr eaLnBrk="1" fontAlgn="base" hangingPunct="1">
                <a:spcBef>
                  <a:spcPct val="0"/>
                </a:spcBef>
                <a:spcAft>
                  <a:spcPct val="0"/>
                </a:spcAft>
              </a:pPr>
              <a:t>26</a:t>
            </a:fld>
            <a:endParaRPr lang="en-US" smtClean="0">
              <a:solidFill>
                <a:prstClr val="black"/>
              </a:solidFill>
              <a:latin typeface="Calibri"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b="1" dirty="0" smtClean="0">
                <a:latin typeface="Arial" charset="0"/>
              </a:rPr>
              <a:t>The Interactive Community-Based Model’s ultimate goal is improving the consumer’s readiness for services that lead to employment.</a:t>
            </a:r>
          </a:p>
          <a:p>
            <a:pPr eaLnBrk="1" hangingPunct="1">
              <a:spcBef>
                <a:spcPct val="0"/>
              </a:spcBef>
            </a:pPr>
            <a:r>
              <a:rPr lang="en-US" sz="1400" b="1" dirty="0" smtClean="0">
                <a:latin typeface="Arial" charset="0"/>
              </a:rPr>
              <a:t>ICBM is implemented by 6 TBI Care Coordinators located throughout the state to provide services to assist with the reintegration of adults with a brain injury.</a:t>
            </a:r>
          </a:p>
          <a:p>
            <a:pPr eaLnBrk="1" hangingPunct="1">
              <a:spcBef>
                <a:spcPct val="0"/>
              </a:spcBef>
            </a:pPr>
            <a:r>
              <a:rPr lang="en-US" sz="1400" b="1" dirty="0" smtClean="0">
                <a:latin typeface="Arial" charset="0"/>
              </a:rPr>
              <a:t>ICBM can be broken down into five phases.</a:t>
            </a:r>
          </a:p>
          <a:p>
            <a:pPr eaLnBrk="1" hangingPunct="1">
              <a:spcBef>
                <a:spcPct val="0"/>
              </a:spcBef>
            </a:pPr>
            <a:r>
              <a:rPr lang="en-US" sz="1400" b="1" dirty="0" smtClean="0">
                <a:latin typeface="Arial" charset="0"/>
              </a:rPr>
              <a:t>This entire process incorporates consumer choice and may include psychosocial adjustment to the disability, TBI awareness and education, cognitive retraining, behavior management techniques, independent living skills and community integration.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45E260C-821F-49B3-9C54-F790371CD7C9}" type="slidenum">
              <a:rPr lang="en-US" smtClean="0">
                <a:solidFill>
                  <a:prstClr val="black"/>
                </a:solidFill>
                <a:latin typeface="Calibri" pitchFamily="34" charset="0"/>
              </a:rPr>
              <a:pPr eaLnBrk="1" fontAlgn="base" hangingPunct="1">
                <a:spcBef>
                  <a:spcPct val="0"/>
                </a:spcBef>
                <a:spcAft>
                  <a:spcPct val="0"/>
                </a:spcAft>
              </a:pPr>
              <a:t>27</a:t>
            </a:fld>
            <a:endParaRPr lang="en-US" smtClean="0">
              <a:solidFill>
                <a:prstClr val="black"/>
              </a:solidFill>
              <a:latin typeface="Calibri" pitchFamily="34"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600" b="1" dirty="0" smtClean="0">
                <a:solidFill>
                  <a:srgbClr val="FF0000"/>
                </a:solidFill>
                <a:latin typeface="Arial" charset="0"/>
              </a:rPr>
              <a:t>**Notes not updated.</a:t>
            </a:r>
            <a:r>
              <a:rPr lang="en-US" sz="1600" b="1" baseline="0" dirty="0" smtClean="0">
                <a:solidFill>
                  <a:srgbClr val="FF0000"/>
                </a:solidFill>
                <a:latin typeface="Arial" charset="0"/>
              </a:rPr>
              <a:t> (HC 11/4/11)**</a:t>
            </a:r>
          </a:p>
          <a:p>
            <a:pPr eaLnBrk="1" hangingPunct="1">
              <a:lnSpc>
                <a:spcPct val="90000"/>
              </a:lnSpc>
              <a:spcBef>
                <a:spcPct val="0"/>
              </a:spcBef>
            </a:pPr>
            <a:endParaRPr lang="en-US" sz="1600" b="1" baseline="0" dirty="0" smtClean="0">
              <a:latin typeface="Arial" charset="0"/>
            </a:endParaRPr>
          </a:p>
          <a:p>
            <a:pPr eaLnBrk="1" hangingPunct="1">
              <a:lnSpc>
                <a:spcPct val="90000"/>
              </a:lnSpc>
              <a:spcBef>
                <a:spcPct val="0"/>
              </a:spcBef>
            </a:pPr>
            <a:r>
              <a:rPr lang="en-US" sz="1600" b="1" dirty="0" smtClean="0">
                <a:latin typeface="Arial" charset="0"/>
              </a:rPr>
              <a:t>Often when an individual with a brain injury or a service provider is at the crossroads trying to decide what the next step is in getting help to address the multitude of treatment or rehabilitation needs, they are unsure where to go for help.</a:t>
            </a:r>
          </a:p>
          <a:p>
            <a:pPr eaLnBrk="1" hangingPunct="1">
              <a:lnSpc>
                <a:spcPct val="90000"/>
              </a:lnSpc>
              <a:spcBef>
                <a:spcPct val="0"/>
              </a:spcBef>
            </a:pPr>
            <a:r>
              <a:rPr lang="en-US" sz="1600" b="1" dirty="0" smtClean="0">
                <a:latin typeface="Arial" charset="0"/>
              </a:rPr>
              <a:t>There are many resources in the Core Statewide TBI Service System that provide needed services to individuals with brain injury from infancy to older aged citizens. </a:t>
            </a:r>
          </a:p>
          <a:p>
            <a:pPr eaLnBrk="1" hangingPunct="1">
              <a:lnSpc>
                <a:spcPct val="90000"/>
              </a:lnSpc>
              <a:spcBef>
                <a:spcPct val="0"/>
              </a:spcBef>
            </a:pPr>
            <a:r>
              <a:rPr lang="en-US" sz="1600" b="1" dirty="0" smtClean="0">
                <a:latin typeface="Arial" charset="0"/>
              </a:rPr>
              <a:t>The Core System is made up of </a:t>
            </a:r>
            <a:r>
              <a:rPr lang="en-US" sz="1600" b="1" dirty="0" smtClean="0">
                <a:solidFill>
                  <a:schemeClr val="bg1">
                    <a:lumMod val="75000"/>
                  </a:schemeClr>
                </a:solidFill>
                <a:latin typeface="Arial" charset="0"/>
              </a:rPr>
              <a:t>20 traumatic brain injury experts, ready to assist individuals, their families and other service providers.</a:t>
            </a:r>
          </a:p>
          <a:p>
            <a:pPr eaLnBrk="1" hangingPunct="1">
              <a:lnSpc>
                <a:spcPct val="90000"/>
              </a:lnSpc>
              <a:spcBef>
                <a:spcPct val="0"/>
              </a:spcBef>
            </a:pPr>
            <a:endParaRPr lang="en-US" sz="1600" b="1" dirty="0" smtClean="0">
              <a:latin typeface="Arial" charset="0"/>
            </a:endParaRPr>
          </a:p>
          <a:p>
            <a:pPr eaLnBrk="1" hangingPunct="1">
              <a:lnSpc>
                <a:spcPct val="90000"/>
              </a:lnSpc>
              <a:spcBef>
                <a:spcPct val="0"/>
              </a:spcBef>
            </a:pPr>
            <a:r>
              <a:rPr lang="en-US" sz="1600" b="1" dirty="0" smtClean="0">
                <a:latin typeface="Arial" charset="0"/>
              </a:rPr>
              <a:t>Overview of the Core Statewide TBI Service System to follow.</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A0FACF5E-1CC5-4E96-9373-6C29CA59580A}" type="slidenum">
              <a:rPr lang="en-US" smtClean="0">
                <a:latin typeface="Calibri" pitchFamily="34" charset="0"/>
              </a:rPr>
              <a:pPr eaLnBrk="1" fontAlgn="base" hangingPunct="1">
                <a:spcBef>
                  <a:spcPct val="0"/>
                </a:spcBef>
                <a:spcAft>
                  <a:spcPct val="0"/>
                </a:spcAft>
              </a:pPr>
              <a:t>28</a:t>
            </a:fld>
            <a:endParaRPr lang="en-US" smtClean="0">
              <a:latin typeface="Calibri" pitchFamily="34"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smtClean="0"/>
              <a:t>This program provides a wide range of education and home-based services to assist people with severe disabilities in leading more independent lives. To be eligible for this program, a person must:</a:t>
            </a:r>
          </a:p>
          <a:p>
            <a:pPr eaLnBrk="1" hangingPunct="1">
              <a:spcBef>
                <a:spcPct val="0"/>
              </a:spcBef>
            </a:pPr>
            <a:r>
              <a:rPr lang="en-US" sz="1400" smtClean="0"/>
              <a:t>be an Alabama resident </a:t>
            </a:r>
          </a:p>
          <a:p>
            <a:pPr eaLnBrk="1" hangingPunct="1">
              <a:spcBef>
                <a:spcPct val="0"/>
              </a:spcBef>
            </a:pPr>
            <a:r>
              <a:rPr lang="en-US" sz="1400" smtClean="0"/>
              <a:t>be at least 16 years old </a:t>
            </a:r>
          </a:p>
          <a:p>
            <a:pPr eaLnBrk="1" hangingPunct="1">
              <a:spcBef>
                <a:spcPct val="0"/>
              </a:spcBef>
            </a:pPr>
            <a:r>
              <a:rPr lang="en-US" sz="1400" smtClean="0"/>
              <a:t>have a medical diagnosis of traumatic brain injury or quadriplegia </a:t>
            </a:r>
          </a:p>
          <a:p>
            <a:pPr eaLnBrk="1" hangingPunct="1">
              <a:spcBef>
                <a:spcPct val="0"/>
              </a:spcBef>
            </a:pPr>
            <a:r>
              <a:rPr lang="en-US" sz="1400" smtClean="0"/>
              <a:t>be dependent on others for assistance with activities of daily living </a:t>
            </a:r>
          </a:p>
          <a:p>
            <a:pPr eaLnBrk="1" hangingPunct="1">
              <a:spcBef>
                <a:spcPct val="0"/>
              </a:spcBef>
            </a:pPr>
            <a:r>
              <a:rPr lang="en-US" sz="1400" smtClean="0"/>
              <a:t>demonstrate financial need.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CD286B33-2370-4407-BD41-07A9165D2869}" type="slidenum">
              <a:rPr lang="en-US" smtClean="0">
                <a:latin typeface="Calibri" pitchFamily="34" charset="0"/>
              </a:rPr>
              <a:pPr eaLnBrk="1" fontAlgn="base" hangingPunct="1">
                <a:spcBef>
                  <a:spcPct val="0"/>
                </a:spcBef>
                <a:spcAft>
                  <a:spcPct val="0"/>
                </a:spcAft>
              </a:pPr>
              <a:t>29</a:t>
            </a:fld>
            <a:endParaRPr lang="en-US" smtClean="0">
              <a:latin typeface="Calibri" pitchFamily="34"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8E539D-0053-4A28-BE3C-0735BAAD6C58}"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4082343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67EF20A-A9C5-4433-A69B-7E9EEE54433D}" type="slidenum">
              <a:rPr lang="en-US">
                <a:solidFill>
                  <a:prstClr val="black"/>
                </a:solidFill>
              </a:rPr>
              <a:pPr/>
              <a:t>3</a:t>
            </a:fld>
            <a:endParaRPr lang="en-US">
              <a:solidFill>
                <a:prstClr val="black"/>
              </a:solidFill>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Head Injury: Employment</a:t>
            </a:r>
            <a:r>
              <a:rPr lang="en-US" sz="1600" baseline="0" dirty="0" smtClean="0"/>
              <a:t> Challenges MC Ret. 111011</a:t>
            </a:r>
            <a:endParaRPr lang="en-US" sz="1600" dirty="0" smtClean="0"/>
          </a:p>
          <a:p>
            <a:endParaRPr lang="en-US" sz="1600" dirty="0" smtClean="0"/>
          </a:p>
          <a:p>
            <a:r>
              <a:rPr lang="en-US" sz="1600" dirty="0" smtClean="0"/>
              <a:t>Traumatic </a:t>
            </a:r>
            <a:r>
              <a:rPr lang="en-US" sz="1600" dirty="0"/>
              <a:t>brain injury, or TBI, results from </a:t>
            </a:r>
          </a:p>
          <a:p>
            <a:r>
              <a:rPr lang="en-US" sz="1600" dirty="0"/>
              <a:t>- a blow to the head of sufficient force to create blunt trauma, such as being hit in the head with a baseball bat or having one’s head slammed against a hard object, </a:t>
            </a:r>
          </a:p>
          <a:p>
            <a:r>
              <a:rPr lang="en-US" sz="1600" dirty="0"/>
              <a:t>- the result of trauma secondary to a penetrating object into the brain itself, for example,  a bullet entering the brain.  </a:t>
            </a:r>
          </a:p>
          <a:p>
            <a:r>
              <a:rPr lang="en-US" sz="1600" dirty="0"/>
              <a:t>-the result of rapid movement of the brain within the skull, e.g.,  shaken baby syndrome, or repetitive shaking of the body/head.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8E539D-0053-4A28-BE3C-0735BAAD6C58}"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509192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D6B0BCC2-2D1B-4466-B9B5-1BEA357ABC89}" type="slidenum">
              <a:rPr lang="en-US">
                <a:solidFill>
                  <a:prstClr val="black"/>
                </a:solidFill>
              </a:rPr>
              <a:pPr/>
              <a:t>4</a:t>
            </a:fld>
            <a:endParaRPr lang="en-US">
              <a:solidFill>
                <a:prstClr val="black"/>
              </a:solidFill>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Head Injury: Employment</a:t>
            </a:r>
            <a:r>
              <a:rPr lang="en-US" sz="1600" baseline="0" dirty="0" smtClean="0"/>
              <a:t> Challenges MC Ret. 111011</a:t>
            </a:r>
            <a:endParaRPr lang="en-US" sz="1600" dirty="0" smtClean="0"/>
          </a:p>
          <a:p>
            <a:endParaRPr lang="en-US" sz="1600" dirty="0" smtClean="0"/>
          </a:p>
          <a:p>
            <a:r>
              <a:rPr lang="en-US" sz="1600" dirty="0" smtClean="0"/>
              <a:t>TBI </a:t>
            </a:r>
            <a:r>
              <a:rPr lang="en-US" sz="1600" dirty="0"/>
              <a:t>is often misdiagnosed ...Typically, the person and their family will describe “sudden” changes in the person’s mood, emotional control or thinking  abilities…however, they will mislabel the reason. The most common “mislabels” are listed on the slide.</a:t>
            </a:r>
            <a:r>
              <a:rPr lang="en-US" sz="1800" dirty="0"/>
              <a:t>   </a:t>
            </a:r>
          </a:p>
          <a:p>
            <a:r>
              <a:rPr lang="en-US" sz="1800" dirty="0"/>
              <a:t>This is not to say that prolonged drug/alcohol abuse doesn’t cause cognitive dysfunction. </a:t>
            </a:r>
          </a:p>
          <a:p>
            <a:r>
              <a:rPr lang="en-US" sz="1800" dirty="0"/>
              <a:t>What you need to be looking for is a sudden change in function… sudden onset.</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“Traumatic Brain Injury Provider Training Manual”. TBI Project. Michigan         Department of Community Health. 2005.</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38E539D-0053-4A28-BE3C-0735BAAD6C58}" type="slidenum">
              <a:rPr lang="en-US" smtClean="0"/>
              <a:t>5</a:t>
            </a:fld>
            <a:endParaRPr lang="en-US"/>
          </a:p>
        </p:txBody>
      </p:sp>
    </p:spTree>
    <p:extLst>
      <p:ext uri="{BB962C8B-B14F-4D97-AF65-F5344CB8AC3E}">
        <p14:creationId xmlns:p14="http://schemas.microsoft.com/office/powerpoint/2010/main" val="3558458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4410E01D-B68C-4045-917A-D24D7BD2D304}" type="slidenum">
              <a:rPr lang="en-US" smtClean="0">
                <a:solidFill>
                  <a:prstClr val="black"/>
                </a:solidFill>
                <a:latin typeface="Calibri" pitchFamily="34" charset="0"/>
              </a:rPr>
              <a:pPr eaLnBrk="1" fontAlgn="base" hangingPunct="1">
                <a:spcBef>
                  <a:spcPct val="0"/>
                </a:spcBef>
                <a:spcAft>
                  <a:spcPct val="0"/>
                </a:spcAft>
              </a:pPr>
              <a:t>6</a:t>
            </a:fld>
            <a:endParaRPr lang="en-US" smtClean="0">
              <a:solidFill>
                <a:prstClr val="black"/>
              </a:solidFill>
              <a:latin typeface="Calibri" pitchFamily="34"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z="1600" i="1" u="sng"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5  "Traumatic brain injury." Mayo Clinic  Staff. </a:t>
            </a:r>
            <a:r>
              <a:rPr lang="en-US" sz="1200" kern="1200" dirty="0" smtClean="0">
                <a:solidFill>
                  <a:schemeClr val="tx1"/>
                </a:solidFill>
                <a:effectLst/>
                <a:latin typeface="+mn-lt"/>
                <a:ea typeface="+mn-ea"/>
                <a:cs typeface="+mn-cs"/>
                <a:hlinkClick r:id="rId3"/>
              </a:rPr>
              <a:t>www.MayoClinic.com</a:t>
            </a:r>
            <a:r>
              <a:rPr lang="en-US" sz="1200" kern="1200" dirty="0" smtClean="0">
                <a:solidFill>
                  <a:schemeClr val="tx1"/>
                </a:solidFill>
                <a:effectLst/>
                <a:latin typeface="+mn-lt"/>
                <a:ea typeface="+mn-ea"/>
                <a:cs typeface="+mn-cs"/>
              </a:rPr>
              <a:t>. Mayo Foundation for Medical Education and Research. Sep 16, 2010.</a:t>
            </a:r>
          </a:p>
          <a:p>
            <a:endParaRPr lang="en-US" dirty="0"/>
          </a:p>
        </p:txBody>
      </p:sp>
      <p:sp>
        <p:nvSpPr>
          <p:cNvPr id="4" name="Slide Number Placeholder 3"/>
          <p:cNvSpPr>
            <a:spLocks noGrp="1"/>
          </p:cNvSpPr>
          <p:nvPr>
            <p:ph type="sldNum" sz="quarter" idx="10"/>
          </p:nvPr>
        </p:nvSpPr>
        <p:spPr/>
        <p:txBody>
          <a:bodyPr/>
          <a:lstStyle/>
          <a:p>
            <a:fld id="{938E539D-0053-4A28-BE3C-0735BAAD6C58}" type="slidenum">
              <a:rPr lang="en-US" smtClean="0"/>
              <a:t>7</a:t>
            </a:fld>
            <a:endParaRPr lang="en-US"/>
          </a:p>
        </p:txBody>
      </p:sp>
    </p:spTree>
    <p:extLst>
      <p:ext uri="{BB962C8B-B14F-4D97-AF65-F5344CB8AC3E}">
        <p14:creationId xmlns:p14="http://schemas.microsoft.com/office/powerpoint/2010/main" val="1304193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8E539D-0053-4A28-BE3C-0735BAAD6C5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068326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lain"/>
            </a:pPr>
            <a:r>
              <a:rPr lang="en-US" sz="1200" kern="1200" dirty="0" err="1" smtClean="0">
                <a:solidFill>
                  <a:schemeClr val="tx1"/>
                </a:solidFill>
                <a:effectLst/>
                <a:latin typeface="+mn-lt"/>
                <a:ea typeface="+mn-ea"/>
                <a:cs typeface="+mn-cs"/>
              </a:rPr>
              <a:t>Faul</a:t>
            </a:r>
            <a:r>
              <a:rPr lang="en-US" sz="1200" kern="1200" dirty="0" smtClean="0">
                <a:solidFill>
                  <a:schemeClr val="tx1"/>
                </a:solidFill>
                <a:effectLst/>
                <a:latin typeface="+mn-lt"/>
                <a:ea typeface="+mn-ea"/>
                <a:cs typeface="+mn-cs"/>
              </a:rPr>
              <a:t> M, </a:t>
            </a:r>
            <a:r>
              <a:rPr lang="en-US" sz="1200" kern="1200" dirty="0" err="1" smtClean="0">
                <a:solidFill>
                  <a:schemeClr val="tx1"/>
                </a:solidFill>
                <a:effectLst/>
                <a:latin typeface="+mn-lt"/>
                <a:ea typeface="+mn-ea"/>
                <a:cs typeface="+mn-cs"/>
              </a:rPr>
              <a:t>Xu</a:t>
            </a:r>
            <a:r>
              <a:rPr lang="en-US" sz="1200" kern="1200" dirty="0" smtClean="0">
                <a:solidFill>
                  <a:schemeClr val="tx1"/>
                </a:solidFill>
                <a:effectLst/>
                <a:latin typeface="+mn-lt"/>
                <a:ea typeface="+mn-ea"/>
                <a:cs typeface="+mn-cs"/>
              </a:rPr>
              <a:t> L, Wald MM, Coronado VG. Traumatic brain injury in the United States: emergency department visits, hospitalizations, and deaths. Atlanta (GA): Centers for Disease Control and Prevention, National Center for Injury Prevention and Control; 2010 </a:t>
            </a:r>
          </a:p>
          <a:p>
            <a:pPr marL="0" indent="0">
              <a:buNone/>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     "Traumatic Brain Injury Model Systems National Database Update". Traumatic Brain Injury Model Systems National Data and Statistical Center. </a:t>
            </a:r>
            <a:r>
              <a:rPr lang="en-US" sz="1200" kern="1200" dirty="0" smtClean="0">
                <a:solidFill>
                  <a:schemeClr val="tx1"/>
                </a:solidFill>
                <a:effectLst/>
                <a:latin typeface="+mn-lt"/>
                <a:ea typeface="+mn-ea"/>
                <a:cs typeface="+mn-cs"/>
                <a:hlinkClick r:id="rId3"/>
              </a:rPr>
              <a:t>www.tbindsc.org</a:t>
            </a:r>
            <a:r>
              <a:rPr lang="en-US" sz="1200" kern="1200" dirty="0" smtClean="0">
                <a:solidFill>
                  <a:schemeClr val="tx1"/>
                </a:solidFill>
                <a:effectLst/>
                <a:latin typeface="+mn-lt"/>
                <a:ea typeface="+mn-ea"/>
                <a:cs typeface="+mn-cs"/>
              </a:rPr>
              <a:t>. 2011. </a:t>
            </a:r>
          </a:p>
          <a:p>
            <a:pPr marL="0" indent="0">
              <a:buNone/>
            </a:pPr>
            <a:endParaRPr lang="en-US" dirty="0">
              <a:effectLst/>
            </a:endParaRPr>
          </a:p>
        </p:txBody>
      </p:sp>
      <p:sp>
        <p:nvSpPr>
          <p:cNvPr id="4" name="Slide Number Placeholder 3"/>
          <p:cNvSpPr>
            <a:spLocks noGrp="1"/>
          </p:cNvSpPr>
          <p:nvPr>
            <p:ph type="sldNum" sz="quarter" idx="10"/>
          </p:nvPr>
        </p:nvSpPr>
        <p:spPr/>
        <p:txBody>
          <a:bodyPr/>
          <a:lstStyle/>
          <a:p>
            <a:fld id="{938E539D-0053-4A28-BE3C-0735BAAD6C58}" type="slidenum">
              <a:rPr lang="en-US" smtClean="0"/>
              <a:t>9</a:t>
            </a:fld>
            <a:endParaRPr lang="en-US"/>
          </a:p>
        </p:txBody>
      </p:sp>
    </p:spTree>
    <p:extLst>
      <p:ext uri="{BB962C8B-B14F-4D97-AF65-F5344CB8AC3E}">
        <p14:creationId xmlns:p14="http://schemas.microsoft.com/office/powerpoint/2010/main" val="176270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4B37C67-1F19-459E-9300-3B1FC2258176}" type="datetime1">
              <a:rPr lang="en-US" smtClean="0">
                <a:solidFill>
                  <a:prstClr val="black">
                    <a:lumMod val="65000"/>
                    <a:lumOff val="35000"/>
                  </a:prstClr>
                </a:solidFill>
              </a:rPr>
              <a:pPr/>
              <a:t>2/8/2012</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738832D8-36F4-4601-83AC-325926C804DF}"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37973208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B2D126-4144-45B9-A0DC-F0345EE92199}" type="datetime1">
              <a:rPr lang="en-US" smtClean="0">
                <a:solidFill>
                  <a:prstClr val="black">
                    <a:lumMod val="65000"/>
                    <a:lumOff val="35000"/>
                  </a:prstClr>
                </a:solidFill>
              </a:rPr>
              <a:pPr/>
              <a:t>2/8/2012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38832D8-36F4-4601-83AC-325926C804DF}"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70743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F5510-3DB4-4408-B6D6-93B88A55583F}" type="datetime1">
              <a:rPr lang="en-US" smtClean="0">
                <a:solidFill>
                  <a:prstClr val="black">
                    <a:lumMod val="65000"/>
                    <a:lumOff val="35000"/>
                  </a:prstClr>
                </a:solidFill>
              </a:rPr>
              <a:pPr/>
              <a:t>2/8/2012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38832D8-36F4-4601-83AC-325926C804DF}"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016497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219200" y="304800"/>
            <a:ext cx="7772400" cy="1206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600200"/>
            <a:ext cx="381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81600" y="1600200"/>
            <a:ext cx="3810000" cy="4495800"/>
          </a:xfrm>
        </p:spPr>
        <p:txBody>
          <a:bodyPr>
            <a:normAutofit/>
          </a:bodyPr>
          <a:lstStyle/>
          <a:p>
            <a:pPr lvl="0"/>
            <a:endParaRPr lang="en-US" noProof="0" dirty="0"/>
          </a:p>
        </p:txBody>
      </p:sp>
      <p:sp>
        <p:nvSpPr>
          <p:cNvPr id="5" name="Date Placeholder 4"/>
          <p:cNvSpPr>
            <a:spLocks noGrp="1"/>
          </p:cNvSpPr>
          <p:nvPr>
            <p:ph type="dt" sz="half" idx="10"/>
          </p:nvPr>
        </p:nvSpPr>
        <p:spPr>
          <a:xfrm>
            <a:off x="1143000" y="6400800"/>
            <a:ext cx="1905000" cy="457200"/>
          </a:xfrm>
        </p:spPr>
        <p:txBody>
          <a:bodyPr/>
          <a:lstStyle>
            <a:lvl1pPr>
              <a:defRPr/>
            </a:lvl1pPr>
          </a:lstStyle>
          <a:p>
            <a:pPr>
              <a:defRPr/>
            </a:pPr>
            <a:fld id="{FCF4B3AB-CE20-449C-BF20-8984753C2045}" type="datetime1">
              <a:rPr lang="en-US" smtClean="0">
                <a:solidFill>
                  <a:prstClr val="black">
                    <a:lumMod val="65000"/>
                    <a:lumOff val="35000"/>
                  </a:prstClr>
                </a:solidFill>
              </a:rPr>
              <a:pPr>
                <a:defRPr/>
              </a:pPr>
              <a:t>2/8/2012</a:t>
            </a:fld>
            <a:endParaRPr lang="en-US">
              <a:solidFill>
                <a:prstClr val="black">
                  <a:lumMod val="65000"/>
                  <a:lumOff val="35000"/>
                </a:prstClr>
              </a:solidFill>
            </a:endParaRPr>
          </a:p>
        </p:txBody>
      </p:sp>
      <p:sp>
        <p:nvSpPr>
          <p:cNvPr id="6" name="Footer Placeholder 5"/>
          <p:cNvSpPr>
            <a:spLocks noGrp="1"/>
          </p:cNvSpPr>
          <p:nvPr>
            <p:ph type="ftr" sz="quarter" idx="11"/>
          </p:nvPr>
        </p:nvSpPr>
        <p:spPr>
          <a:xfrm>
            <a:off x="3581400" y="6400800"/>
            <a:ext cx="2895600" cy="457200"/>
          </a:xfrm>
        </p:spPr>
        <p:txBody>
          <a:bodyPr/>
          <a:lstStyle>
            <a:lvl1pPr>
              <a:defRPr/>
            </a:lvl1pPr>
          </a:lstStyle>
          <a:p>
            <a:pPr>
              <a:defRPr/>
            </a:pPr>
            <a:endParaRPr lang="en-US">
              <a:solidFill>
                <a:prstClr val="black">
                  <a:lumMod val="65000"/>
                  <a:lumOff val="35000"/>
                </a:prstClr>
              </a:solidFill>
            </a:endParaRPr>
          </a:p>
        </p:txBody>
      </p:sp>
      <p:sp>
        <p:nvSpPr>
          <p:cNvPr id="7" name="Slide Number Placeholder 6"/>
          <p:cNvSpPr>
            <a:spLocks noGrp="1"/>
          </p:cNvSpPr>
          <p:nvPr>
            <p:ph type="sldNum" sz="quarter" idx="12"/>
          </p:nvPr>
        </p:nvSpPr>
        <p:spPr>
          <a:xfrm>
            <a:off x="7239000" y="6400800"/>
            <a:ext cx="1905000" cy="457200"/>
          </a:xfrm>
        </p:spPr>
        <p:txBody>
          <a:bodyPr/>
          <a:lstStyle>
            <a:lvl1pPr>
              <a:defRPr/>
            </a:lvl1pPr>
          </a:lstStyle>
          <a:p>
            <a:pPr>
              <a:defRPr/>
            </a:pPr>
            <a:fld id="{C188D4D8-42EB-4FD8-84F7-7747EBF92F75}" type="slidenum">
              <a:rPr lang="en-US">
                <a:solidFill>
                  <a:prstClr val="black">
                    <a:lumMod val="65000"/>
                    <a:lumOff val="35000"/>
                  </a:prstClr>
                </a:solidFill>
              </a:rPr>
              <a:pPr>
                <a:def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4140947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CF1623E7-A37D-43F8-9A12-D25C0E11A681}" type="datetime1">
              <a:rPr lang="en-US" smtClean="0">
                <a:solidFill>
                  <a:prstClr val="black">
                    <a:lumMod val="65000"/>
                    <a:lumOff val="35000"/>
                  </a:prstClr>
                </a:solidFill>
              </a:rPr>
              <a:pPr/>
              <a:t>2/8/2012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38832D8-36F4-4601-83AC-325926C804DF}"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0180183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87F66F-7B8E-4DBC-B9BB-5957EBE8B68A}" type="datetime1">
              <a:rPr lang="en-US" smtClean="0">
                <a:solidFill>
                  <a:prstClr val="black">
                    <a:lumMod val="65000"/>
                    <a:lumOff val="35000"/>
                  </a:prstClr>
                </a:solidFill>
              </a:rPr>
              <a:pPr/>
              <a:t>2/8/2012</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38832D8-36F4-4601-83AC-325926C804DF}"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1214520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8240E83A-52FC-402C-9A87-93EA65FA8301}" type="datetime1">
              <a:rPr lang="en-US" smtClean="0">
                <a:solidFill>
                  <a:prstClr val="black">
                    <a:lumMod val="65000"/>
                    <a:lumOff val="35000"/>
                  </a:prstClr>
                </a:solidFill>
              </a:rPr>
              <a:pPr/>
              <a:t>2/8/2012</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38832D8-36F4-4601-83AC-325926C804DF}"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092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38786E1-D98A-42D4-A574-9BF409B6328A}" type="datetime1">
              <a:rPr lang="en-US" smtClean="0">
                <a:solidFill>
                  <a:prstClr val="black">
                    <a:lumMod val="65000"/>
                    <a:lumOff val="35000"/>
                  </a:prstClr>
                </a:solidFill>
              </a:rPr>
              <a:pPr/>
              <a:t>2/8/2012</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738832D8-36F4-4601-83AC-325926C804DF}"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38389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552F9F-F3EC-42DA-9808-D6788FAD0849}" type="datetime1">
              <a:rPr lang="en-US" smtClean="0">
                <a:solidFill>
                  <a:prstClr val="black">
                    <a:lumMod val="65000"/>
                    <a:lumOff val="35000"/>
                  </a:prstClr>
                </a:solidFill>
              </a:rPr>
              <a:pPr/>
              <a:t>2/8/2012</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738832D8-36F4-4601-83AC-325926C804DF}"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502423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200A24-3B2A-40FC-93AF-3F1160C345D8}" type="datetime1">
              <a:rPr lang="en-US" smtClean="0">
                <a:solidFill>
                  <a:prstClr val="black">
                    <a:lumMod val="65000"/>
                    <a:lumOff val="35000"/>
                  </a:prstClr>
                </a:solidFill>
              </a:rPr>
              <a:pPr/>
              <a:t>2/8/2012</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738832D8-36F4-4601-83AC-325926C804DF}"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18865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20BFD-C3E9-4032-A3EF-6A244AF2CBDD}" type="datetime1">
              <a:rPr lang="en-US" smtClean="0">
                <a:solidFill>
                  <a:prstClr val="black">
                    <a:lumMod val="65000"/>
                    <a:lumOff val="35000"/>
                  </a:prstClr>
                </a:solidFill>
              </a:rPr>
              <a:pPr/>
              <a:t>2/8/2012</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38832D8-36F4-4601-83AC-325926C804DF}"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629849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3BBCDD-B059-48DC-92A1-A025F7EF2D2C}" type="datetime1">
              <a:rPr lang="en-US" smtClean="0">
                <a:solidFill>
                  <a:prstClr val="black">
                    <a:lumMod val="65000"/>
                    <a:lumOff val="35000"/>
                  </a:prstClr>
                </a:solidFill>
              </a:rPr>
              <a:pPr/>
              <a:t>2/8/2012</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38832D8-36F4-4601-83AC-325926C804DF}"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336914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fontAlgn="auto">
              <a:spcBef>
                <a:spcPts val="0"/>
              </a:spcBef>
              <a:spcAft>
                <a:spcPts val="0"/>
              </a:spcAft>
            </a:pPr>
            <a:fld id="{613AA8E5-E8A0-440D-BA19-775767B19027}" type="datetime1">
              <a:rPr lang="en-US" smtClean="0">
                <a:solidFill>
                  <a:prstClr val="black">
                    <a:lumMod val="65000"/>
                    <a:lumOff val="35000"/>
                  </a:prstClr>
                </a:solidFill>
              </a:rPr>
              <a:pPr fontAlgn="auto">
                <a:spcBef>
                  <a:spcPts val="0"/>
                </a:spcBef>
                <a:spcAft>
                  <a:spcPts val="0"/>
                </a:spcAft>
              </a:pPr>
              <a:t>2/8/2012</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fontAlgn="auto">
              <a:spcBef>
                <a:spcPts val="0"/>
              </a:spcBef>
              <a:spcAft>
                <a:spcPts val="0"/>
              </a:spcAft>
            </a:pPr>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fontAlgn="auto">
              <a:spcBef>
                <a:spcPts val="0"/>
              </a:spcBef>
              <a:spcAft>
                <a:spcPts val="0"/>
              </a:spcAft>
            </a:pPr>
            <a:fld id="{738832D8-36F4-4601-83AC-325926C804DF}" type="slidenum">
              <a:rPr lang="en-US" smtClean="0">
                <a:solidFill>
                  <a:prstClr val="black">
                    <a:lumMod val="65000"/>
                    <a:lumOff val="35000"/>
                  </a:prstClr>
                </a:solidFill>
              </a:rPr>
              <a:pPr fontAlgn="auto">
                <a:spcBef>
                  <a:spcPts val="0"/>
                </a:spcBef>
                <a:spcAft>
                  <a:spcPts val="0"/>
                </a:spcAft>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Tree>
    <p:extLst>
      <p:ext uri="{BB962C8B-B14F-4D97-AF65-F5344CB8AC3E}">
        <p14:creationId xmlns:p14="http://schemas.microsoft.com/office/powerpoint/2010/main" val="354321431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tbiguide.com/"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bg2">
                <a:lumMod val="78000"/>
              </a:schemeClr>
            </a:gs>
            <a:gs pos="76000">
              <a:schemeClr val="bg1">
                <a:tint val="90000"/>
                <a:shade val="90000"/>
                <a:satMod val="200000"/>
              </a:schemeClr>
            </a:gs>
            <a:gs pos="92000">
              <a:schemeClr val="bg1">
                <a:tint val="90000"/>
                <a:shade val="70000"/>
                <a:satMod val="25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143000"/>
          </a:xfrm>
        </p:spPr>
        <p:txBody>
          <a:bodyPr/>
          <a:lstStyle/>
          <a:p>
            <a:r>
              <a:rPr lang="en-US" sz="4000" dirty="0" smtClean="0"/>
              <a:t>Traumatic Brain Injury:</a:t>
            </a:r>
            <a:br>
              <a:rPr lang="en-US" sz="4000" dirty="0" smtClean="0"/>
            </a:br>
            <a:r>
              <a:rPr lang="en-US" sz="4000" dirty="0" smtClean="0"/>
              <a:t>Causes and Consequences</a:t>
            </a:r>
            <a:endParaRPr lang="en-US" sz="4000" dirty="0"/>
          </a:p>
        </p:txBody>
      </p:sp>
      <p:sp>
        <p:nvSpPr>
          <p:cNvPr id="3" name="Subtitle 2"/>
          <p:cNvSpPr>
            <a:spLocks noGrp="1"/>
          </p:cNvSpPr>
          <p:nvPr>
            <p:ph type="subTitle" idx="1"/>
          </p:nvPr>
        </p:nvSpPr>
        <p:spPr>
          <a:xfrm>
            <a:off x="2286000" y="4953000"/>
            <a:ext cx="4876800" cy="914400"/>
          </a:xfrm>
        </p:spPr>
        <p:txBody>
          <a:bodyPr>
            <a:normAutofit/>
          </a:bodyPr>
          <a:lstStyle/>
          <a:p>
            <a:r>
              <a:rPr lang="en-US" b="1" dirty="0">
                <a:solidFill>
                  <a:schemeClr val="tx2">
                    <a:lumMod val="50000"/>
                  </a:schemeClr>
                </a:solidFill>
                <a:latin typeface="Baskerville Old Face" pitchFamily="18" charset="0"/>
              </a:rPr>
              <a:t>Presenter Information and/or Additional Information </a:t>
            </a:r>
            <a:endParaRPr lang="en-US" b="1" dirty="0" smtClean="0">
              <a:solidFill>
                <a:schemeClr val="tx2">
                  <a:lumMod val="50000"/>
                </a:schemeClr>
              </a:solidFill>
              <a:latin typeface="Baskerville Old Face" pitchFamily="18" charset="0"/>
            </a:endParaRPr>
          </a:p>
          <a:p>
            <a:endParaRPr lang="en-US" b="1" dirty="0" smtClean="0">
              <a:solidFill>
                <a:schemeClr val="tx2">
                  <a:lumMod val="50000"/>
                </a:schemeClr>
              </a:solidFill>
              <a:latin typeface="Baskerville Old Face" pitchFamily="18" charset="0"/>
            </a:endParaRPr>
          </a:p>
          <a:p>
            <a:endParaRPr lang="en-US" dirty="0">
              <a:solidFill>
                <a:schemeClr val="tx2"/>
              </a:solidFill>
              <a:effectLst>
                <a:outerShdw blurRad="50800" dist="38100" dir="2700000" algn="tl" rotWithShape="0">
                  <a:prstClr val="black">
                    <a:alpha val="40000"/>
                  </a:prstClr>
                </a:outerShdw>
              </a:effectLst>
            </a:endParaRPr>
          </a:p>
        </p:txBody>
      </p:sp>
      <p:pic>
        <p:nvPicPr>
          <p:cNvPr id="5" name="Picture 2" descr="C:\Users\Haleigh Work\AppData\Local\Microsoft\Windows\Temporary Internet Files\Content.IE5\Q0HX2P8V\MC900187587[1].wmf"/>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505200" y="2209800"/>
            <a:ext cx="2154022" cy="2514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71600" y="5943600"/>
            <a:ext cx="6324600" cy="830997"/>
          </a:xfrm>
          <a:prstGeom prst="rect">
            <a:avLst/>
          </a:prstGeom>
          <a:solidFill>
            <a:schemeClr val="bg2"/>
          </a:solidFill>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sz="1200" dirty="0">
                <a:solidFill>
                  <a:srgbClr val="2F5897">
                    <a:lumMod val="50000"/>
                  </a:srgbClr>
                </a:solidFill>
              </a:rPr>
              <a:t>Supported in part by ALH21MC06738 from the Department of Health and Human Services Health Resources and Services Administration, Maternal and Child Health Bureau. The contents are the sole responsibility of the authors and do not necessarily represent the official views of DHHS.</a:t>
            </a:r>
          </a:p>
        </p:txBody>
      </p:sp>
    </p:spTree>
    <p:extLst>
      <p:ext uri="{BB962C8B-B14F-4D97-AF65-F5344CB8AC3E}">
        <p14:creationId xmlns:p14="http://schemas.microsoft.com/office/powerpoint/2010/main" val="3805180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685800"/>
          </a:xfrm>
        </p:spPr>
        <p:txBody>
          <a:bodyPr anchor="t"/>
          <a:lstStyle/>
          <a:p>
            <a:r>
              <a:rPr lang="en-US" sz="4000" spc="-150" dirty="0" smtClean="0">
                <a:effectLst>
                  <a:outerShdw blurRad="38100" dist="38100" dir="2700000" algn="tl">
                    <a:srgbClr val="000000">
                      <a:alpha val="43137"/>
                    </a:srgbClr>
                  </a:outerShdw>
                </a:effectLst>
              </a:rPr>
              <a:t>Leading Causes of TBI </a:t>
            </a:r>
            <a:r>
              <a:rPr lang="en-US" spc="-150" baseline="20000" dirty="0" smtClean="0"/>
              <a:t>1*</a:t>
            </a:r>
            <a:endParaRPr lang="en-US" sz="1100" spc="-150" baseline="20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250511620"/>
              </p:ext>
            </p:extLst>
          </p:nvPr>
        </p:nvGraphicFramePr>
        <p:xfrm>
          <a:off x="381000" y="609600"/>
          <a:ext cx="8321040" cy="5791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438400" y="6172200"/>
            <a:ext cx="4107150" cy="307777"/>
          </a:xfrm>
          <a:prstGeom prst="rect">
            <a:avLst/>
          </a:prstGeom>
          <a:noFill/>
        </p:spPr>
        <p:txBody>
          <a:bodyPr wrap="none" rtlCol="0">
            <a:spAutoFit/>
          </a:bodyPr>
          <a:lstStyle/>
          <a:p>
            <a:r>
              <a:rPr lang="en-US" sz="1400" dirty="0" smtClean="0">
                <a:solidFill>
                  <a:schemeClr val="tx2"/>
                </a:solidFill>
              </a:rPr>
              <a:t>*Based of CDC’s annual estimates from 2002-2006</a:t>
            </a:r>
            <a:endParaRPr lang="en-US" sz="1400" dirty="0">
              <a:solidFill>
                <a:schemeClr val="tx2"/>
              </a:solidFill>
            </a:endParaRPr>
          </a:p>
        </p:txBody>
      </p:sp>
    </p:spTree>
    <p:extLst>
      <p:ext uri="{BB962C8B-B14F-4D97-AF65-F5344CB8AC3E}">
        <p14:creationId xmlns:p14="http://schemas.microsoft.com/office/powerpoint/2010/main" val="2318639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400" dirty="0"/>
              <a:t>What happens when </a:t>
            </a:r>
            <a:r>
              <a:rPr lang="en-US" sz="4400" dirty="0" smtClean="0"/>
              <a:t/>
            </a:r>
            <a:br>
              <a:rPr lang="en-US" sz="4400" dirty="0" smtClean="0"/>
            </a:br>
            <a:r>
              <a:rPr lang="en-US" sz="4400" dirty="0" smtClean="0"/>
              <a:t>the </a:t>
            </a:r>
            <a:r>
              <a:rPr lang="en-US" sz="4400" dirty="0"/>
              <a:t>brain is injured?</a:t>
            </a:r>
            <a:endParaRPr lang="en-US" sz="4400" dirty="0">
              <a:solidFill>
                <a:schemeClr val="tx2">
                  <a:lumMod val="75000"/>
                </a:schemeClr>
              </a:solidFill>
            </a:endParaRPr>
          </a:p>
        </p:txBody>
      </p:sp>
      <p:sp>
        <p:nvSpPr>
          <p:cNvPr id="15363" name="Content Placeholder 2"/>
          <p:cNvSpPr>
            <a:spLocks noGrp="1"/>
          </p:cNvSpPr>
          <p:nvPr>
            <p:ph sz="half" idx="2"/>
          </p:nvPr>
        </p:nvSpPr>
        <p:spPr>
          <a:xfrm>
            <a:off x="381000" y="1676400"/>
            <a:ext cx="3962400" cy="4525963"/>
          </a:xfr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a:normAutofit fontScale="92500"/>
          </a:bodyPr>
          <a:lstStyle/>
          <a:p>
            <a:pPr marL="0" indent="0" eaLnBrk="1" hangingPunct="1">
              <a:buNone/>
            </a:pPr>
            <a:r>
              <a:rPr lang="en-US" u="sng" dirty="0" smtClean="0">
                <a:solidFill>
                  <a:schemeClr val="tx2">
                    <a:lumMod val="75000"/>
                  </a:schemeClr>
                </a:solidFill>
              </a:rPr>
              <a:t>Primary Injury </a:t>
            </a:r>
          </a:p>
          <a:p>
            <a:r>
              <a:rPr lang="en-US" dirty="0" smtClean="0">
                <a:solidFill>
                  <a:schemeClr val="tx2">
                    <a:lumMod val="75000"/>
                  </a:schemeClr>
                </a:solidFill>
              </a:rPr>
              <a:t>Direct movement of the </a:t>
            </a:r>
            <a:r>
              <a:rPr lang="en-US" dirty="0">
                <a:solidFill>
                  <a:schemeClr val="tx2">
                    <a:lumMod val="75000"/>
                  </a:schemeClr>
                </a:solidFill>
              </a:rPr>
              <a:t>b</a:t>
            </a:r>
            <a:r>
              <a:rPr lang="en-US" dirty="0" smtClean="0">
                <a:solidFill>
                  <a:schemeClr val="tx2">
                    <a:lumMod val="75000"/>
                  </a:schemeClr>
                </a:solidFill>
              </a:rPr>
              <a:t>rain inside skull  </a:t>
            </a:r>
            <a:r>
              <a:rPr lang="en-US" sz="2200" dirty="0" smtClean="0">
                <a:solidFill>
                  <a:schemeClr val="tx2">
                    <a:lumMod val="75000"/>
                  </a:schemeClr>
                </a:solidFill>
              </a:rPr>
              <a:t>(slamming, rubbing, shearing)</a:t>
            </a:r>
          </a:p>
          <a:p>
            <a:r>
              <a:rPr lang="en-US" dirty="0" smtClean="0">
                <a:solidFill>
                  <a:schemeClr val="tx2">
                    <a:lumMod val="75000"/>
                  </a:schemeClr>
                </a:solidFill>
              </a:rPr>
              <a:t>Penetrating object </a:t>
            </a:r>
          </a:p>
          <a:p>
            <a:pPr eaLnBrk="1" hangingPunct="1">
              <a:buFont typeface="Wingdings 2" pitchFamily="18" charset="2"/>
              <a:buNone/>
            </a:pPr>
            <a:r>
              <a:rPr lang="en-US" u="sng" dirty="0" smtClean="0">
                <a:solidFill>
                  <a:schemeClr val="tx2">
                    <a:lumMod val="75000"/>
                  </a:schemeClr>
                </a:solidFill>
              </a:rPr>
              <a:t>Secondary Injury</a:t>
            </a:r>
          </a:p>
          <a:p>
            <a:r>
              <a:rPr lang="en-US" dirty="0" smtClean="0">
                <a:solidFill>
                  <a:schemeClr val="tx2">
                    <a:lumMod val="75000"/>
                  </a:schemeClr>
                </a:solidFill>
              </a:rPr>
              <a:t>Bleeding over and within the brain tissue</a:t>
            </a:r>
          </a:p>
          <a:p>
            <a:r>
              <a:rPr lang="en-US" dirty="0" smtClean="0">
                <a:solidFill>
                  <a:schemeClr val="tx2">
                    <a:lumMod val="75000"/>
                  </a:schemeClr>
                </a:solidFill>
              </a:rPr>
              <a:t>Swelling from fluid leakage</a:t>
            </a:r>
          </a:p>
          <a:p>
            <a:pPr eaLnBrk="1" hangingPunct="1">
              <a:buFont typeface="Wingdings 2" pitchFamily="18" charset="2"/>
              <a:buNone/>
            </a:pPr>
            <a:r>
              <a:rPr lang="en-US" dirty="0" smtClean="0">
                <a:solidFill>
                  <a:schemeClr val="tx2">
                    <a:lumMod val="75000"/>
                  </a:schemeClr>
                </a:solidFill>
              </a:rPr>
              <a:t>	(increased intracranial pressure)</a:t>
            </a:r>
          </a:p>
        </p:txBody>
      </p:sp>
      <p:sp>
        <p:nvSpPr>
          <p:cNvPr id="3" name="Content Placeholder 2"/>
          <p:cNvSpPr>
            <a:spLocks noGrp="1"/>
          </p:cNvSpPr>
          <p:nvPr>
            <p:ph sz="quarter" idx="13"/>
          </p:nvPr>
        </p:nvSpPr>
        <p:spPr>
          <a:xfrm>
            <a:off x="4648200" y="1676400"/>
            <a:ext cx="4038600" cy="4526280"/>
          </a:xfrm>
          <a:solidFill>
            <a:schemeClr val="bg2">
              <a:lumMod val="90000"/>
            </a:schemeClr>
          </a:solidFill>
        </p:spPr>
        <p:style>
          <a:lnRef idx="1">
            <a:schemeClr val="accent1"/>
          </a:lnRef>
          <a:fillRef idx="2">
            <a:schemeClr val="accent1"/>
          </a:fillRef>
          <a:effectRef idx="1">
            <a:schemeClr val="accent1"/>
          </a:effectRef>
          <a:fontRef idx="minor">
            <a:schemeClr val="dk1"/>
          </a:fontRef>
        </p:style>
        <p:txBody>
          <a:bodyPr/>
          <a:lstStyle/>
          <a:p>
            <a:r>
              <a:rPr lang="en-US" dirty="0" smtClean="0">
                <a:solidFill>
                  <a:schemeClr val="tx2">
                    <a:lumMod val="75000"/>
                  </a:schemeClr>
                </a:solidFill>
              </a:rPr>
              <a:t>Ex. Diffuse Axonal Injury</a:t>
            </a:r>
          </a:p>
          <a:p>
            <a:pPr marL="0" indent="0">
              <a:buNone/>
            </a:pPr>
            <a:endParaRPr lang="en-US" dirty="0"/>
          </a:p>
        </p:txBody>
      </p:sp>
      <p:pic>
        <p:nvPicPr>
          <p:cNvPr id="5" name="Picture 5" descr="whipla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342" y="2438400"/>
            <a:ext cx="3013670" cy="3429000"/>
          </a:xfrm>
          <a:prstGeom prst="rect">
            <a:avLst/>
          </a:prstGeom>
          <a:ln w="19050">
            <a:solidFill>
              <a:schemeClr val="tx2">
                <a:lumMod val="75000"/>
              </a:schemeClr>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085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609600" y="381000"/>
            <a:ext cx="7772400" cy="1143000"/>
          </a:xfrm>
        </p:spPr>
        <p:txBody>
          <a:bodyPr/>
          <a:lstStyle/>
          <a:p>
            <a:r>
              <a:rPr lang="en-US" b="1">
                <a:latin typeface="Times New Roman" pitchFamily="18" charset="0"/>
              </a:rPr>
              <a:t>Mechanism of Damage</a:t>
            </a:r>
            <a:r>
              <a:rPr lang="en-US"/>
              <a:t> </a:t>
            </a:r>
          </a:p>
        </p:txBody>
      </p:sp>
      <p:sp>
        <p:nvSpPr>
          <p:cNvPr id="117763" name="Rectangle 3"/>
          <p:cNvSpPr>
            <a:spLocks noGrp="1" noChangeArrowheads="1"/>
          </p:cNvSpPr>
          <p:nvPr>
            <p:ph type="body" idx="1"/>
          </p:nvPr>
        </p:nvSpPr>
        <p:spPr>
          <a:xfrm>
            <a:off x="609600" y="1676400"/>
            <a:ext cx="7772400" cy="4114800"/>
          </a:xfrm>
        </p:spPr>
        <p:txBody>
          <a:bodyPr/>
          <a:lstStyle/>
          <a:p>
            <a:pPr>
              <a:lnSpc>
                <a:spcPct val="90000"/>
              </a:lnSpc>
              <a:buClr>
                <a:schemeClr val="tx2">
                  <a:lumMod val="75000"/>
                </a:schemeClr>
              </a:buClr>
              <a:buFontTx/>
              <a:buChar char="•"/>
            </a:pPr>
            <a:r>
              <a:rPr lang="en-US" b="1" dirty="0">
                <a:solidFill>
                  <a:schemeClr val="tx2">
                    <a:lumMod val="75000"/>
                  </a:schemeClr>
                </a:solidFill>
              </a:rPr>
              <a:t>Brain = Consistency of “</a:t>
            </a:r>
            <a:r>
              <a:rPr lang="en-US" b="1" dirty="0" err="1">
                <a:solidFill>
                  <a:schemeClr val="tx2">
                    <a:lumMod val="75000"/>
                  </a:schemeClr>
                </a:solidFill>
              </a:rPr>
              <a:t>jello</a:t>
            </a:r>
            <a:r>
              <a:rPr lang="en-US" b="1" dirty="0">
                <a:solidFill>
                  <a:schemeClr val="tx2">
                    <a:lumMod val="75000"/>
                  </a:schemeClr>
                </a:solidFill>
              </a:rPr>
              <a:t>”</a:t>
            </a:r>
          </a:p>
          <a:p>
            <a:pPr>
              <a:lnSpc>
                <a:spcPct val="90000"/>
              </a:lnSpc>
              <a:buClr>
                <a:schemeClr val="tx2">
                  <a:lumMod val="75000"/>
                </a:schemeClr>
              </a:buClr>
              <a:buFontTx/>
              <a:buChar char="•"/>
            </a:pPr>
            <a:r>
              <a:rPr lang="en-US" b="1" dirty="0">
                <a:solidFill>
                  <a:schemeClr val="tx2">
                    <a:lumMod val="75000"/>
                  </a:schemeClr>
                </a:solidFill>
              </a:rPr>
              <a:t>Bruising of the brain due to forward/backward movement against skull</a:t>
            </a:r>
          </a:p>
          <a:p>
            <a:pPr>
              <a:lnSpc>
                <a:spcPct val="90000"/>
              </a:lnSpc>
              <a:buClr>
                <a:schemeClr val="tx2">
                  <a:lumMod val="75000"/>
                </a:schemeClr>
              </a:buClr>
              <a:buFontTx/>
              <a:buChar char="•"/>
            </a:pPr>
            <a:r>
              <a:rPr lang="en-US" b="1" dirty="0">
                <a:solidFill>
                  <a:schemeClr val="tx2">
                    <a:lumMod val="75000"/>
                  </a:schemeClr>
                </a:solidFill>
              </a:rPr>
              <a:t>Twisting of nerve fibers due to twisting of brain within skull</a:t>
            </a:r>
          </a:p>
          <a:p>
            <a:pPr>
              <a:lnSpc>
                <a:spcPct val="90000"/>
              </a:lnSpc>
              <a:buClr>
                <a:schemeClr val="tx2">
                  <a:lumMod val="75000"/>
                </a:schemeClr>
              </a:buClr>
              <a:buFontTx/>
              <a:buChar char="•"/>
            </a:pPr>
            <a:r>
              <a:rPr lang="en-US" b="1" dirty="0">
                <a:solidFill>
                  <a:schemeClr val="tx2">
                    <a:lumMod val="75000"/>
                  </a:schemeClr>
                </a:solidFill>
              </a:rPr>
              <a:t>Nerve fibers are broken or stretched = temporary or permanent brain damage</a:t>
            </a:r>
          </a:p>
          <a:p>
            <a:pPr>
              <a:lnSpc>
                <a:spcPct val="90000"/>
              </a:lnSpc>
              <a:buClr>
                <a:schemeClr val="tx1"/>
              </a:buClr>
              <a:buFontTx/>
              <a:buChar char="•"/>
            </a:pPr>
            <a:endParaRPr lang="en-US" b="1" dirty="0"/>
          </a:p>
        </p:txBody>
      </p:sp>
    </p:spTree>
    <p:extLst>
      <p:ext uri="{BB962C8B-B14F-4D97-AF65-F5344CB8AC3E}">
        <p14:creationId xmlns:p14="http://schemas.microsoft.com/office/powerpoint/2010/main" val="8590366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00100" y="228600"/>
            <a:ext cx="7772400" cy="838200"/>
          </a:xfrm>
          <a:extLst/>
        </p:spPr>
        <p:txBody>
          <a:bodyPr/>
          <a:lstStyle/>
          <a:p>
            <a:pPr eaLnBrk="1" fontAlgn="auto" hangingPunct="1">
              <a:spcAft>
                <a:spcPts val="0"/>
              </a:spcAft>
              <a:defRPr/>
            </a:pPr>
            <a:r>
              <a:rPr lang="en-US" sz="4800" dirty="0" smtClean="0"/>
              <a:t>Skull Anatomy</a:t>
            </a:r>
          </a:p>
        </p:txBody>
      </p:sp>
      <p:pic>
        <p:nvPicPr>
          <p:cNvPr id="17411" name="Picture 3" descr="obli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32944"/>
            <a:ext cx="4000500" cy="344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5"/>
          <p:cNvSpPr txBox="1">
            <a:spLocks noChangeArrowheads="1"/>
          </p:cNvSpPr>
          <p:nvPr/>
        </p:nvSpPr>
        <p:spPr bwMode="auto">
          <a:xfrm>
            <a:off x="152400" y="1676400"/>
            <a:ext cx="3848100" cy="1556544"/>
          </a:xfrm>
          <a:prstGeom prst="rect">
            <a:avLst/>
          </a:prstGeom>
          <a:ln w="28575"/>
          <a:ex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pPr>
            <a:r>
              <a:rPr lang="en-US" sz="2400" dirty="0">
                <a:solidFill>
                  <a:srgbClr val="2F5897">
                    <a:lumMod val="75000"/>
                  </a:srgbClr>
                </a:solidFill>
                <a:latin typeface="Palatino Linotype"/>
              </a:rPr>
              <a:t>The skull is a rounded layer of bone </a:t>
            </a:r>
            <a:r>
              <a:rPr lang="en-US" sz="2400" dirty="0" smtClean="0">
                <a:solidFill>
                  <a:srgbClr val="2F5897">
                    <a:lumMod val="75000"/>
                  </a:srgbClr>
                </a:solidFill>
                <a:latin typeface="Palatino Linotype"/>
              </a:rPr>
              <a:t>designed to </a:t>
            </a:r>
            <a:r>
              <a:rPr lang="en-US" sz="2400" dirty="0">
                <a:solidFill>
                  <a:srgbClr val="2F5897">
                    <a:lumMod val="75000"/>
                  </a:srgbClr>
                </a:solidFill>
                <a:latin typeface="Palatino Linotype"/>
              </a:rPr>
              <a:t>protect the brain from penetrating injuries</a:t>
            </a:r>
            <a:r>
              <a:rPr lang="en-US" sz="2000" dirty="0">
                <a:solidFill>
                  <a:srgbClr val="2F5897">
                    <a:lumMod val="75000"/>
                  </a:srgbClr>
                </a:solidFill>
                <a:latin typeface="Palatino Linotype"/>
              </a:rPr>
              <a:t>.</a:t>
            </a:r>
          </a:p>
        </p:txBody>
      </p:sp>
      <p:sp>
        <p:nvSpPr>
          <p:cNvPr id="17414" name="Text Box 8"/>
          <p:cNvSpPr txBox="1">
            <a:spLocks noChangeArrowheads="1"/>
          </p:cNvSpPr>
          <p:nvPr/>
        </p:nvSpPr>
        <p:spPr bwMode="auto">
          <a:xfrm>
            <a:off x="4898101" y="1141200"/>
            <a:ext cx="3962400" cy="2092881"/>
          </a:xfrm>
          <a:prstGeom prst="rect">
            <a:avLst/>
          </a:prstGeom>
          <a:ln w="28575"/>
          <a:extLst/>
        </p:spPr>
        <p:style>
          <a:lnRef idx="1">
            <a:schemeClr val="accent6"/>
          </a:lnRef>
          <a:fillRef idx="2">
            <a:schemeClr val="accent6"/>
          </a:fillRef>
          <a:effectRef idx="1">
            <a:schemeClr val="accent6"/>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ct val="50000"/>
              </a:spcBef>
              <a:spcAft>
                <a:spcPts val="0"/>
              </a:spcAft>
            </a:pPr>
            <a:r>
              <a:rPr lang="en-US" sz="2000" dirty="0">
                <a:solidFill>
                  <a:srgbClr val="2F5897">
                    <a:lumMod val="75000"/>
                  </a:srgbClr>
                </a:solidFill>
                <a:latin typeface="Palatino Linotype"/>
              </a:rPr>
              <a:t>The base of the skull is rough, with many bony protuberances.</a:t>
            </a:r>
          </a:p>
          <a:p>
            <a:pPr eaLnBrk="1" fontAlgn="auto" hangingPunct="1">
              <a:spcBef>
                <a:spcPct val="50000"/>
              </a:spcBef>
              <a:spcAft>
                <a:spcPts val="0"/>
              </a:spcAft>
            </a:pPr>
            <a:r>
              <a:rPr lang="en-US" sz="2000" dirty="0">
                <a:solidFill>
                  <a:srgbClr val="2F5897">
                    <a:lumMod val="75000"/>
                  </a:srgbClr>
                </a:solidFill>
                <a:latin typeface="Palatino Linotype"/>
              </a:rPr>
              <a:t>These ridges can result in injury to the temporal and frontal lobes of the brain during rapid acceleration.</a:t>
            </a:r>
          </a:p>
        </p:txBody>
      </p:sp>
      <p:pic>
        <p:nvPicPr>
          <p:cNvPr id="17413" name="Picture 6" descr="cranium ba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797" y="2857369"/>
            <a:ext cx="33035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10"/>
          <p:cNvSpPr txBox="1">
            <a:spLocks noChangeArrowheads="1"/>
          </p:cNvSpPr>
          <p:nvPr/>
        </p:nvSpPr>
        <p:spPr bwMode="auto">
          <a:xfrm>
            <a:off x="3832900" y="4800712"/>
            <a:ext cx="1600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r>
              <a:rPr lang="en-US" sz="2000" dirty="0">
                <a:solidFill>
                  <a:srgbClr val="2F5897">
                    <a:lumMod val="75000"/>
                  </a:srgbClr>
                </a:solidFill>
                <a:latin typeface="Palatino Linotype"/>
              </a:rPr>
              <a:t>Bony ridges</a:t>
            </a:r>
          </a:p>
        </p:txBody>
      </p:sp>
      <p:cxnSp>
        <p:nvCxnSpPr>
          <p:cNvPr id="3" name="Straight Arrow Connector 2"/>
          <p:cNvCxnSpPr/>
          <p:nvPr/>
        </p:nvCxnSpPr>
        <p:spPr>
          <a:xfrm flipV="1">
            <a:off x="5334000" y="4267200"/>
            <a:ext cx="1219200" cy="685800"/>
          </a:xfrm>
          <a:prstGeom prst="straightConnector1">
            <a:avLst/>
          </a:prstGeom>
          <a:ln w="2857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692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457200" y="1371600"/>
            <a:ext cx="1447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auto">
              <a:spcBef>
                <a:spcPts val="0"/>
              </a:spcBef>
              <a:spcAft>
                <a:spcPts val="0"/>
              </a:spcAft>
            </a:pPr>
            <a:endParaRPr lang="en-US">
              <a:solidFill>
                <a:srgbClr val="2F5897">
                  <a:lumMod val="75000"/>
                </a:srgbClr>
              </a:solidFill>
              <a:latin typeface="Palatino Linotype"/>
            </a:endParaRPr>
          </a:p>
        </p:txBody>
      </p:sp>
      <p:sp>
        <p:nvSpPr>
          <p:cNvPr id="6" name="Rectangle 3"/>
          <p:cNvSpPr>
            <a:spLocks noChangeArrowheads="1"/>
          </p:cNvSpPr>
          <p:nvPr/>
        </p:nvSpPr>
        <p:spPr bwMode="auto">
          <a:xfrm>
            <a:off x="1219200" y="1371600"/>
            <a:ext cx="7620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auto">
              <a:spcBef>
                <a:spcPts val="0"/>
              </a:spcBef>
              <a:spcAft>
                <a:spcPts val="0"/>
              </a:spcAft>
            </a:pPr>
            <a:endParaRPr lang="en-US">
              <a:solidFill>
                <a:srgbClr val="2F5897">
                  <a:lumMod val="75000"/>
                </a:srgbClr>
              </a:solidFill>
              <a:latin typeface="Palatino Linotype"/>
            </a:endParaRPr>
          </a:p>
        </p:txBody>
      </p:sp>
      <p:sp>
        <p:nvSpPr>
          <p:cNvPr id="8" name="Text Box 5"/>
          <p:cNvSpPr txBox="1">
            <a:spLocks noChangeArrowheads="1"/>
          </p:cNvSpPr>
          <p:nvPr/>
        </p:nvSpPr>
        <p:spPr bwMode="auto">
          <a:xfrm>
            <a:off x="3886200" y="304800"/>
            <a:ext cx="34290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ct val="50000"/>
              </a:spcBef>
              <a:spcAft>
                <a:spcPts val="0"/>
              </a:spcAft>
            </a:pPr>
            <a:r>
              <a:rPr lang="en-US" sz="2000" b="1" dirty="0">
                <a:solidFill>
                  <a:srgbClr val="2F5897">
                    <a:lumMod val="75000"/>
                  </a:srgbClr>
                </a:solidFill>
                <a:latin typeface="Palatino Linotype"/>
              </a:rPr>
              <a:t>Parietal Lobe</a:t>
            </a:r>
            <a:br>
              <a:rPr lang="en-US" sz="2000" b="1" dirty="0">
                <a:solidFill>
                  <a:srgbClr val="2F5897">
                    <a:lumMod val="75000"/>
                  </a:srgbClr>
                </a:solidFill>
                <a:latin typeface="Palatino Linotype"/>
              </a:rPr>
            </a:br>
            <a:r>
              <a:rPr lang="en-US" sz="1400" dirty="0">
                <a:solidFill>
                  <a:srgbClr val="2F5897">
                    <a:lumMod val="75000"/>
                  </a:srgbClr>
                </a:solidFill>
                <a:latin typeface="Palatino Linotype"/>
              </a:rPr>
              <a:t>• Sense of touch</a:t>
            </a:r>
            <a:br>
              <a:rPr lang="en-US" sz="1400" dirty="0">
                <a:solidFill>
                  <a:srgbClr val="2F5897">
                    <a:lumMod val="75000"/>
                  </a:srgbClr>
                </a:solidFill>
                <a:latin typeface="Palatino Linotype"/>
              </a:rPr>
            </a:br>
            <a:r>
              <a:rPr lang="en-US" sz="1400" dirty="0">
                <a:solidFill>
                  <a:srgbClr val="2F5897">
                    <a:lumMod val="75000"/>
                  </a:srgbClr>
                </a:solidFill>
                <a:latin typeface="Palatino Linotype"/>
              </a:rPr>
              <a:t>• </a:t>
            </a:r>
            <a:r>
              <a:rPr lang="en-US" sz="1400" dirty="0" smtClean="0">
                <a:solidFill>
                  <a:srgbClr val="2F5897">
                    <a:lumMod val="75000"/>
                  </a:srgbClr>
                </a:solidFill>
                <a:latin typeface="Palatino Linotype"/>
              </a:rPr>
              <a:t>Differentiation :size</a:t>
            </a:r>
            <a:r>
              <a:rPr lang="en-US" sz="1400" dirty="0">
                <a:solidFill>
                  <a:srgbClr val="2F5897">
                    <a:lumMod val="75000"/>
                  </a:srgbClr>
                </a:solidFill>
                <a:latin typeface="Palatino Linotype"/>
              </a:rPr>
              <a:t>, shape, color</a:t>
            </a:r>
            <a:br>
              <a:rPr lang="en-US" sz="1400" dirty="0">
                <a:solidFill>
                  <a:srgbClr val="2F5897">
                    <a:lumMod val="75000"/>
                  </a:srgbClr>
                </a:solidFill>
                <a:latin typeface="Palatino Linotype"/>
              </a:rPr>
            </a:br>
            <a:r>
              <a:rPr lang="en-US" sz="1400" dirty="0">
                <a:solidFill>
                  <a:srgbClr val="2F5897">
                    <a:lumMod val="75000"/>
                  </a:srgbClr>
                </a:solidFill>
                <a:latin typeface="Palatino Linotype"/>
              </a:rPr>
              <a:t>• Spatial perception</a:t>
            </a:r>
            <a:br>
              <a:rPr lang="en-US" sz="1400" dirty="0">
                <a:solidFill>
                  <a:srgbClr val="2F5897">
                    <a:lumMod val="75000"/>
                  </a:srgbClr>
                </a:solidFill>
                <a:latin typeface="Palatino Linotype"/>
              </a:rPr>
            </a:br>
            <a:r>
              <a:rPr lang="en-US" sz="1400" dirty="0">
                <a:solidFill>
                  <a:srgbClr val="2F5897">
                    <a:lumMod val="75000"/>
                  </a:srgbClr>
                </a:solidFill>
                <a:latin typeface="Palatino Linotype"/>
              </a:rPr>
              <a:t>• Visual perception</a:t>
            </a:r>
          </a:p>
        </p:txBody>
      </p:sp>
      <p:sp>
        <p:nvSpPr>
          <p:cNvPr id="9" name="Text Box 6"/>
          <p:cNvSpPr txBox="1">
            <a:spLocks noChangeArrowheads="1"/>
          </p:cNvSpPr>
          <p:nvPr/>
        </p:nvSpPr>
        <p:spPr bwMode="auto">
          <a:xfrm>
            <a:off x="6781800" y="1685226"/>
            <a:ext cx="2133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7338" indent="-287338"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ct val="50000"/>
              </a:spcBef>
              <a:spcAft>
                <a:spcPts val="0"/>
              </a:spcAft>
            </a:pPr>
            <a:r>
              <a:rPr lang="en-US" sz="2000" b="1" dirty="0">
                <a:solidFill>
                  <a:srgbClr val="2F5897">
                    <a:lumMod val="75000"/>
                  </a:srgbClr>
                </a:solidFill>
                <a:latin typeface="Palatino Linotype"/>
              </a:rPr>
              <a:t>Occipital Lobe</a:t>
            </a:r>
            <a:br>
              <a:rPr lang="en-US" sz="2000" b="1" dirty="0">
                <a:solidFill>
                  <a:srgbClr val="2F5897">
                    <a:lumMod val="75000"/>
                  </a:srgbClr>
                </a:solidFill>
                <a:latin typeface="Palatino Linotype"/>
              </a:rPr>
            </a:br>
            <a:r>
              <a:rPr lang="en-US" sz="1400" dirty="0">
                <a:solidFill>
                  <a:srgbClr val="2F5897">
                    <a:lumMod val="75000"/>
                  </a:srgbClr>
                </a:solidFill>
                <a:latin typeface="Palatino Linotype"/>
              </a:rPr>
              <a:t>•  Vision</a:t>
            </a:r>
          </a:p>
        </p:txBody>
      </p:sp>
      <p:sp>
        <p:nvSpPr>
          <p:cNvPr id="10" name="Text Box 7"/>
          <p:cNvSpPr txBox="1">
            <a:spLocks noChangeArrowheads="1"/>
          </p:cNvSpPr>
          <p:nvPr/>
        </p:nvSpPr>
        <p:spPr bwMode="auto">
          <a:xfrm>
            <a:off x="6553200" y="3238500"/>
            <a:ext cx="23622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4950" indent="-2349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ct val="50000"/>
              </a:spcBef>
              <a:spcAft>
                <a:spcPts val="0"/>
              </a:spcAft>
            </a:pPr>
            <a:r>
              <a:rPr lang="en-US" sz="2000" b="1" dirty="0">
                <a:solidFill>
                  <a:srgbClr val="2F5897">
                    <a:lumMod val="75000"/>
                  </a:srgbClr>
                </a:solidFill>
                <a:latin typeface="Palatino Linotype"/>
              </a:rPr>
              <a:t>Cerebellum</a:t>
            </a:r>
            <a:br>
              <a:rPr lang="en-US" sz="2000" b="1" dirty="0">
                <a:solidFill>
                  <a:srgbClr val="2F5897">
                    <a:lumMod val="75000"/>
                  </a:srgbClr>
                </a:solidFill>
                <a:latin typeface="Palatino Linotype"/>
              </a:rPr>
            </a:br>
            <a:r>
              <a:rPr lang="en-US" sz="1400" dirty="0">
                <a:solidFill>
                  <a:srgbClr val="2F5897">
                    <a:lumMod val="75000"/>
                  </a:srgbClr>
                </a:solidFill>
                <a:latin typeface="Palatino Linotype"/>
              </a:rPr>
              <a:t>•</a:t>
            </a:r>
            <a:r>
              <a:rPr lang="en-US" sz="2000" b="1" dirty="0">
                <a:solidFill>
                  <a:srgbClr val="2F5897">
                    <a:lumMod val="75000"/>
                  </a:srgbClr>
                </a:solidFill>
                <a:latin typeface="Palatino Linotype"/>
              </a:rPr>
              <a:t> </a:t>
            </a:r>
            <a:r>
              <a:rPr lang="en-US" sz="1400" dirty="0">
                <a:solidFill>
                  <a:srgbClr val="2F5897">
                    <a:lumMod val="75000"/>
                  </a:srgbClr>
                </a:solidFill>
                <a:latin typeface="Palatino Linotype"/>
              </a:rPr>
              <a:t>Balance</a:t>
            </a:r>
            <a:br>
              <a:rPr lang="en-US" sz="1400" dirty="0">
                <a:solidFill>
                  <a:srgbClr val="2F5897">
                    <a:lumMod val="75000"/>
                  </a:srgbClr>
                </a:solidFill>
                <a:latin typeface="Palatino Linotype"/>
              </a:rPr>
            </a:br>
            <a:r>
              <a:rPr lang="en-US" sz="1400" dirty="0">
                <a:solidFill>
                  <a:srgbClr val="2F5897">
                    <a:lumMod val="75000"/>
                  </a:srgbClr>
                </a:solidFill>
                <a:latin typeface="Palatino Linotype"/>
              </a:rPr>
              <a:t>• Coordination</a:t>
            </a:r>
            <a:br>
              <a:rPr lang="en-US" sz="1400" dirty="0">
                <a:solidFill>
                  <a:srgbClr val="2F5897">
                    <a:lumMod val="75000"/>
                  </a:srgbClr>
                </a:solidFill>
                <a:latin typeface="Palatino Linotype"/>
              </a:rPr>
            </a:br>
            <a:r>
              <a:rPr lang="en-US" sz="1400" dirty="0">
                <a:solidFill>
                  <a:srgbClr val="2F5897">
                    <a:lumMod val="75000"/>
                  </a:srgbClr>
                </a:solidFill>
                <a:latin typeface="Palatino Linotype"/>
              </a:rPr>
              <a:t>• Skilled motor activity</a:t>
            </a:r>
          </a:p>
        </p:txBody>
      </p:sp>
      <p:sp>
        <p:nvSpPr>
          <p:cNvPr id="11" name="Text Box 8"/>
          <p:cNvSpPr txBox="1">
            <a:spLocks noChangeArrowheads="1"/>
          </p:cNvSpPr>
          <p:nvPr/>
        </p:nvSpPr>
        <p:spPr bwMode="auto">
          <a:xfrm>
            <a:off x="152400" y="457200"/>
            <a:ext cx="28194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4950" indent="-2349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ct val="50000"/>
              </a:spcBef>
              <a:spcAft>
                <a:spcPts val="0"/>
              </a:spcAft>
            </a:pPr>
            <a:r>
              <a:rPr lang="en-US" sz="2000" b="1" dirty="0">
                <a:solidFill>
                  <a:srgbClr val="2F5897">
                    <a:lumMod val="75000"/>
                  </a:srgbClr>
                </a:solidFill>
                <a:latin typeface="Palatino Linotype"/>
              </a:rPr>
              <a:t>Frontal Lobe</a:t>
            </a:r>
            <a:br>
              <a:rPr lang="en-US" sz="2000" b="1" dirty="0">
                <a:solidFill>
                  <a:srgbClr val="2F5897">
                    <a:lumMod val="75000"/>
                  </a:srgbClr>
                </a:solidFill>
                <a:latin typeface="Palatino Linotype"/>
              </a:rPr>
            </a:br>
            <a:r>
              <a:rPr lang="en-US" sz="1400" dirty="0">
                <a:solidFill>
                  <a:srgbClr val="2F5897">
                    <a:lumMod val="75000"/>
                  </a:srgbClr>
                </a:solidFill>
                <a:latin typeface="Palatino Linotype"/>
              </a:rPr>
              <a:t>• Initiation</a:t>
            </a:r>
            <a:br>
              <a:rPr lang="en-US" sz="1400" dirty="0">
                <a:solidFill>
                  <a:srgbClr val="2F5897">
                    <a:lumMod val="75000"/>
                  </a:srgbClr>
                </a:solidFill>
                <a:latin typeface="Palatino Linotype"/>
              </a:rPr>
            </a:br>
            <a:r>
              <a:rPr lang="en-US" sz="1400" dirty="0">
                <a:solidFill>
                  <a:srgbClr val="2F5897">
                    <a:lumMod val="75000"/>
                  </a:srgbClr>
                </a:solidFill>
                <a:latin typeface="Palatino Linotype"/>
              </a:rPr>
              <a:t>• Problem </a:t>
            </a:r>
            <a:r>
              <a:rPr lang="en-US" sz="1400" dirty="0" smtClean="0">
                <a:solidFill>
                  <a:srgbClr val="2F5897">
                    <a:lumMod val="75000"/>
                  </a:srgbClr>
                </a:solidFill>
                <a:latin typeface="Palatino Linotype"/>
              </a:rPr>
              <a:t>solving</a:t>
            </a:r>
            <a:br>
              <a:rPr lang="en-US" sz="1400" dirty="0" smtClean="0">
                <a:solidFill>
                  <a:srgbClr val="2F5897">
                    <a:lumMod val="75000"/>
                  </a:srgbClr>
                </a:solidFill>
                <a:latin typeface="Palatino Linotype"/>
              </a:rPr>
            </a:br>
            <a:r>
              <a:rPr lang="en-US" sz="1400" dirty="0" smtClean="0">
                <a:solidFill>
                  <a:srgbClr val="2F5897">
                    <a:lumMod val="75000"/>
                  </a:srgbClr>
                </a:solidFill>
                <a:latin typeface="Palatino Linotype"/>
              </a:rPr>
              <a:t>• Attention/Concentration</a:t>
            </a:r>
            <a:br>
              <a:rPr lang="en-US" sz="1400" dirty="0" smtClean="0">
                <a:solidFill>
                  <a:srgbClr val="2F5897">
                    <a:lumMod val="75000"/>
                  </a:srgbClr>
                </a:solidFill>
                <a:latin typeface="Palatino Linotype"/>
              </a:rPr>
            </a:br>
            <a:r>
              <a:rPr lang="en-US" sz="1400" dirty="0" smtClean="0">
                <a:solidFill>
                  <a:srgbClr val="2F5897">
                    <a:lumMod val="75000"/>
                  </a:srgbClr>
                </a:solidFill>
                <a:latin typeface="Palatino Linotype"/>
              </a:rPr>
              <a:t>• Inhibition of behavior</a:t>
            </a:r>
            <a:br>
              <a:rPr lang="en-US" sz="1400" dirty="0" smtClean="0">
                <a:solidFill>
                  <a:srgbClr val="2F5897">
                    <a:lumMod val="75000"/>
                  </a:srgbClr>
                </a:solidFill>
                <a:latin typeface="Palatino Linotype"/>
              </a:rPr>
            </a:br>
            <a:r>
              <a:rPr lang="en-US" sz="1400" dirty="0" smtClean="0">
                <a:solidFill>
                  <a:srgbClr val="2F5897">
                    <a:lumMod val="75000"/>
                  </a:srgbClr>
                </a:solidFill>
                <a:latin typeface="Palatino Linotype"/>
              </a:rPr>
              <a:t>• Planning/anticipation</a:t>
            </a:r>
            <a:br>
              <a:rPr lang="en-US" sz="1400" dirty="0" smtClean="0">
                <a:solidFill>
                  <a:srgbClr val="2F5897">
                    <a:lumMod val="75000"/>
                  </a:srgbClr>
                </a:solidFill>
                <a:latin typeface="Palatino Linotype"/>
              </a:rPr>
            </a:br>
            <a:r>
              <a:rPr lang="en-US" sz="1400" dirty="0" smtClean="0">
                <a:solidFill>
                  <a:srgbClr val="2F5897">
                    <a:lumMod val="75000"/>
                  </a:srgbClr>
                </a:solidFill>
                <a:latin typeface="Palatino Linotype"/>
              </a:rPr>
              <a:t>• Self-monitoring</a:t>
            </a:r>
            <a:br>
              <a:rPr lang="en-US" sz="1400" dirty="0" smtClean="0">
                <a:solidFill>
                  <a:srgbClr val="2F5897">
                    <a:lumMod val="75000"/>
                  </a:srgbClr>
                </a:solidFill>
                <a:latin typeface="Palatino Linotype"/>
              </a:rPr>
            </a:br>
            <a:r>
              <a:rPr lang="en-US" sz="1400" dirty="0" smtClean="0">
                <a:solidFill>
                  <a:srgbClr val="2F5897">
                    <a:lumMod val="75000"/>
                  </a:srgbClr>
                </a:solidFill>
                <a:latin typeface="Palatino Linotype"/>
              </a:rPr>
              <a:t>• Motor planning</a:t>
            </a:r>
            <a:br>
              <a:rPr lang="en-US" sz="1400" dirty="0" smtClean="0">
                <a:solidFill>
                  <a:srgbClr val="2F5897">
                    <a:lumMod val="75000"/>
                  </a:srgbClr>
                </a:solidFill>
                <a:latin typeface="Palatino Linotype"/>
              </a:rPr>
            </a:br>
            <a:r>
              <a:rPr lang="en-US" sz="1400" dirty="0" smtClean="0">
                <a:solidFill>
                  <a:srgbClr val="2F5897">
                    <a:lumMod val="75000"/>
                  </a:srgbClr>
                </a:solidFill>
                <a:latin typeface="Palatino Linotype"/>
              </a:rPr>
              <a:t>• Personality/emotions</a:t>
            </a:r>
            <a:br>
              <a:rPr lang="en-US" sz="1400" dirty="0" smtClean="0">
                <a:solidFill>
                  <a:srgbClr val="2F5897">
                    <a:lumMod val="75000"/>
                  </a:srgbClr>
                </a:solidFill>
                <a:latin typeface="Palatino Linotype"/>
              </a:rPr>
            </a:br>
            <a:r>
              <a:rPr lang="en-US" sz="1400" dirty="0" smtClean="0">
                <a:solidFill>
                  <a:srgbClr val="2F5897">
                    <a:lumMod val="75000"/>
                  </a:srgbClr>
                </a:solidFill>
                <a:latin typeface="Palatino Linotype"/>
              </a:rPr>
              <a:t>• Awareness of</a:t>
            </a:r>
            <a:br>
              <a:rPr lang="en-US" sz="1400" dirty="0" smtClean="0">
                <a:solidFill>
                  <a:srgbClr val="2F5897">
                    <a:lumMod val="75000"/>
                  </a:srgbClr>
                </a:solidFill>
                <a:latin typeface="Palatino Linotype"/>
              </a:rPr>
            </a:br>
            <a:r>
              <a:rPr lang="en-US" sz="1400" dirty="0" smtClean="0">
                <a:solidFill>
                  <a:srgbClr val="2F5897">
                    <a:lumMod val="75000"/>
                  </a:srgbClr>
                </a:solidFill>
                <a:latin typeface="Palatino Linotype"/>
              </a:rPr>
              <a:t>  abilities/limitations</a:t>
            </a:r>
            <a:br>
              <a:rPr lang="en-US" sz="1400" dirty="0" smtClean="0">
                <a:solidFill>
                  <a:srgbClr val="2F5897">
                    <a:lumMod val="75000"/>
                  </a:srgbClr>
                </a:solidFill>
                <a:latin typeface="Palatino Linotype"/>
              </a:rPr>
            </a:br>
            <a:r>
              <a:rPr lang="en-US" sz="1400" dirty="0" smtClean="0">
                <a:solidFill>
                  <a:srgbClr val="2F5897">
                    <a:lumMod val="75000"/>
                  </a:srgbClr>
                </a:solidFill>
                <a:latin typeface="Palatino Linotype"/>
              </a:rPr>
              <a:t>• Organization</a:t>
            </a:r>
            <a:br>
              <a:rPr lang="en-US" sz="1400" dirty="0" smtClean="0">
                <a:solidFill>
                  <a:srgbClr val="2F5897">
                    <a:lumMod val="75000"/>
                  </a:srgbClr>
                </a:solidFill>
                <a:latin typeface="Palatino Linotype"/>
              </a:rPr>
            </a:br>
            <a:r>
              <a:rPr lang="en-US" sz="1400" dirty="0" smtClean="0">
                <a:solidFill>
                  <a:srgbClr val="2F5897">
                    <a:lumMod val="75000"/>
                  </a:srgbClr>
                </a:solidFill>
                <a:latin typeface="Palatino Linotype"/>
              </a:rPr>
              <a:t>• Judgment                               • Mental flexibility</a:t>
            </a:r>
            <a:br>
              <a:rPr lang="en-US" sz="1400" dirty="0" smtClean="0">
                <a:solidFill>
                  <a:srgbClr val="2F5897">
                    <a:lumMod val="75000"/>
                  </a:srgbClr>
                </a:solidFill>
                <a:latin typeface="Palatino Linotype"/>
              </a:rPr>
            </a:br>
            <a:r>
              <a:rPr lang="en-US" sz="1400" dirty="0" smtClean="0">
                <a:solidFill>
                  <a:srgbClr val="2F5897">
                    <a:lumMod val="75000"/>
                  </a:srgbClr>
                </a:solidFill>
                <a:latin typeface="Palatino Linotype"/>
              </a:rPr>
              <a:t>• Speaking</a:t>
            </a:r>
            <a:br>
              <a:rPr lang="en-US" sz="1400" dirty="0" smtClean="0">
                <a:solidFill>
                  <a:srgbClr val="2F5897">
                    <a:lumMod val="75000"/>
                  </a:srgbClr>
                </a:solidFill>
                <a:latin typeface="Palatino Linotype"/>
              </a:rPr>
            </a:br>
            <a:r>
              <a:rPr lang="en-US" sz="1400" dirty="0" smtClean="0">
                <a:solidFill>
                  <a:srgbClr val="2F5897">
                    <a:lumMod val="75000"/>
                  </a:srgbClr>
                </a:solidFill>
                <a:latin typeface="Palatino Linotype"/>
              </a:rPr>
              <a:t>  (expressive language)</a:t>
            </a:r>
            <a:endParaRPr lang="en-US" sz="1400" dirty="0">
              <a:solidFill>
                <a:srgbClr val="2F5897">
                  <a:lumMod val="75000"/>
                </a:srgbClr>
              </a:solidFill>
              <a:latin typeface="Palatino Linotype"/>
            </a:endParaRPr>
          </a:p>
        </p:txBody>
      </p:sp>
      <p:sp>
        <p:nvSpPr>
          <p:cNvPr id="12" name="Text Box 9"/>
          <p:cNvSpPr txBox="1">
            <a:spLocks noChangeArrowheads="1"/>
          </p:cNvSpPr>
          <p:nvPr/>
        </p:nvSpPr>
        <p:spPr bwMode="auto">
          <a:xfrm>
            <a:off x="5295900" y="4667322"/>
            <a:ext cx="2971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4950" indent="-2349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ct val="50000"/>
              </a:spcBef>
              <a:spcAft>
                <a:spcPts val="0"/>
              </a:spcAft>
            </a:pPr>
            <a:r>
              <a:rPr lang="en-US" sz="2000" b="1" dirty="0">
                <a:solidFill>
                  <a:srgbClr val="2F5897">
                    <a:lumMod val="75000"/>
                  </a:srgbClr>
                </a:solidFill>
                <a:latin typeface="Palatino Linotype"/>
              </a:rPr>
              <a:t>Brain Stem</a:t>
            </a:r>
            <a:br>
              <a:rPr lang="en-US" sz="2000" b="1" dirty="0">
                <a:solidFill>
                  <a:srgbClr val="2F5897">
                    <a:lumMod val="75000"/>
                  </a:srgbClr>
                </a:solidFill>
                <a:latin typeface="Palatino Linotype"/>
              </a:rPr>
            </a:br>
            <a:r>
              <a:rPr lang="en-US" sz="1400" dirty="0">
                <a:solidFill>
                  <a:srgbClr val="2F5897">
                    <a:lumMod val="75000"/>
                  </a:srgbClr>
                </a:solidFill>
                <a:latin typeface="Palatino Linotype"/>
              </a:rPr>
              <a:t>• Breathing</a:t>
            </a:r>
            <a:br>
              <a:rPr lang="en-US" sz="1400" dirty="0">
                <a:solidFill>
                  <a:srgbClr val="2F5897">
                    <a:lumMod val="75000"/>
                  </a:srgbClr>
                </a:solidFill>
                <a:latin typeface="Palatino Linotype"/>
              </a:rPr>
            </a:br>
            <a:r>
              <a:rPr lang="en-US" sz="1400" dirty="0">
                <a:solidFill>
                  <a:srgbClr val="2F5897">
                    <a:lumMod val="75000"/>
                  </a:srgbClr>
                </a:solidFill>
                <a:latin typeface="Palatino Linotype"/>
              </a:rPr>
              <a:t>• Heart rate</a:t>
            </a:r>
            <a:br>
              <a:rPr lang="en-US" sz="1400" dirty="0">
                <a:solidFill>
                  <a:srgbClr val="2F5897">
                    <a:lumMod val="75000"/>
                  </a:srgbClr>
                </a:solidFill>
                <a:latin typeface="Palatino Linotype"/>
              </a:rPr>
            </a:br>
            <a:r>
              <a:rPr lang="en-US" sz="1400" dirty="0">
                <a:solidFill>
                  <a:srgbClr val="2F5897">
                    <a:lumMod val="75000"/>
                  </a:srgbClr>
                </a:solidFill>
                <a:latin typeface="Palatino Linotype"/>
              </a:rPr>
              <a:t>• Arousal/consciousness</a:t>
            </a:r>
            <a:br>
              <a:rPr lang="en-US" sz="1400" dirty="0">
                <a:solidFill>
                  <a:srgbClr val="2F5897">
                    <a:lumMod val="75000"/>
                  </a:srgbClr>
                </a:solidFill>
                <a:latin typeface="Palatino Linotype"/>
              </a:rPr>
            </a:br>
            <a:r>
              <a:rPr lang="en-US" sz="1400" dirty="0">
                <a:solidFill>
                  <a:srgbClr val="2F5897">
                    <a:lumMod val="75000"/>
                  </a:srgbClr>
                </a:solidFill>
                <a:latin typeface="Palatino Linotype"/>
              </a:rPr>
              <a:t>• Sleep/wake functions</a:t>
            </a:r>
            <a:br>
              <a:rPr lang="en-US" sz="1400" dirty="0">
                <a:solidFill>
                  <a:srgbClr val="2F5897">
                    <a:lumMod val="75000"/>
                  </a:srgbClr>
                </a:solidFill>
                <a:latin typeface="Palatino Linotype"/>
              </a:rPr>
            </a:br>
            <a:r>
              <a:rPr lang="en-US" sz="1400" dirty="0">
                <a:solidFill>
                  <a:srgbClr val="2F5897">
                    <a:lumMod val="75000"/>
                  </a:srgbClr>
                </a:solidFill>
                <a:latin typeface="Palatino Linotype"/>
              </a:rPr>
              <a:t>• Attention/concentration</a:t>
            </a:r>
          </a:p>
        </p:txBody>
      </p:sp>
      <p:sp>
        <p:nvSpPr>
          <p:cNvPr id="13" name="Text Box 10"/>
          <p:cNvSpPr txBox="1">
            <a:spLocks noChangeArrowheads="1"/>
          </p:cNvSpPr>
          <p:nvPr/>
        </p:nvSpPr>
        <p:spPr bwMode="auto">
          <a:xfrm>
            <a:off x="1028700" y="4648200"/>
            <a:ext cx="2971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4950" indent="-2349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auto" hangingPunct="1">
              <a:spcBef>
                <a:spcPct val="50000"/>
              </a:spcBef>
              <a:spcAft>
                <a:spcPts val="0"/>
              </a:spcAft>
            </a:pPr>
            <a:r>
              <a:rPr lang="en-US" sz="2000" b="1" dirty="0">
                <a:solidFill>
                  <a:srgbClr val="2F5897">
                    <a:lumMod val="75000"/>
                  </a:srgbClr>
                </a:solidFill>
                <a:latin typeface="Palatino Linotype"/>
              </a:rPr>
              <a:t>Temporal Lobe</a:t>
            </a:r>
            <a:br>
              <a:rPr lang="en-US" sz="2000" b="1" dirty="0">
                <a:solidFill>
                  <a:srgbClr val="2F5897">
                    <a:lumMod val="75000"/>
                  </a:srgbClr>
                </a:solidFill>
                <a:latin typeface="Palatino Linotype"/>
              </a:rPr>
            </a:br>
            <a:r>
              <a:rPr lang="en-US" sz="1400" dirty="0">
                <a:solidFill>
                  <a:srgbClr val="2F5897">
                    <a:lumMod val="75000"/>
                  </a:srgbClr>
                </a:solidFill>
                <a:latin typeface="Palatino Linotype"/>
              </a:rPr>
              <a:t>• Memory</a:t>
            </a:r>
            <a:br>
              <a:rPr lang="en-US" sz="1400" dirty="0">
                <a:solidFill>
                  <a:srgbClr val="2F5897">
                    <a:lumMod val="75000"/>
                  </a:srgbClr>
                </a:solidFill>
                <a:latin typeface="Palatino Linotype"/>
              </a:rPr>
            </a:br>
            <a:r>
              <a:rPr lang="en-US" sz="1400" dirty="0">
                <a:solidFill>
                  <a:srgbClr val="2F5897">
                    <a:lumMod val="75000"/>
                  </a:srgbClr>
                </a:solidFill>
                <a:latin typeface="Palatino Linotype"/>
              </a:rPr>
              <a:t>• Hearing</a:t>
            </a:r>
            <a:br>
              <a:rPr lang="en-US" sz="1400" dirty="0">
                <a:solidFill>
                  <a:srgbClr val="2F5897">
                    <a:lumMod val="75000"/>
                  </a:srgbClr>
                </a:solidFill>
                <a:latin typeface="Palatino Linotype"/>
              </a:rPr>
            </a:br>
            <a:r>
              <a:rPr lang="en-US" sz="1400" dirty="0">
                <a:solidFill>
                  <a:srgbClr val="2F5897">
                    <a:lumMod val="75000"/>
                  </a:srgbClr>
                </a:solidFill>
                <a:latin typeface="Palatino Linotype"/>
              </a:rPr>
              <a:t>• Understanding language</a:t>
            </a:r>
            <a:br>
              <a:rPr lang="en-US" sz="1400" dirty="0">
                <a:solidFill>
                  <a:srgbClr val="2F5897">
                    <a:lumMod val="75000"/>
                  </a:srgbClr>
                </a:solidFill>
                <a:latin typeface="Palatino Linotype"/>
              </a:rPr>
            </a:br>
            <a:r>
              <a:rPr lang="en-US" sz="1400" dirty="0">
                <a:solidFill>
                  <a:srgbClr val="2F5897">
                    <a:lumMod val="75000"/>
                  </a:srgbClr>
                </a:solidFill>
                <a:latin typeface="Palatino Linotype"/>
              </a:rPr>
              <a:t>  (receptive language)</a:t>
            </a:r>
            <a:br>
              <a:rPr lang="en-US" sz="1400" dirty="0">
                <a:solidFill>
                  <a:srgbClr val="2F5897">
                    <a:lumMod val="75000"/>
                  </a:srgbClr>
                </a:solidFill>
                <a:latin typeface="Palatino Linotype"/>
              </a:rPr>
            </a:br>
            <a:r>
              <a:rPr lang="en-US" sz="1400" dirty="0">
                <a:solidFill>
                  <a:srgbClr val="2F5897">
                    <a:lumMod val="75000"/>
                  </a:srgbClr>
                </a:solidFill>
                <a:latin typeface="Palatino Linotype"/>
              </a:rPr>
              <a:t>• Organization and sequencing</a:t>
            </a:r>
          </a:p>
        </p:txBody>
      </p:sp>
      <p:sp>
        <p:nvSpPr>
          <p:cNvPr id="14" name="Line 11"/>
          <p:cNvSpPr>
            <a:spLocks noChangeShapeType="1"/>
          </p:cNvSpPr>
          <p:nvPr/>
        </p:nvSpPr>
        <p:spPr bwMode="auto">
          <a:xfrm>
            <a:off x="609600" y="228600"/>
            <a:ext cx="8305800" cy="0"/>
          </a:xfrm>
          <a:prstGeom prst="line">
            <a:avLst/>
          </a:prstGeom>
          <a:noFill/>
          <a:ln w="57150">
            <a:solidFill>
              <a:schemeClr val="tx2"/>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a:solidFill>
                <a:srgbClr val="2F5897">
                  <a:lumMod val="75000"/>
                </a:srgbClr>
              </a:solidFill>
              <a:latin typeface="Palatino Linotype"/>
            </a:endParaRPr>
          </a:p>
        </p:txBody>
      </p:sp>
      <p:pic>
        <p:nvPicPr>
          <p:cNvPr id="15" name="Picture 12" descr="cerebral_cortex_lob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685226"/>
            <a:ext cx="403860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988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228600" y="152400"/>
            <a:ext cx="4648200" cy="4648200"/>
          </a:xfrm>
        </p:spPr>
      </p:pic>
      <p:pic>
        <p:nvPicPr>
          <p:cNvPr id="9" name="Content Placeholder 8"/>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5263404" y="3276600"/>
            <a:ext cx="3503156" cy="3093697"/>
          </a:xfrm>
        </p:spPr>
      </p:pic>
      <p:cxnSp>
        <p:nvCxnSpPr>
          <p:cNvPr id="21" name="Straight Arrow Connector 20"/>
          <p:cNvCxnSpPr/>
          <p:nvPr/>
        </p:nvCxnSpPr>
        <p:spPr>
          <a:xfrm flipH="1" flipV="1">
            <a:off x="4629150" y="1210760"/>
            <a:ext cx="1066800" cy="195091"/>
          </a:xfrm>
          <a:prstGeom prst="straightConnector1">
            <a:avLst/>
          </a:prstGeom>
          <a:ln w="5715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638800" y="425930"/>
            <a:ext cx="3200400" cy="1569660"/>
          </a:xfrm>
          <a:prstGeom prst="rect">
            <a:avLst/>
          </a:prstGeom>
          <a:ln>
            <a:solidFill>
              <a:schemeClr val="tx2"/>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fontAlgn="auto">
              <a:spcBef>
                <a:spcPts val="0"/>
              </a:spcBef>
              <a:spcAft>
                <a:spcPts val="0"/>
              </a:spcAft>
            </a:pPr>
            <a:r>
              <a:rPr lang="en-US" sz="3200" dirty="0">
                <a:solidFill>
                  <a:srgbClr val="2F5897">
                    <a:lumMod val="75000"/>
                  </a:srgbClr>
                </a:solidFill>
                <a:effectLst>
                  <a:outerShdw blurRad="38100" dist="38100" dir="2700000" algn="tl">
                    <a:srgbClr val="000000">
                      <a:alpha val="43137"/>
                    </a:srgbClr>
                  </a:outerShdw>
                </a:effectLst>
              </a:rPr>
              <a:t>Typical Neuronal Communication</a:t>
            </a:r>
          </a:p>
        </p:txBody>
      </p:sp>
      <p:cxnSp>
        <p:nvCxnSpPr>
          <p:cNvPr id="35" name="Straight Arrow Connector 34"/>
          <p:cNvCxnSpPr/>
          <p:nvPr/>
        </p:nvCxnSpPr>
        <p:spPr>
          <a:xfrm>
            <a:off x="1905000" y="5638800"/>
            <a:ext cx="3414450" cy="0"/>
          </a:xfrm>
          <a:prstGeom prst="straightConnector1">
            <a:avLst/>
          </a:prstGeom>
          <a:ln w="57150">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rot="20987611">
            <a:off x="717930" y="4763499"/>
            <a:ext cx="4193941" cy="769441"/>
          </a:xfrm>
          <a:prstGeom prst="rect">
            <a:avLst/>
          </a:prstGeom>
          <a:ln w="28575">
            <a:solidFill>
              <a:schemeClr val="tx2">
                <a:lumMod val="75000"/>
              </a:schemeClr>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pPr algn="ctr" fontAlgn="auto">
              <a:spcBef>
                <a:spcPts val="0"/>
              </a:spcBef>
              <a:spcAft>
                <a:spcPts val="0"/>
              </a:spcAft>
            </a:pPr>
            <a:r>
              <a:rPr lang="en-US" sz="4400" dirty="0">
                <a:solidFill>
                  <a:srgbClr val="2F5897">
                    <a:lumMod val="75000"/>
                  </a:srgbClr>
                </a:solidFill>
                <a:effectLst>
                  <a:outerShdw blurRad="38100" dist="38100" dir="2700000" algn="tl">
                    <a:srgbClr val="000000">
                      <a:alpha val="43137"/>
                    </a:srgbClr>
                  </a:outerShdw>
                </a:effectLst>
              </a:rPr>
              <a:t>Neuroplasticity</a:t>
            </a:r>
          </a:p>
        </p:txBody>
      </p:sp>
    </p:spTree>
    <p:extLst>
      <p:ext uri="{BB962C8B-B14F-4D97-AF65-F5344CB8AC3E}">
        <p14:creationId xmlns:p14="http://schemas.microsoft.com/office/powerpoint/2010/main" val="3132374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685800" y="381000"/>
            <a:ext cx="7772400" cy="914400"/>
          </a:xfrm>
        </p:spPr>
        <p:txBody>
          <a:bodyPr/>
          <a:lstStyle/>
          <a:p>
            <a:pPr>
              <a:buClr>
                <a:schemeClr val="tx1"/>
              </a:buClr>
            </a:pPr>
            <a:r>
              <a:rPr lang="en-US" b="1" dirty="0">
                <a:effectLst>
                  <a:outerShdw blurRad="38100" dist="38100" dir="2700000" algn="tl">
                    <a:srgbClr val="000000">
                      <a:alpha val="43137"/>
                    </a:srgbClr>
                  </a:outerShdw>
                </a:effectLst>
                <a:latin typeface="Times New Roman" pitchFamily="18" charset="0"/>
              </a:rPr>
              <a:t>Physical Changes</a:t>
            </a:r>
          </a:p>
        </p:txBody>
      </p:sp>
      <p:sp>
        <p:nvSpPr>
          <p:cNvPr id="250883" name="Rectangle 3"/>
          <p:cNvSpPr>
            <a:spLocks noGrp="1" noChangeArrowheads="1"/>
          </p:cNvSpPr>
          <p:nvPr>
            <p:ph type="body" idx="1"/>
          </p:nvPr>
        </p:nvSpPr>
        <p:spPr>
          <a:xfrm>
            <a:off x="685799" y="1447800"/>
            <a:ext cx="5410201" cy="4648200"/>
          </a:xfrm>
        </p:spPr>
        <p:txBody>
          <a:bodyPr>
            <a:normAutofit lnSpcReduction="10000"/>
          </a:bodyPr>
          <a:lstStyle/>
          <a:p>
            <a:pPr>
              <a:lnSpc>
                <a:spcPct val="90000"/>
              </a:lnSpc>
              <a:buClr>
                <a:schemeClr val="tx2">
                  <a:lumMod val="75000"/>
                </a:schemeClr>
              </a:buClr>
              <a:buSzPct val="76000"/>
              <a:buFontTx/>
              <a:buChar char="•"/>
            </a:pPr>
            <a:r>
              <a:rPr lang="en-US" dirty="0">
                <a:solidFill>
                  <a:schemeClr val="tx2">
                    <a:lumMod val="75000"/>
                  </a:schemeClr>
                </a:solidFill>
              </a:rPr>
              <a:t>Headaches</a:t>
            </a:r>
          </a:p>
          <a:p>
            <a:pPr>
              <a:lnSpc>
                <a:spcPct val="90000"/>
              </a:lnSpc>
              <a:buClr>
                <a:schemeClr val="tx2">
                  <a:lumMod val="75000"/>
                </a:schemeClr>
              </a:buClr>
              <a:buSzPct val="76000"/>
              <a:buFontTx/>
              <a:buChar char="•"/>
            </a:pPr>
            <a:r>
              <a:rPr lang="en-US" dirty="0">
                <a:solidFill>
                  <a:schemeClr val="tx2">
                    <a:lumMod val="75000"/>
                  </a:schemeClr>
                </a:solidFill>
              </a:rPr>
              <a:t>Changes in sleep patterns</a:t>
            </a:r>
          </a:p>
          <a:p>
            <a:pPr>
              <a:lnSpc>
                <a:spcPct val="90000"/>
              </a:lnSpc>
              <a:buClr>
                <a:schemeClr val="tx2">
                  <a:lumMod val="75000"/>
                </a:schemeClr>
              </a:buClr>
              <a:buSzPct val="76000"/>
              <a:buFontTx/>
              <a:buChar char="•"/>
            </a:pPr>
            <a:r>
              <a:rPr lang="en-US" dirty="0">
                <a:solidFill>
                  <a:schemeClr val="tx2">
                    <a:lumMod val="75000"/>
                  </a:schemeClr>
                </a:solidFill>
              </a:rPr>
              <a:t>Fatigue</a:t>
            </a:r>
          </a:p>
          <a:p>
            <a:pPr>
              <a:lnSpc>
                <a:spcPct val="90000"/>
              </a:lnSpc>
              <a:buClr>
                <a:schemeClr val="tx2">
                  <a:lumMod val="75000"/>
                </a:schemeClr>
              </a:buClr>
              <a:buSzPct val="76000"/>
              <a:buFontTx/>
              <a:buChar char="•"/>
            </a:pPr>
            <a:r>
              <a:rPr lang="en-US" dirty="0">
                <a:solidFill>
                  <a:schemeClr val="tx2">
                    <a:lumMod val="75000"/>
                  </a:schemeClr>
                </a:solidFill>
              </a:rPr>
              <a:t>Seizures</a:t>
            </a:r>
          </a:p>
          <a:p>
            <a:pPr>
              <a:lnSpc>
                <a:spcPct val="90000"/>
              </a:lnSpc>
              <a:buClr>
                <a:schemeClr val="tx2">
                  <a:lumMod val="75000"/>
                </a:schemeClr>
              </a:buClr>
              <a:buSzPct val="76000"/>
              <a:buFontTx/>
              <a:buChar char="•"/>
            </a:pPr>
            <a:r>
              <a:rPr lang="en-US" dirty="0">
                <a:solidFill>
                  <a:schemeClr val="tx2">
                    <a:lumMod val="75000"/>
                  </a:schemeClr>
                </a:solidFill>
              </a:rPr>
              <a:t>Mobility – full body or partial</a:t>
            </a:r>
          </a:p>
          <a:p>
            <a:pPr>
              <a:lnSpc>
                <a:spcPct val="90000"/>
              </a:lnSpc>
              <a:buClr>
                <a:schemeClr val="tx2">
                  <a:lumMod val="75000"/>
                </a:schemeClr>
              </a:buClr>
              <a:buSzPct val="76000"/>
              <a:buFontTx/>
              <a:buChar char="•"/>
            </a:pPr>
            <a:r>
              <a:rPr lang="en-US" dirty="0" smtClean="0">
                <a:solidFill>
                  <a:schemeClr val="tx2">
                    <a:lumMod val="75000"/>
                  </a:schemeClr>
                </a:solidFill>
              </a:rPr>
              <a:t>Speech impairment</a:t>
            </a:r>
            <a:endParaRPr lang="en-US" dirty="0">
              <a:solidFill>
                <a:schemeClr val="tx2">
                  <a:lumMod val="75000"/>
                </a:schemeClr>
              </a:solidFill>
            </a:endParaRPr>
          </a:p>
          <a:p>
            <a:pPr>
              <a:lnSpc>
                <a:spcPct val="90000"/>
              </a:lnSpc>
              <a:buClr>
                <a:schemeClr val="tx2">
                  <a:lumMod val="75000"/>
                </a:schemeClr>
              </a:buClr>
              <a:buSzPct val="76000"/>
              <a:buFontTx/>
              <a:buChar char="•"/>
            </a:pPr>
            <a:r>
              <a:rPr lang="en-US" dirty="0" smtClean="0">
                <a:solidFill>
                  <a:schemeClr val="tx2">
                    <a:lumMod val="75000"/>
                  </a:schemeClr>
                </a:solidFill>
              </a:rPr>
              <a:t>Hearing (i.e. partial loss)</a:t>
            </a:r>
          </a:p>
          <a:p>
            <a:pPr>
              <a:lnSpc>
                <a:spcPct val="90000"/>
              </a:lnSpc>
              <a:buClr>
                <a:schemeClr val="tx2">
                  <a:lumMod val="75000"/>
                </a:schemeClr>
              </a:buClr>
              <a:buSzPct val="76000"/>
              <a:buFontTx/>
              <a:buChar char="•"/>
            </a:pPr>
            <a:r>
              <a:rPr lang="en-US" dirty="0" smtClean="0">
                <a:solidFill>
                  <a:schemeClr val="tx2">
                    <a:lumMod val="75000"/>
                  </a:schemeClr>
                </a:solidFill>
              </a:rPr>
              <a:t>Vision (i.e</a:t>
            </a:r>
            <a:r>
              <a:rPr lang="en-US" dirty="0">
                <a:solidFill>
                  <a:schemeClr val="tx2">
                    <a:lumMod val="75000"/>
                  </a:schemeClr>
                </a:solidFill>
              </a:rPr>
              <a:t>. blurred, loss </a:t>
            </a:r>
            <a:r>
              <a:rPr lang="en-US" dirty="0" smtClean="0">
                <a:solidFill>
                  <a:schemeClr val="tx2">
                    <a:lumMod val="75000"/>
                  </a:schemeClr>
                </a:solidFill>
              </a:rPr>
              <a:t>of, light sensitivity, “double vision”,)</a:t>
            </a:r>
            <a:endParaRPr lang="en-US" dirty="0">
              <a:solidFill>
                <a:schemeClr val="tx2">
                  <a:lumMod val="75000"/>
                </a:schemeClr>
              </a:solidFill>
            </a:endParaRPr>
          </a:p>
          <a:p>
            <a:pPr>
              <a:lnSpc>
                <a:spcPct val="90000"/>
              </a:lnSpc>
              <a:buClr>
                <a:schemeClr val="tx2">
                  <a:lumMod val="75000"/>
                </a:schemeClr>
              </a:buClr>
              <a:buSzPct val="76000"/>
              <a:buFontTx/>
              <a:buChar char="•"/>
            </a:pPr>
            <a:r>
              <a:rPr lang="en-US" dirty="0" smtClean="0">
                <a:solidFill>
                  <a:schemeClr val="tx2">
                    <a:lumMod val="75000"/>
                  </a:schemeClr>
                </a:solidFill>
              </a:rPr>
              <a:t>Taste/Smell</a:t>
            </a:r>
          </a:p>
          <a:p>
            <a:pPr>
              <a:lnSpc>
                <a:spcPct val="90000"/>
              </a:lnSpc>
              <a:buClr>
                <a:schemeClr val="tx2">
                  <a:lumMod val="75000"/>
                </a:schemeClr>
              </a:buClr>
              <a:buSzPct val="76000"/>
              <a:buFontTx/>
              <a:buChar char="•"/>
            </a:pPr>
            <a:r>
              <a:rPr lang="en-US" dirty="0" smtClean="0">
                <a:solidFill>
                  <a:schemeClr val="tx2">
                    <a:lumMod val="75000"/>
                  </a:schemeClr>
                </a:solidFill>
              </a:rPr>
              <a:t>Poor Balance</a:t>
            </a:r>
          </a:p>
          <a:p>
            <a:pPr>
              <a:lnSpc>
                <a:spcPct val="90000"/>
              </a:lnSpc>
              <a:buClr>
                <a:schemeClr val="tx2">
                  <a:lumMod val="75000"/>
                </a:schemeClr>
              </a:buClr>
              <a:buSzPct val="76000"/>
              <a:buFontTx/>
              <a:buChar char="•"/>
            </a:pPr>
            <a:r>
              <a:rPr lang="en-US" dirty="0" smtClean="0">
                <a:solidFill>
                  <a:schemeClr val="tx2">
                    <a:lumMod val="75000"/>
                  </a:schemeClr>
                </a:solidFill>
              </a:rPr>
              <a:t>Impaired coordination</a:t>
            </a:r>
          </a:p>
          <a:p>
            <a:pPr>
              <a:lnSpc>
                <a:spcPct val="90000"/>
              </a:lnSpc>
              <a:buClr>
                <a:schemeClr val="tx2">
                  <a:lumMod val="75000"/>
                </a:schemeClr>
              </a:buClr>
              <a:buSzPct val="76000"/>
              <a:buFontTx/>
              <a:buChar char="•"/>
            </a:pPr>
            <a:endParaRPr lang="en-US" dirty="0" smtClean="0">
              <a:solidFill>
                <a:schemeClr val="tx2">
                  <a:lumMod val="75000"/>
                </a:schemeClr>
              </a:solidFill>
            </a:endParaRPr>
          </a:p>
          <a:p>
            <a:pPr>
              <a:lnSpc>
                <a:spcPct val="90000"/>
              </a:lnSpc>
              <a:buClr>
                <a:schemeClr val="tx2">
                  <a:lumMod val="75000"/>
                </a:schemeClr>
              </a:buClr>
              <a:buSzPct val="76000"/>
              <a:buFontTx/>
              <a:buChar char="•"/>
            </a:pPr>
            <a:endParaRPr lang="en-US" dirty="0">
              <a:solidFill>
                <a:schemeClr val="tx2">
                  <a:lumMod val="75000"/>
                </a:schemeClr>
              </a:solidFill>
            </a:endParaRPr>
          </a:p>
          <a:p>
            <a:pPr marL="0" indent="0">
              <a:lnSpc>
                <a:spcPct val="90000"/>
              </a:lnSpc>
              <a:buClr>
                <a:schemeClr val="tx1"/>
              </a:buClr>
              <a:buNone/>
            </a:pPr>
            <a:endParaRPr lang="en-US" b="1" dirty="0"/>
          </a:p>
        </p:txBody>
      </p:sp>
      <p:pic>
        <p:nvPicPr>
          <p:cNvPr id="250885" name="Picture 5" descr="Image1"/>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429375" y="914400"/>
            <a:ext cx="2714625"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17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0" y="228600"/>
            <a:ext cx="9144000" cy="914400"/>
          </a:xfrm>
        </p:spPr>
        <p:txBody>
          <a:bodyPr/>
          <a:lstStyle/>
          <a:p>
            <a:r>
              <a:rPr lang="en-US" sz="3300" b="1" dirty="0">
                <a:solidFill>
                  <a:schemeClr val="tx2">
                    <a:lumMod val="75000"/>
                  </a:schemeClr>
                </a:solidFill>
              </a:rPr>
              <a:t>Thinking </a:t>
            </a:r>
            <a:r>
              <a:rPr lang="en-US" sz="3300" b="1" dirty="0" smtClean="0">
                <a:solidFill>
                  <a:schemeClr val="tx2">
                    <a:lumMod val="75000"/>
                  </a:schemeClr>
                </a:solidFill>
              </a:rPr>
              <a:t>Changes in </a:t>
            </a:r>
            <a:r>
              <a:rPr lang="en-US" sz="3300" b="1" dirty="0">
                <a:solidFill>
                  <a:schemeClr val="tx2">
                    <a:lumMod val="75000"/>
                  </a:schemeClr>
                </a:solidFill>
              </a:rPr>
              <a:t>“Executive Functioning” </a:t>
            </a:r>
          </a:p>
        </p:txBody>
      </p:sp>
      <p:sp>
        <p:nvSpPr>
          <p:cNvPr id="130051" name="Rectangle 3"/>
          <p:cNvSpPr>
            <a:spLocks noGrp="1" noChangeArrowheads="1"/>
          </p:cNvSpPr>
          <p:nvPr>
            <p:ph type="body" idx="1"/>
          </p:nvPr>
        </p:nvSpPr>
        <p:spPr>
          <a:xfrm>
            <a:off x="335507" y="1584324"/>
            <a:ext cx="8610600" cy="4327525"/>
          </a:xfrm>
        </p:spPr>
        <p:txBody>
          <a:bodyPr/>
          <a:lstStyle/>
          <a:p>
            <a:pPr lvl="1">
              <a:buClr>
                <a:schemeClr val="hlink"/>
              </a:buClr>
              <a:buSzTx/>
              <a:buFont typeface="Wingdings" pitchFamily="2" charset="2"/>
              <a:buNone/>
            </a:pPr>
            <a:endParaRPr lang="en-US" b="1" dirty="0">
              <a:solidFill>
                <a:schemeClr val="tx2">
                  <a:lumMod val="75000"/>
                </a:schemeClr>
              </a:solidFill>
              <a:latin typeface="+mn-lt"/>
            </a:endParaRPr>
          </a:p>
          <a:p>
            <a:pPr lvl="1">
              <a:buClr>
                <a:schemeClr val="hlink"/>
              </a:buClr>
              <a:buSzTx/>
              <a:buFont typeface="Wingdings" pitchFamily="2" charset="2"/>
              <a:buNone/>
            </a:pPr>
            <a:endParaRPr lang="en-US" b="1" dirty="0">
              <a:solidFill>
                <a:schemeClr val="tx2">
                  <a:lumMod val="75000"/>
                </a:schemeClr>
              </a:solidFill>
              <a:latin typeface="+mn-lt"/>
            </a:endParaRPr>
          </a:p>
        </p:txBody>
      </p:sp>
      <p:sp>
        <p:nvSpPr>
          <p:cNvPr id="130053" name="Rectangle 5"/>
          <p:cNvSpPr>
            <a:spLocks noChangeArrowheads="1"/>
          </p:cNvSpPr>
          <p:nvPr/>
        </p:nvSpPr>
        <p:spPr bwMode="auto">
          <a:xfrm rot="21077283">
            <a:off x="554348" y="3148817"/>
            <a:ext cx="2209800" cy="646331"/>
          </a:xfrm>
          <a:prstGeom prst="rect">
            <a:avLst/>
          </a:prstGeom>
          <a:ln/>
          <a:extLst/>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pPr>
            <a:r>
              <a:rPr lang="en-US" dirty="0">
                <a:solidFill>
                  <a:srgbClr val="2F5897">
                    <a:lumMod val="75000"/>
                  </a:srgbClr>
                </a:solidFill>
              </a:rPr>
              <a:t>Problems being organized</a:t>
            </a:r>
          </a:p>
        </p:txBody>
      </p:sp>
      <p:sp>
        <p:nvSpPr>
          <p:cNvPr id="130054" name="Rectangle 6"/>
          <p:cNvSpPr>
            <a:spLocks noChangeArrowheads="1"/>
          </p:cNvSpPr>
          <p:nvPr/>
        </p:nvSpPr>
        <p:spPr bwMode="auto">
          <a:xfrm rot="21079479">
            <a:off x="6067566" y="1795480"/>
            <a:ext cx="2590800" cy="646331"/>
          </a:xfrm>
          <a:prstGeom prst="rect">
            <a:avLst/>
          </a:prstGeom>
          <a:ln/>
          <a:extLst/>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pPr>
            <a:r>
              <a:rPr lang="en-US" dirty="0">
                <a:solidFill>
                  <a:srgbClr val="2F5897">
                    <a:lumMod val="75000"/>
                  </a:srgbClr>
                </a:solidFill>
                <a:cs typeface="Angsana New" pitchFamily="18" charset="-34"/>
              </a:rPr>
              <a:t>Difficulty problem solving</a:t>
            </a:r>
          </a:p>
        </p:txBody>
      </p:sp>
      <p:sp>
        <p:nvSpPr>
          <p:cNvPr id="130056" name="Rectangle 8"/>
          <p:cNvSpPr>
            <a:spLocks noChangeArrowheads="1"/>
          </p:cNvSpPr>
          <p:nvPr/>
        </p:nvSpPr>
        <p:spPr bwMode="auto">
          <a:xfrm rot="21279670">
            <a:off x="4600659" y="5148313"/>
            <a:ext cx="3581400" cy="646331"/>
          </a:xfrm>
          <a:prstGeom prst="rect">
            <a:avLst/>
          </a:prstGeom>
          <a:ln/>
          <a:extLst/>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pPr>
            <a:r>
              <a:rPr lang="en-US" dirty="0">
                <a:solidFill>
                  <a:srgbClr val="2F5897">
                    <a:lumMod val="75000"/>
                  </a:srgbClr>
                </a:solidFill>
              </a:rPr>
              <a:t>Decreased awareness of thinking changes in self</a:t>
            </a:r>
          </a:p>
        </p:txBody>
      </p:sp>
      <p:sp>
        <p:nvSpPr>
          <p:cNvPr id="130058" name="Rectangle 10"/>
          <p:cNvSpPr>
            <a:spLocks noChangeArrowheads="1"/>
          </p:cNvSpPr>
          <p:nvPr/>
        </p:nvSpPr>
        <p:spPr bwMode="auto">
          <a:xfrm rot="237459">
            <a:off x="1181113" y="4379993"/>
            <a:ext cx="1600200" cy="646331"/>
          </a:xfrm>
          <a:prstGeom prst="rect">
            <a:avLst/>
          </a:prstGeom>
          <a:ln/>
          <a:extLst/>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pPr>
            <a:r>
              <a:rPr lang="en-US" dirty="0">
                <a:solidFill>
                  <a:srgbClr val="2F5897">
                    <a:lumMod val="75000"/>
                  </a:srgbClr>
                </a:solidFill>
              </a:rPr>
              <a:t>Difficulty being flexible</a:t>
            </a:r>
          </a:p>
        </p:txBody>
      </p:sp>
      <p:pic>
        <p:nvPicPr>
          <p:cNvPr id="1026" name="Picture 2" descr="C:\Users\Haleigh Work\AppData\Local\Microsoft\Windows\Temporary Internet Files\Content.IE5\EOF3AYFT\MC90007106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61819" y="2081284"/>
            <a:ext cx="2433076" cy="225042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8"/>
          <p:cNvSpPr>
            <a:spLocks noChangeArrowheads="1"/>
          </p:cNvSpPr>
          <p:nvPr/>
        </p:nvSpPr>
        <p:spPr bwMode="auto">
          <a:xfrm rot="452482">
            <a:off x="6095999" y="3726175"/>
            <a:ext cx="2661313" cy="369332"/>
          </a:xfrm>
          <a:prstGeom prst="rect">
            <a:avLst/>
          </a:prstGeom>
          <a:ln/>
          <a:extLst/>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pPr>
            <a:r>
              <a:rPr lang="en-US" dirty="0">
                <a:solidFill>
                  <a:srgbClr val="2F5897">
                    <a:lumMod val="75000"/>
                  </a:srgbClr>
                </a:solidFill>
                <a:cs typeface="Angsana New" pitchFamily="18" charset="-34"/>
              </a:rPr>
              <a:t>Difficulty prioritizing</a:t>
            </a:r>
          </a:p>
        </p:txBody>
      </p:sp>
      <p:sp>
        <p:nvSpPr>
          <p:cNvPr id="22" name="Rectangle 6"/>
          <p:cNvSpPr>
            <a:spLocks noChangeArrowheads="1"/>
          </p:cNvSpPr>
          <p:nvPr/>
        </p:nvSpPr>
        <p:spPr bwMode="auto">
          <a:xfrm>
            <a:off x="495300" y="1778420"/>
            <a:ext cx="2590800" cy="646331"/>
          </a:xfrm>
          <a:prstGeom prst="rect">
            <a:avLst/>
          </a:prstGeom>
          <a:ln/>
          <a:extLst/>
        </p:spPr>
        <p:style>
          <a:lnRef idx="1">
            <a:schemeClr val="accent6"/>
          </a:lnRef>
          <a:fillRef idx="2">
            <a:schemeClr val="accent6"/>
          </a:fillRef>
          <a:effectRef idx="1">
            <a:schemeClr val="accent6"/>
          </a:effectRef>
          <a:fontRef idx="minor">
            <a:schemeClr val="dk1"/>
          </a:fontRef>
        </p:style>
        <p:txBody>
          <a:bodyPr>
            <a:spAutoFit/>
          </a:bodyPr>
          <a:lstStyle/>
          <a:p>
            <a:pPr algn="ctr" fontAlgn="auto">
              <a:spcBef>
                <a:spcPts val="0"/>
              </a:spcBef>
              <a:spcAft>
                <a:spcPts val="0"/>
              </a:spcAft>
            </a:pPr>
            <a:r>
              <a:rPr lang="en-US" dirty="0">
                <a:solidFill>
                  <a:srgbClr val="2F5897">
                    <a:lumMod val="75000"/>
                  </a:srgbClr>
                </a:solidFill>
                <a:cs typeface="Angsana New" pitchFamily="18" charset="-34"/>
              </a:rPr>
              <a:t>Difficulty planning/setting goals</a:t>
            </a:r>
          </a:p>
        </p:txBody>
      </p:sp>
      <p:sp>
        <p:nvSpPr>
          <p:cNvPr id="23" name="Rectangle 5"/>
          <p:cNvSpPr>
            <a:spLocks noChangeArrowheads="1"/>
          </p:cNvSpPr>
          <p:nvPr/>
        </p:nvSpPr>
        <p:spPr bwMode="auto">
          <a:xfrm>
            <a:off x="1826902" y="5549842"/>
            <a:ext cx="2209800" cy="923330"/>
          </a:xfrm>
          <a:prstGeom prst="rect">
            <a:avLst/>
          </a:prstGeom>
          <a:ln/>
          <a:extLst/>
        </p:spPr>
        <p:style>
          <a:lnRef idx="1">
            <a:schemeClr val="accent6"/>
          </a:lnRef>
          <a:fillRef idx="2">
            <a:schemeClr val="accent6"/>
          </a:fillRef>
          <a:effectRef idx="1">
            <a:schemeClr val="accent6"/>
          </a:effectRef>
          <a:fontRef idx="minor">
            <a:schemeClr val="dk1"/>
          </a:fontRef>
        </p:style>
        <p:txBody>
          <a:bodyPr wrap="square">
            <a:spAutoFit/>
          </a:bodyPr>
          <a:lstStyle/>
          <a:p>
            <a:pPr algn="ctr" fontAlgn="auto">
              <a:spcBef>
                <a:spcPts val="0"/>
              </a:spcBef>
              <a:spcAft>
                <a:spcPts val="0"/>
              </a:spcAft>
            </a:pPr>
            <a:r>
              <a:rPr lang="en-US" dirty="0">
                <a:solidFill>
                  <a:srgbClr val="2F5897">
                    <a:lumMod val="75000"/>
                  </a:srgbClr>
                </a:solidFill>
              </a:rPr>
              <a:t>Problems with attention and concentration</a:t>
            </a:r>
          </a:p>
        </p:txBody>
      </p:sp>
    </p:spTree>
    <p:extLst>
      <p:ext uri="{BB962C8B-B14F-4D97-AF65-F5344CB8AC3E}">
        <p14:creationId xmlns:p14="http://schemas.microsoft.com/office/powerpoint/2010/main" val="1552611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Program Files (x86)\Microsoft Office\MEDIA\CAGCAT10\j0302953.jpg"/>
          <p:cNvPicPr>
            <a:picLocks noChangeAspect="1" noChangeArrowheads="1"/>
          </p:cNvPicPr>
          <p:nvPr/>
        </p:nvPicPr>
        <p:blipFill>
          <a:blip r:embed="rId3">
            <a:grayscl/>
            <a:extLst>
              <a:ext uri="{BEBA8EAE-BF5A-486C-A8C5-ECC9F3942E4B}">
                <a14:imgProps xmlns:a14="http://schemas.microsoft.com/office/drawing/2010/main">
                  <a14:imgLayer r:embed="rId4">
                    <a14:imgEffect>
                      <a14:sharpenSoften amount="100000"/>
                    </a14:imgEffect>
                    <a14:imgEffect>
                      <a14:brightnessContrast bright="13000" contrast="22000"/>
                    </a14:imgEffect>
                  </a14:imgLayer>
                </a14:imgProps>
              </a:ext>
              <a:ext uri="{28A0092B-C50C-407E-A947-70E740481C1C}">
                <a14:useLocalDpi xmlns:a14="http://schemas.microsoft.com/office/drawing/2010/main" val="0"/>
              </a:ext>
            </a:extLst>
          </a:blip>
          <a:srcRect/>
          <a:stretch>
            <a:fillRect/>
          </a:stretch>
        </p:blipFill>
        <p:spPr bwMode="auto">
          <a:xfrm>
            <a:off x="2819400" y="1417637"/>
            <a:ext cx="2609088" cy="3657600"/>
          </a:xfrm>
          <a:prstGeom prst="rect">
            <a:avLst/>
          </a:prstGeom>
          <a:noFill/>
          <a:extLst>
            <a:ext uri="{909E8E84-426E-40DD-AFC4-6F175D3DCCD1}">
              <a14:hiddenFill xmlns:a14="http://schemas.microsoft.com/office/drawing/2010/main">
                <a:solidFill>
                  <a:srgbClr val="FFFFFF"/>
                </a:solidFill>
              </a14:hiddenFill>
            </a:ext>
          </a:extLst>
        </p:spPr>
      </p:pic>
      <p:sp>
        <p:nvSpPr>
          <p:cNvPr id="134146" name="Rectangle 2"/>
          <p:cNvSpPr>
            <a:spLocks noGrp="1" noChangeArrowheads="1"/>
          </p:cNvSpPr>
          <p:nvPr>
            <p:ph type="title"/>
          </p:nvPr>
        </p:nvSpPr>
        <p:spPr>
          <a:xfrm>
            <a:off x="381000" y="304800"/>
            <a:ext cx="8458200" cy="685800"/>
          </a:xfrm>
        </p:spPr>
        <p:txBody>
          <a:bodyPr/>
          <a:lstStyle/>
          <a:p>
            <a:r>
              <a:rPr lang="en-US" sz="3600" b="1">
                <a:latin typeface="Times New Roman" pitchFamily="18" charset="0"/>
              </a:rPr>
              <a:t>Emotional/Behavioral/Social Changes</a:t>
            </a:r>
          </a:p>
        </p:txBody>
      </p:sp>
      <p:sp>
        <p:nvSpPr>
          <p:cNvPr id="134148" name="Rectangle 4"/>
          <p:cNvSpPr>
            <a:spLocks noChangeArrowheads="1"/>
          </p:cNvSpPr>
          <p:nvPr/>
        </p:nvSpPr>
        <p:spPr bwMode="auto">
          <a:xfrm>
            <a:off x="1273175" y="1142999"/>
            <a:ext cx="1568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pPr>
            <a:r>
              <a:rPr lang="en-US" sz="2000" dirty="0">
                <a:solidFill>
                  <a:srgbClr val="FF6600"/>
                </a:solidFill>
              </a:rPr>
              <a:t>Depression</a:t>
            </a:r>
          </a:p>
        </p:txBody>
      </p:sp>
      <p:sp>
        <p:nvSpPr>
          <p:cNvPr id="134149" name="Rectangle 5"/>
          <p:cNvSpPr>
            <a:spLocks noChangeArrowheads="1"/>
          </p:cNvSpPr>
          <p:nvPr/>
        </p:nvSpPr>
        <p:spPr bwMode="auto">
          <a:xfrm>
            <a:off x="5827594" y="1234281"/>
            <a:ext cx="1101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lnSpc>
                <a:spcPct val="90000"/>
              </a:lnSpc>
              <a:spcBef>
                <a:spcPct val="20000"/>
              </a:spcBef>
              <a:spcAft>
                <a:spcPts val="0"/>
              </a:spcAft>
              <a:buClr>
                <a:srgbClr val="3399FF"/>
              </a:buClr>
              <a:buFont typeface="Wingdings" pitchFamily="2" charset="2"/>
              <a:buNone/>
            </a:pPr>
            <a:r>
              <a:rPr lang="en-US" sz="2000" dirty="0">
                <a:solidFill>
                  <a:srgbClr val="FF6600"/>
                </a:solidFill>
              </a:rPr>
              <a:t>Anxiety</a:t>
            </a:r>
          </a:p>
        </p:txBody>
      </p:sp>
      <p:sp>
        <p:nvSpPr>
          <p:cNvPr id="134150" name="Rectangle 6"/>
          <p:cNvSpPr>
            <a:spLocks noChangeArrowheads="1"/>
          </p:cNvSpPr>
          <p:nvPr/>
        </p:nvSpPr>
        <p:spPr bwMode="auto">
          <a:xfrm>
            <a:off x="6929318" y="4374355"/>
            <a:ext cx="14065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lnSpc>
                <a:spcPct val="75000"/>
              </a:lnSpc>
              <a:spcBef>
                <a:spcPct val="10000"/>
              </a:spcBef>
              <a:spcAft>
                <a:spcPts val="0"/>
              </a:spcAft>
              <a:buClr>
                <a:srgbClr val="3399FF"/>
              </a:buClr>
              <a:buFont typeface="Wingdings" pitchFamily="2" charset="2"/>
              <a:buNone/>
            </a:pPr>
            <a:r>
              <a:rPr lang="en-US" sz="2000" dirty="0">
                <a:solidFill>
                  <a:srgbClr val="FF6600"/>
                </a:solidFill>
              </a:rPr>
              <a:t>Irritability/</a:t>
            </a:r>
          </a:p>
          <a:p>
            <a:pPr fontAlgn="auto">
              <a:lnSpc>
                <a:spcPct val="75000"/>
              </a:lnSpc>
              <a:spcBef>
                <a:spcPct val="10000"/>
              </a:spcBef>
              <a:spcAft>
                <a:spcPts val="0"/>
              </a:spcAft>
              <a:buClr>
                <a:srgbClr val="3399FF"/>
              </a:buClr>
              <a:buFont typeface="Wingdings" pitchFamily="2" charset="2"/>
              <a:buNone/>
            </a:pPr>
            <a:r>
              <a:rPr lang="en-US" sz="2000" dirty="0">
                <a:solidFill>
                  <a:srgbClr val="FF6600"/>
                </a:solidFill>
              </a:rPr>
              <a:t>agitation</a:t>
            </a:r>
          </a:p>
        </p:txBody>
      </p:sp>
      <p:sp>
        <p:nvSpPr>
          <p:cNvPr id="134151" name="Rectangle 7"/>
          <p:cNvSpPr>
            <a:spLocks noChangeArrowheads="1"/>
          </p:cNvSpPr>
          <p:nvPr/>
        </p:nvSpPr>
        <p:spPr bwMode="auto">
          <a:xfrm>
            <a:off x="464593" y="3637033"/>
            <a:ext cx="1509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pPr>
            <a:r>
              <a:rPr lang="en-US" sz="2000" dirty="0">
                <a:solidFill>
                  <a:srgbClr val="FF6600"/>
                </a:solidFill>
              </a:rPr>
              <a:t>Impatience</a:t>
            </a:r>
          </a:p>
        </p:txBody>
      </p:sp>
      <p:sp>
        <p:nvSpPr>
          <p:cNvPr id="134152" name="Rectangle 8"/>
          <p:cNvSpPr>
            <a:spLocks noChangeArrowheads="1"/>
          </p:cNvSpPr>
          <p:nvPr/>
        </p:nvSpPr>
        <p:spPr bwMode="auto">
          <a:xfrm>
            <a:off x="7086600" y="3094037"/>
            <a:ext cx="137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ts val="0"/>
              </a:spcBef>
              <a:spcAft>
                <a:spcPts val="0"/>
              </a:spcAft>
            </a:pPr>
            <a:r>
              <a:rPr lang="en-US" sz="2000" dirty="0">
                <a:solidFill>
                  <a:prstClr val="black"/>
                </a:solidFill>
              </a:rPr>
              <a:t>Intolerant</a:t>
            </a:r>
          </a:p>
        </p:txBody>
      </p:sp>
      <p:sp>
        <p:nvSpPr>
          <p:cNvPr id="134153" name="Rectangle 9"/>
          <p:cNvSpPr>
            <a:spLocks noChangeArrowheads="1"/>
          </p:cNvSpPr>
          <p:nvPr/>
        </p:nvSpPr>
        <p:spPr bwMode="auto">
          <a:xfrm>
            <a:off x="549322" y="1828800"/>
            <a:ext cx="1600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ts val="0"/>
              </a:spcBef>
              <a:spcAft>
                <a:spcPts val="0"/>
              </a:spcAft>
            </a:pPr>
            <a:r>
              <a:rPr lang="en-US" sz="2000" dirty="0">
                <a:solidFill>
                  <a:prstClr val="black"/>
                </a:solidFill>
              </a:rPr>
              <a:t>Rebellious</a:t>
            </a:r>
          </a:p>
        </p:txBody>
      </p:sp>
      <p:sp>
        <p:nvSpPr>
          <p:cNvPr id="134154" name="Rectangle 10"/>
          <p:cNvSpPr>
            <a:spLocks noChangeArrowheads="1"/>
          </p:cNvSpPr>
          <p:nvPr/>
        </p:nvSpPr>
        <p:spPr bwMode="auto">
          <a:xfrm>
            <a:off x="387255" y="5423725"/>
            <a:ext cx="251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ts val="0"/>
              </a:spcBef>
              <a:spcAft>
                <a:spcPts val="0"/>
              </a:spcAft>
            </a:pPr>
            <a:r>
              <a:rPr lang="en-US" sz="2000" dirty="0">
                <a:solidFill>
                  <a:prstClr val="black"/>
                </a:solidFill>
              </a:rPr>
              <a:t>Inability to get along with others</a:t>
            </a:r>
          </a:p>
        </p:txBody>
      </p:sp>
      <p:sp>
        <p:nvSpPr>
          <p:cNvPr id="134155" name="Rectangle 11"/>
          <p:cNvSpPr>
            <a:spLocks noChangeArrowheads="1"/>
          </p:cNvSpPr>
          <p:nvPr/>
        </p:nvSpPr>
        <p:spPr bwMode="auto">
          <a:xfrm>
            <a:off x="3567906" y="990598"/>
            <a:ext cx="1600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ts val="0"/>
              </a:spcBef>
              <a:spcAft>
                <a:spcPts val="0"/>
              </a:spcAft>
            </a:pPr>
            <a:r>
              <a:rPr lang="en-US" sz="2000" dirty="0">
                <a:solidFill>
                  <a:srgbClr val="2F5897"/>
                </a:solidFill>
              </a:rPr>
              <a:t>Increased impulsivity</a:t>
            </a:r>
          </a:p>
        </p:txBody>
      </p:sp>
      <p:sp>
        <p:nvSpPr>
          <p:cNvPr id="134156" name="Rectangle 12"/>
          <p:cNvSpPr>
            <a:spLocks noChangeArrowheads="1"/>
          </p:cNvSpPr>
          <p:nvPr/>
        </p:nvSpPr>
        <p:spPr bwMode="auto">
          <a:xfrm>
            <a:off x="5649177" y="51983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pPr>
            <a:r>
              <a:rPr lang="en-US" sz="2000" dirty="0">
                <a:solidFill>
                  <a:srgbClr val="2F5897"/>
                </a:solidFill>
              </a:rPr>
              <a:t>Increased risk taking</a:t>
            </a:r>
          </a:p>
        </p:txBody>
      </p:sp>
      <p:sp>
        <p:nvSpPr>
          <p:cNvPr id="134157" name="Rectangle 13"/>
          <p:cNvSpPr>
            <a:spLocks noChangeArrowheads="1"/>
          </p:cNvSpPr>
          <p:nvPr/>
        </p:nvSpPr>
        <p:spPr bwMode="auto">
          <a:xfrm>
            <a:off x="3124316" y="5606871"/>
            <a:ext cx="238283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auto">
              <a:lnSpc>
                <a:spcPct val="90000"/>
              </a:lnSpc>
              <a:spcBef>
                <a:spcPct val="50000"/>
              </a:spcBef>
              <a:spcAft>
                <a:spcPts val="0"/>
              </a:spcAft>
              <a:buClr>
                <a:srgbClr val="3399FF"/>
              </a:buClr>
              <a:buFont typeface="Wingdings" pitchFamily="2" charset="2"/>
              <a:buNone/>
            </a:pPr>
            <a:r>
              <a:rPr lang="en-US" sz="2000" dirty="0">
                <a:solidFill>
                  <a:srgbClr val="2F5897"/>
                </a:solidFill>
              </a:rPr>
              <a:t>Rapid loss of emotional control   (“short fuse”)</a:t>
            </a:r>
          </a:p>
        </p:txBody>
      </p:sp>
      <p:sp>
        <p:nvSpPr>
          <p:cNvPr id="134158" name="Rectangle 14"/>
          <p:cNvSpPr>
            <a:spLocks noChangeArrowheads="1"/>
          </p:cNvSpPr>
          <p:nvPr/>
        </p:nvSpPr>
        <p:spPr bwMode="auto">
          <a:xfrm>
            <a:off x="6680080" y="1722437"/>
            <a:ext cx="1905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auto">
              <a:spcBef>
                <a:spcPts val="0"/>
              </a:spcBef>
              <a:spcAft>
                <a:spcPts val="0"/>
              </a:spcAft>
            </a:pPr>
            <a:r>
              <a:rPr lang="en-US" sz="2000" dirty="0">
                <a:solidFill>
                  <a:srgbClr val="2F5897"/>
                </a:solidFill>
              </a:rPr>
              <a:t>Socially inappropriate behavior</a:t>
            </a:r>
          </a:p>
        </p:txBody>
      </p:sp>
      <p:sp>
        <p:nvSpPr>
          <p:cNvPr id="134159" name="Rectangle 15"/>
          <p:cNvSpPr>
            <a:spLocks noChangeArrowheads="1"/>
          </p:cNvSpPr>
          <p:nvPr/>
        </p:nvSpPr>
        <p:spPr bwMode="auto">
          <a:xfrm>
            <a:off x="160361" y="2590800"/>
            <a:ext cx="190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ts val="0"/>
              </a:spcBef>
              <a:spcAft>
                <a:spcPts val="0"/>
              </a:spcAft>
            </a:pPr>
            <a:r>
              <a:rPr lang="en-US" sz="2000" dirty="0">
                <a:solidFill>
                  <a:srgbClr val="2F5897"/>
                </a:solidFill>
              </a:rPr>
              <a:t>Difficulty with self -initiation</a:t>
            </a:r>
          </a:p>
        </p:txBody>
      </p:sp>
      <p:sp>
        <p:nvSpPr>
          <p:cNvPr id="134160" name="Rectangle 16"/>
          <p:cNvSpPr>
            <a:spLocks noChangeArrowheads="1"/>
          </p:cNvSpPr>
          <p:nvPr/>
        </p:nvSpPr>
        <p:spPr bwMode="auto">
          <a:xfrm>
            <a:off x="6394101" y="3744189"/>
            <a:ext cx="24769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pPr>
            <a:r>
              <a:rPr lang="en-US" sz="2000" dirty="0">
                <a:solidFill>
                  <a:srgbClr val="2F5897"/>
                </a:solidFill>
              </a:rPr>
              <a:t>Increased self-focus</a:t>
            </a:r>
          </a:p>
        </p:txBody>
      </p:sp>
      <p:sp>
        <p:nvSpPr>
          <p:cNvPr id="134161" name="Rectangle 17"/>
          <p:cNvSpPr>
            <a:spLocks noChangeArrowheads="1"/>
          </p:cNvSpPr>
          <p:nvPr/>
        </p:nvSpPr>
        <p:spPr bwMode="auto">
          <a:xfrm>
            <a:off x="5428488" y="5763499"/>
            <a:ext cx="1828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ts val="0"/>
              </a:spcBef>
              <a:spcAft>
                <a:spcPts val="0"/>
              </a:spcAft>
            </a:pPr>
            <a:r>
              <a:rPr lang="en-US" sz="2000" dirty="0">
                <a:solidFill>
                  <a:srgbClr val="FF6600"/>
                </a:solidFill>
              </a:rPr>
              <a:t>Before-after contrasts</a:t>
            </a:r>
          </a:p>
        </p:txBody>
      </p:sp>
      <p:sp>
        <p:nvSpPr>
          <p:cNvPr id="134176" name="Rectangle 32"/>
          <p:cNvSpPr>
            <a:spLocks noChangeArrowheads="1"/>
          </p:cNvSpPr>
          <p:nvPr/>
        </p:nvSpPr>
        <p:spPr bwMode="auto">
          <a:xfrm>
            <a:off x="464593" y="4556918"/>
            <a:ext cx="2058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ts val="0"/>
              </a:spcBef>
              <a:spcAft>
                <a:spcPts val="0"/>
              </a:spcAft>
            </a:pPr>
            <a:r>
              <a:rPr lang="en-US" sz="2000" dirty="0">
                <a:solidFill>
                  <a:srgbClr val="2F5897"/>
                </a:solidFill>
              </a:rPr>
              <a:t>Self-monitoring</a:t>
            </a:r>
          </a:p>
        </p:txBody>
      </p:sp>
    </p:spTree>
    <p:extLst>
      <p:ext uri="{BB962C8B-B14F-4D97-AF65-F5344CB8AC3E}">
        <p14:creationId xmlns:p14="http://schemas.microsoft.com/office/powerpoint/2010/main" val="2886193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685800" y="381000"/>
            <a:ext cx="8001000" cy="838200"/>
          </a:xfrm>
        </p:spPr>
        <p:txBody>
          <a:bodyPr/>
          <a:lstStyle/>
          <a:p>
            <a:pPr algn="l"/>
            <a:r>
              <a:rPr lang="en-US" sz="3600" b="1" dirty="0">
                <a:latin typeface="Times New Roman" pitchFamily="18" charset="0"/>
              </a:rPr>
              <a:t>TBI changes result in </a:t>
            </a:r>
            <a:r>
              <a:rPr lang="en-US" sz="3600" b="1" dirty="0" smtClean="0">
                <a:latin typeface="Times New Roman" pitchFamily="18" charset="0"/>
              </a:rPr>
              <a:t>individuals...</a:t>
            </a:r>
            <a:r>
              <a:rPr lang="en-US" b="1" dirty="0" smtClean="0"/>
              <a:t> </a:t>
            </a:r>
            <a:endParaRPr lang="en-US" b="1" dirty="0"/>
          </a:p>
        </p:txBody>
      </p:sp>
      <p:sp>
        <p:nvSpPr>
          <p:cNvPr id="132099" name="Rectangle 3"/>
          <p:cNvSpPr>
            <a:spLocks noGrp="1" noChangeArrowheads="1"/>
          </p:cNvSpPr>
          <p:nvPr>
            <p:ph type="body" idx="1"/>
          </p:nvPr>
        </p:nvSpPr>
        <p:spPr>
          <a:xfrm>
            <a:off x="381000" y="1524000"/>
            <a:ext cx="8763000" cy="4953000"/>
          </a:xfrm>
        </p:spPr>
        <p:txBody>
          <a:bodyPr/>
          <a:lstStyle/>
          <a:p>
            <a:pPr>
              <a:buClr>
                <a:schemeClr val="tx2">
                  <a:lumMod val="75000"/>
                </a:schemeClr>
              </a:buClr>
            </a:pPr>
            <a:r>
              <a:rPr lang="en-US" b="1" dirty="0">
                <a:solidFill>
                  <a:schemeClr val="tx2">
                    <a:lumMod val="75000"/>
                  </a:schemeClr>
                </a:solidFill>
              </a:rPr>
              <a:t>Having difficulty remembering or learning </a:t>
            </a:r>
          </a:p>
          <a:p>
            <a:pPr>
              <a:buClr>
                <a:schemeClr val="tx2">
                  <a:lumMod val="75000"/>
                </a:schemeClr>
              </a:buClr>
            </a:pPr>
            <a:r>
              <a:rPr lang="en-US" b="1" dirty="0">
                <a:solidFill>
                  <a:schemeClr val="tx2">
                    <a:lumMod val="75000"/>
                  </a:schemeClr>
                </a:solidFill>
              </a:rPr>
              <a:t>	new information</a:t>
            </a:r>
          </a:p>
          <a:p>
            <a:pPr>
              <a:buClr>
                <a:schemeClr val="tx2">
                  <a:lumMod val="75000"/>
                </a:schemeClr>
              </a:buClr>
            </a:pPr>
            <a:r>
              <a:rPr lang="en-US" b="1" dirty="0">
                <a:solidFill>
                  <a:schemeClr val="tx2">
                    <a:lumMod val="75000"/>
                  </a:schemeClr>
                </a:solidFill>
              </a:rPr>
              <a:t>Being inconsistent in their performance</a:t>
            </a:r>
          </a:p>
          <a:p>
            <a:pPr>
              <a:buClr>
                <a:schemeClr val="tx2">
                  <a:lumMod val="75000"/>
                </a:schemeClr>
              </a:buClr>
            </a:pPr>
            <a:r>
              <a:rPr lang="en-US" b="1" dirty="0">
                <a:solidFill>
                  <a:schemeClr val="tx2">
                    <a:lumMod val="75000"/>
                  </a:schemeClr>
                </a:solidFill>
              </a:rPr>
              <a:t>Having poor judgment and decision making abilities</a:t>
            </a:r>
          </a:p>
          <a:p>
            <a:pPr>
              <a:buClr>
                <a:schemeClr val="tx2">
                  <a:lumMod val="75000"/>
                </a:schemeClr>
              </a:buClr>
            </a:pPr>
            <a:r>
              <a:rPr lang="en-US" b="1" dirty="0">
                <a:solidFill>
                  <a:schemeClr val="tx2">
                    <a:lumMod val="75000"/>
                  </a:schemeClr>
                </a:solidFill>
              </a:rPr>
              <a:t>Having difficulty generalizing to new situations</a:t>
            </a:r>
          </a:p>
          <a:p>
            <a:pPr>
              <a:buClr>
                <a:schemeClr val="tx2">
                  <a:lumMod val="75000"/>
                </a:schemeClr>
              </a:buClr>
            </a:pPr>
            <a:r>
              <a:rPr lang="en-US" b="1" dirty="0">
                <a:solidFill>
                  <a:schemeClr val="tx2">
                    <a:lumMod val="75000"/>
                  </a:schemeClr>
                </a:solidFill>
              </a:rPr>
              <a:t>Lacking awareness of these difficulties</a:t>
            </a:r>
          </a:p>
          <a:p>
            <a:pPr>
              <a:buClr>
                <a:schemeClr val="tx1"/>
              </a:buClr>
              <a:buFontTx/>
              <a:buChar char="•"/>
            </a:pPr>
            <a:endParaRPr lang="en-US" b="1" dirty="0"/>
          </a:p>
        </p:txBody>
      </p:sp>
    </p:spTree>
    <p:extLst>
      <p:ext uri="{BB962C8B-B14F-4D97-AF65-F5344CB8AC3E}">
        <p14:creationId xmlns:p14="http://schemas.microsoft.com/office/powerpoint/2010/main" val="3661115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sz="4000" spc="-150" dirty="0" smtClean="0"/>
              <a:t>Traumatic Brain Injury (TBI) Defined</a:t>
            </a:r>
            <a:r>
              <a:rPr lang="en-US" sz="4000" spc="-150" baseline="20000" dirty="0" smtClean="0"/>
              <a:t>4</a:t>
            </a:r>
            <a:endParaRPr lang="en-US" sz="4000" spc="-150" baseline="20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53106232"/>
              </p:ext>
            </p:extLst>
          </p:nvPr>
        </p:nvGraphicFramePr>
        <p:xfrm>
          <a:off x="304800" y="762000"/>
          <a:ext cx="8382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6174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381000"/>
            <a:ext cx="8229600" cy="914400"/>
          </a:xfrm>
        </p:spPr>
        <p:txBody>
          <a:bodyPr/>
          <a:lstStyle/>
          <a:p>
            <a:r>
              <a:rPr lang="en-US" sz="4400" dirty="0">
                <a:effectLst>
                  <a:outerShdw blurRad="38100" dist="38100" dir="2700000" algn="tl">
                    <a:srgbClr val="000000">
                      <a:alpha val="43137"/>
                    </a:srgbClr>
                  </a:outerShdw>
                </a:effectLst>
                <a:latin typeface="+mj-lt"/>
              </a:rPr>
              <a:t>Changes after a Brain </a:t>
            </a:r>
            <a:r>
              <a:rPr lang="en-US" sz="4400" dirty="0" smtClean="0">
                <a:effectLst>
                  <a:outerShdw blurRad="38100" dist="38100" dir="2700000" algn="tl">
                    <a:srgbClr val="000000">
                      <a:alpha val="43137"/>
                    </a:srgbClr>
                  </a:outerShdw>
                </a:effectLst>
                <a:latin typeface="+mj-lt"/>
              </a:rPr>
              <a:t>Injury</a:t>
            </a:r>
            <a:endParaRPr lang="en-US" sz="3200" dirty="0">
              <a:effectLst>
                <a:outerShdw blurRad="38100" dist="38100" dir="2700000" algn="tl">
                  <a:srgbClr val="000000">
                    <a:alpha val="43137"/>
                  </a:srgbClr>
                </a:outerShdw>
              </a:effectLst>
              <a:latin typeface="+mj-lt"/>
            </a:endParaRPr>
          </a:p>
        </p:txBody>
      </p:sp>
      <p:pic>
        <p:nvPicPr>
          <p:cNvPr id="128004" name="Picture 4" descr="mirr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971800"/>
            <a:ext cx="1590675" cy="3581400"/>
          </a:xfrm>
          <a:prstGeom prst="rect">
            <a:avLst/>
          </a:prstGeom>
          <a:noFill/>
          <a:extLst>
            <a:ext uri="{909E8E84-426E-40DD-AFC4-6F175D3DCCD1}">
              <a14:hiddenFill xmlns:a14="http://schemas.microsoft.com/office/drawing/2010/main">
                <a:solidFill>
                  <a:srgbClr val="FFFFFF"/>
                </a:solidFill>
              </a14:hiddenFill>
            </a:ext>
          </a:extLst>
        </p:spPr>
      </p:pic>
      <p:sp>
        <p:nvSpPr>
          <p:cNvPr id="128003" name="Rectangle 3"/>
          <p:cNvSpPr>
            <a:spLocks noGrp="1" noChangeArrowheads="1"/>
          </p:cNvSpPr>
          <p:nvPr>
            <p:ph type="body" idx="1"/>
          </p:nvPr>
        </p:nvSpPr>
        <p:spPr>
          <a:xfrm>
            <a:off x="228600" y="1524000"/>
            <a:ext cx="7772400" cy="5029200"/>
          </a:xfrm>
        </p:spPr>
        <p:txBody>
          <a:bodyPr>
            <a:normAutofit lnSpcReduction="10000"/>
          </a:bodyPr>
          <a:lstStyle/>
          <a:p>
            <a:pPr marL="0" indent="0">
              <a:lnSpc>
                <a:spcPct val="90000"/>
              </a:lnSpc>
              <a:spcBef>
                <a:spcPct val="50000"/>
              </a:spcBef>
              <a:buClr>
                <a:schemeClr val="tx2">
                  <a:lumMod val="75000"/>
                </a:schemeClr>
              </a:buClr>
              <a:buSzPct val="85000"/>
              <a:buNone/>
            </a:pPr>
            <a:r>
              <a:rPr lang="en-US" sz="4000" i="1" dirty="0">
                <a:solidFill>
                  <a:schemeClr val="tx2">
                    <a:lumMod val="75000"/>
                  </a:schemeClr>
                </a:solidFill>
                <a:sym typeface="Symbol" pitchFamily="18" charset="2"/>
              </a:rPr>
              <a:t>The most important things to remember</a:t>
            </a:r>
            <a:r>
              <a:rPr lang="en-US" sz="4000" i="1" dirty="0" smtClean="0">
                <a:solidFill>
                  <a:schemeClr val="tx2">
                    <a:lumMod val="75000"/>
                  </a:schemeClr>
                </a:solidFill>
                <a:sym typeface="Symbol" pitchFamily="18" charset="2"/>
              </a:rPr>
              <a:t>:</a:t>
            </a:r>
            <a:endParaRPr lang="en-US" sz="1400" i="1" dirty="0">
              <a:solidFill>
                <a:schemeClr val="tx2">
                  <a:lumMod val="75000"/>
                </a:schemeClr>
              </a:solidFill>
              <a:sym typeface="Symbol" pitchFamily="18" charset="2"/>
            </a:endParaRPr>
          </a:p>
          <a:p>
            <a:pPr>
              <a:lnSpc>
                <a:spcPct val="90000"/>
              </a:lnSpc>
              <a:spcBef>
                <a:spcPct val="50000"/>
              </a:spcBef>
              <a:buClr>
                <a:schemeClr val="tx2">
                  <a:lumMod val="75000"/>
                </a:schemeClr>
              </a:buClr>
              <a:buSzPct val="85000"/>
            </a:pPr>
            <a:r>
              <a:rPr lang="en-US" sz="3200" dirty="0">
                <a:solidFill>
                  <a:schemeClr val="tx2">
                    <a:lumMod val="75000"/>
                  </a:schemeClr>
                </a:solidFill>
                <a:sym typeface="Symbol" pitchFamily="18" charset="2"/>
              </a:rPr>
              <a:t>No two brain injuries are ever the same</a:t>
            </a:r>
          </a:p>
          <a:p>
            <a:pPr>
              <a:lnSpc>
                <a:spcPct val="90000"/>
              </a:lnSpc>
              <a:spcBef>
                <a:spcPct val="50000"/>
              </a:spcBef>
              <a:buClr>
                <a:schemeClr val="tx2">
                  <a:lumMod val="75000"/>
                </a:schemeClr>
              </a:buClr>
              <a:buSzPct val="85000"/>
            </a:pPr>
            <a:r>
              <a:rPr lang="en-US" sz="3200" u="sng" dirty="0">
                <a:solidFill>
                  <a:schemeClr val="tx2">
                    <a:lumMod val="75000"/>
                  </a:schemeClr>
                </a:solidFill>
                <a:sym typeface="Symbol" pitchFamily="18" charset="2"/>
              </a:rPr>
              <a:t>Anything</a:t>
            </a:r>
            <a:r>
              <a:rPr lang="en-US" sz="3200" dirty="0">
                <a:solidFill>
                  <a:schemeClr val="tx2">
                    <a:lumMod val="75000"/>
                  </a:schemeClr>
                </a:solidFill>
                <a:sym typeface="Symbol" pitchFamily="18" charset="2"/>
              </a:rPr>
              <a:t> can be affected</a:t>
            </a:r>
          </a:p>
          <a:p>
            <a:pPr>
              <a:lnSpc>
                <a:spcPct val="90000"/>
              </a:lnSpc>
              <a:spcBef>
                <a:spcPct val="50000"/>
              </a:spcBef>
              <a:buClr>
                <a:schemeClr val="tx2">
                  <a:lumMod val="75000"/>
                </a:schemeClr>
              </a:buClr>
              <a:buSzPct val="85000"/>
            </a:pPr>
            <a:r>
              <a:rPr lang="en-US" sz="3200" dirty="0">
                <a:solidFill>
                  <a:schemeClr val="tx2">
                    <a:lumMod val="75000"/>
                  </a:schemeClr>
                </a:solidFill>
                <a:sym typeface="Symbol" pitchFamily="18" charset="2"/>
              </a:rPr>
              <a:t>Effects of a brain injury depend on  factors such as cause, location and severity	</a:t>
            </a:r>
          </a:p>
          <a:p>
            <a:pPr>
              <a:lnSpc>
                <a:spcPct val="90000"/>
              </a:lnSpc>
              <a:spcBef>
                <a:spcPct val="50000"/>
              </a:spcBef>
              <a:buClr>
                <a:schemeClr val="tx2">
                  <a:lumMod val="75000"/>
                </a:schemeClr>
              </a:buClr>
              <a:buSzPct val="85000"/>
            </a:pPr>
            <a:r>
              <a:rPr lang="en-US" sz="3200" dirty="0">
                <a:solidFill>
                  <a:schemeClr val="tx2">
                    <a:lumMod val="75000"/>
                  </a:schemeClr>
                </a:solidFill>
                <a:sym typeface="Symbol" pitchFamily="18" charset="2"/>
              </a:rPr>
              <a:t>Adjustment dependent on “</a:t>
            </a:r>
            <a:r>
              <a:rPr lang="en-US" sz="3200" dirty="0" smtClean="0">
                <a:solidFill>
                  <a:schemeClr val="tx2">
                    <a:lumMod val="75000"/>
                  </a:schemeClr>
                </a:solidFill>
                <a:sym typeface="Symbol" pitchFamily="18" charset="2"/>
              </a:rPr>
              <a:t>before-after” changes </a:t>
            </a:r>
            <a:r>
              <a:rPr lang="en-US" sz="3200" dirty="0">
                <a:solidFill>
                  <a:schemeClr val="tx2">
                    <a:lumMod val="75000"/>
                  </a:schemeClr>
                </a:solidFill>
                <a:sym typeface="Symbol" pitchFamily="18" charset="2"/>
              </a:rPr>
              <a:t>in the person</a:t>
            </a:r>
            <a:r>
              <a:rPr lang="en-US" sz="2800" dirty="0">
                <a:solidFill>
                  <a:schemeClr val="tx2">
                    <a:lumMod val="75000"/>
                  </a:schemeClr>
                </a:solidFill>
                <a:sym typeface="Symbol" pitchFamily="18" charset="2"/>
              </a:rPr>
              <a:t>  </a:t>
            </a:r>
          </a:p>
          <a:p>
            <a:pPr>
              <a:lnSpc>
                <a:spcPct val="90000"/>
              </a:lnSpc>
              <a:spcBef>
                <a:spcPct val="50000"/>
              </a:spcBef>
              <a:buClrTx/>
              <a:buSzTx/>
              <a:buFontTx/>
              <a:buNone/>
            </a:pPr>
            <a:endParaRPr lang="en-US" sz="3600" dirty="0"/>
          </a:p>
        </p:txBody>
      </p:sp>
    </p:spTree>
    <p:extLst>
      <p:ext uri="{BB962C8B-B14F-4D97-AF65-F5344CB8AC3E}">
        <p14:creationId xmlns:p14="http://schemas.microsoft.com/office/powerpoint/2010/main" val="2650495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52400"/>
            <a:ext cx="4192588" cy="609600"/>
          </a:xfrm>
          <a:ln w="28575">
            <a:solidFill>
              <a:schemeClr val="tx2">
                <a:lumMod val="75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chor="ctr"/>
          <a:lstStyle/>
          <a:p>
            <a:r>
              <a:rPr lang="en-US" dirty="0" smtClean="0">
                <a:solidFill>
                  <a:schemeClr val="tx2">
                    <a:lumMod val="75000"/>
                  </a:schemeClr>
                </a:solidFill>
              </a:rPr>
              <a:t>General Resources</a:t>
            </a:r>
            <a:endParaRPr lang="en-US" dirty="0">
              <a:solidFill>
                <a:schemeClr val="tx2">
                  <a:lumMod val="75000"/>
                </a:schemeClr>
              </a:solidFill>
            </a:endParaRPr>
          </a:p>
        </p:txBody>
      </p:sp>
      <p:sp>
        <p:nvSpPr>
          <p:cNvPr id="4" name="Text Placeholder 3"/>
          <p:cNvSpPr>
            <a:spLocks noGrp="1"/>
          </p:cNvSpPr>
          <p:nvPr>
            <p:ph type="body" sz="quarter" idx="3"/>
          </p:nvPr>
        </p:nvSpPr>
        <p:spPr>
          <a:xfrm>
            <a:off x="4648200" y="152400"/>
            <a:ext cx="4267200" cy="609600"/>
          </a:xfrm>
          <a:ln w="28575">
            <a:solidFill>
              <a:schemeClr val="tx2">
                <a:lumMod val="75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chor="ctr"/>
          <a:lstStyle/>
          <a:p>
            <a:r>
              <a:rPr lang="en-US" dirty="0" smtClean="0">
                <a:solidFill>
                  <a:schemeClr val="tx2">
                    <a:lumMod val="75000"/>
                  </a:schemeClr>
                </a:solidFill>
              </a:rPr>
              <a:t>Alabama Resources</a:t>
            </a:r>
            <a:endParaRPr lang="en-US" dirty="0">
              <a:solidFill>
                <a:schemeClr val="tx2">
                  <a:lumMod val="75000"/>
                </a:schemeClr>
              </a:solidFill>
            </a:endParaRPr>
          </a:p>
        </p:txBody>
      </p:sp>
      <p:sp>
        <p:nvSpPr>
          <p:cNvPr id="36867" name="Rectangle 1027"/>
          <p:cNvSpPr>
            <a:spLocks noGrp="1" noChangeArrowheads="1"/>
          </p:cNvSpPr>
          <p:nvPr>
            <p:ph sz="quarter" idx="13"/>
          </p:nvPr>
        </p:nvSpPr>
        <p:spPr>
          <a:xfrm>
            <a:off x="228600" y="1066800"/>
            <a:ext cx="4194048" cy="5257800"/>
          </a:xfrm>
          <a:ln w="28575">
            <a:solidFill>
              <a:schemeClr val="tx2">
                <a:lumMod val="75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oAutofit/>
          </a:bodyPr>
          <a:lstStyle/>
          <a:p>
            <a:pPr algn="ctr">
              <a:buClr>
                <a:schemeClr val="tx1"/>
              </a:buClr>
              <a:buFontTx/>
              <a:buNone/>
            </a:pPr>
            <a:endParaRPr lang="en-US" sz="1800" b="1" dirty="0" smtClean="0">
              <a:solidFill>
                <a:schemeClr val="tx2">
                  <a:lumMod val="75000"/>
                </a:schemeClr>
              </a:solidFill>
            </a:endParaRPr>
          </a:p>
          <a:p>
            <a:pPr algn="ctr">
              <a:buClr>
                <a:schemeClr val="tx1"/>
              </a:buClr>
              <a:buFontTx/>
              <a:buNone/>
            </a:pPr>
            <a:r>
              <a:rPr lang="en-US" sz="1800" b="1" dirty="0" smtClean="0">
                <a:solidFill>
                  <a:schemeClr val="tx2">
                    <a:lumMod val="75000"/>
                  </a:schemeClr>
                </a:solidFill>
              </a:rPr>
              <a:t>Centers of Disease Control</a:t>
            </a:r>
          </a:p>
          <a:p>
            <a:pPr algn="ctr">
              <a:buClr>
                <a:schemeClr val="tx1"/>
              </a:buClr>
              <a:buFontTx/>
              <a:buNone/>
            </a:pPr>
            <a:r>
              <a:rPr lang="en-US" sz="1800" dirty="0" smtClean="0">
                <a:solidFill>
                  <a:schemeClr val="tx2">
                    <a:lumMod val="75000"/>
                  </a:schemeClr>
                </a:solidFill>
              </a:rPr>
              <a:t>www.cdc.gov/traumaticbraininjury</a:t>
            </a:r>
            <a:endParaRPr lang="en-US" sz="1800" dirty="0">
              <a:solidFill>
                <a:schemeClr val="tx2">
                  <a:lumMod val="75000"/>
                </a:schemeClr>
              </a:solidFill>
            </a:endParaRPr>
          </a:p>
          <a:p>
            <a:pPr algn="ctr">
              <a:buClr>
                <a:schemeClr val="tx1"/>
              </a:buClr>
              <a:buFontTx/>
              <a:buNone/>
            </a:pPr>
            <a:endParaRPr lang="en-US" sz="700" b="1" dirty="0" smtClean="0">
              <a:solidFill>
                <a:schemeClr val="tx2">
                  <a:lumMod val="75000"/>
                </a:schemeClr>
              </a:solidFill>
            </a:endParaRPr>
          </a:p>
          <a:p>
            <a:pPr algn="ctr">
              <a:buClr>
                <a:schemeClr val="tx1"/>
              </a:buClr>
              <a:buFontTx/>
              <a:buNone/>
            </a:pPr>
            <a:r>
              <a:rPr lang="en-US" sz="1800" b="1" dirty="0" smtClean="0">
                <a:solidFill>
                  <a:schemeClr val="tx2">
                    <a:lumMod val="75000"/>
                  </a:schemeClr>
                </a:solidFill>
              </a:rPr>
              <a:t>Brain Injury Association of America</a:t>
            </a:r>
          </a:p>
          <a:p>
            <a:pPr algn="ctr">
              <a:buClr>
                <a:schemeClr val="tx1"/>
              </a:buClr>
              <a:buFontTx/>
              <a:buNone/>
            </a:pPr>
            <a:r>
              <a:rPr lang="en-US" sz="1800" dirty="0" smtClean="0">
                <a:solidFill>
                  <a:schemeClr val="tx2">
                    <a:lumMod val="75000"/>
                  </a:schemeClr>
                </a:solidFill>
              </a:rPr>
              <a:t>www.biausa.org</a:t>
            </a:r>
          </a:p>
          <a:p>
            <a:pPr algn="ctr">
              <a:buClr>
                <a:schemeClr val="tx1"/>
              </a:buClr>
              <a:buFontTx/>
              <a:buNone/>
            </a:pPr>
            <a:endParaRPr lang="en-US" sz="800" b="1" dirty="0" smtClean="0">
              <a:solidFill>
                <a:schemeClr val="tx2">
                  <a:lumMod val="75000"/>
                </a:schemeClr>
              </a:solidFill>
            </a:endParaRPr>
          </a:p>
          <a:p>
            <a:pPr algn="ctr">
              <a:buClr>
                <a:schemeClr val="tx1"/>
              </a:buClr>
              <a:buFontTx/>
              <a:buNone/>
            </a:pPr>
            <a:r>
              <a:rPr lang="en-US" sz="1800" b="1" dirty="0" smtClean="0">
                <a:solidFill>
                  <a:schemeClr val="tx2">
                    <a:lumMod val="75000"/>
                  </a:schemeClr>
                </a:solidFill>
              </a:rPr>
              <a:t>BrainLine.org</a:t>
            </a:r>
            <a:endParaRPr lang="en-US" sz="1800" b="1" dirty="0">
              <a:solidFill>
                <a:schemeClr val="tx2">
                  <a:lumMod val="75000"/>
                </a:schemeClr>
              </a:solidFill>
            </a:endParaRPr>
          </a:p>
          <a:p>
            <a:pPr algn="ctr">
              <a:buClr>
                <a:schemeClr val="tx1"/>
              </a:buClr>
              <a:buFontTx/>
              <a:buNone/>
            </a:pPr>
            <a:endParaRPr lang="en-US" sz="800" b="1" dirty="0" smtClean="0">
              <a:solidFill>
                <a:schemeClr val="tx2">
                  <a:lumMod val="75000"/>
                </a:schemeClr>
              </a:solidFill>
            </a:endParaRPr>
          </a:p>
          <a:p>
            <a:pPr algn="ctr">
              <a:buClr>
                <a:schemeClr val="tx1"/>
              </a:buClr>
              <a:buFontTx/>
              <a:buNone/>
            </a:pPr>
            <a:r>
              <a:rPr lang="en-US" sz="1800" b="1" dirty="0" smtClean="0">
                <a:solidFill>
                  <a:schemeClr val="tx2">
                    <a:lumMod val="75000"/>
                  </a:schemeClr>
                </a:solidFill>
              </a:rPr>
              <a:t>BrainInjuryEducation.org</a:t>
            </a:r>
          </a:p>
          <a:p>
            <a:pPr algn="ctr">
              <a:buClr>
                <a:schemeClr val="tx1"/>
              </a:buClr>
              <a:buFontTx/>
              <a:buNone/>
            </a:pPr>
            <a:r>
              <a:rPr lang="en-US" sz="1800" dirty="0" smtClean="0">
                <a:solidFill>
                  <a:schemeClr val="tx2">
                    <a:lumMod val="75000"/>
                  </a:schemeClr>
                </a:solidFill>
              </a:rPr>
              <a:t>University of Missouri TBI Guide</a:t>
            </a:r>
          </a:p>
          <a:p>
            <a:pPr algn="ctr">
              <a:buClr>
                <a:schemeClr val="tx1"/>
              </a:buClr>
              <a:buFontTx/>
              <a:buNone/>
            </a:pPr>
            <a:endParaRPr lang="en-US" sz="800" dirty="0">
              <a:solidFill>
                <a:schemeClr val="tx2">
                  <a:lumMod val="75000"/>
                </a:schemeClr>
              </a:solidFill>
            </a:endParaRPr>
          </a:p>
          <a:p>
            <a:pPr algn="ctr">
              <a:buClr>
                <a:schemeClr val="tx1"/>
              </a:buClr>
              <a:buFontTx/>
              <a:buNone/>
            </a:pPr>
            <a:r>
              <a:rPr lang="en-US" sz="1800" b="1" dirty="0" smtClean="0">
                <a:solidFill>
                  <a:schemeClr val="tx2">
                    <a:lumMod val="75000"/>
                  </a:schemeClr>
                </a:solidFill>
              </a:rPr>
              <a:t>Lash and Associates Publishing</a:t>
            </a:r>
          </a:p>
          <a:p>
            <a:pPr algn="ctr">
              <a:buClr>
                <a:schemeClr val="tx1"/>
              </a:buClr>
              <a:buFontTx/>
              <a:buNone/>
            </a:pPr>
            <a:r>
              <a:rPr lang="en-US" sz="1800" dirty="0" smtClean="0">
                <a:solidFill>
                  <a:schemeClr val="tx2">
                    <a:lumMod val="75000"/>
                  </a:schemeClr>
                </a:solidFill>
              </a:rPr>
              <a:t>www.lapublishing.com</a:t>
            </a:r>
            <a:endParaRPr lang="en-US" sz="1800" dirty="0">
              <a:solidFill>
                <a:schemeClr val="tx2">
                  <a:lumMod val="75000"/>
                </a:schemeClr>
              </a:solidFill>
            </a:endParaRPr>
          </a:p>
          <a:p>
            <a:pPr marL="0" indent="0" algn="ctr">
              <a:buNone/>
            </a:pPr>
            <a:endParaRPr lang="en-US" sz="800" dirty="0" smtClean="0">
              <a:solidFill>
                <a:schemeClr val="tx2">
                  <a:lumMod val="75000"/>
                </a:schemeClr>
              </a:solidFill>
            </a:endParaRPr>
          </a:p>
          <a:p>
            <a:pPr marL="0" indent="0" algn="ctr">
              <a:buNone/>
            </a:pPr>
            <a:r>
              <a:rPr lang="en-US" sz="1800" b="1" dirty="0" smtClean="0">
                <a:solidFill>
                  <a:schemeClr val="tx2">
                    <a:lumMod val="75000"/>
                  </a:schemeClr>
                </a:solidFill>
              </a:rPr>
              <a:t>TraumaticBrainInjuryAtoZ.org</a:t>
            </a:r>
          </a:p>
          <a:p>
            <a:pPr marL="0" indent="0" algn="ctr">
              <a:buNone/>
            </a:pPr>
            <a:endParaRPr lang="en-US" sz="800" dirty="0" smtClean="0">
              <a:hlinkClick r:id="rId3"/>
            </a:endParaRPr>
          </a:p>
          <a:p>
            <a:pPr marL="0" indent="0" algn="ctr">
              <a:buNone/>
            </a:pPr>
            <a:r>
              <a:rPr lang="en-US" sz="1800" b="1" dirty="0" smtClean="0">
                <a:solidFill>
                  <a:schemeClr val="tx2">
                    <a:lumMod val="75000"/>
                  </a:schemeClr>
                </a:solidFill>
              </a:rPr>
              <a:t>www.tbiGuide.com</a:t>
            </a:r>
            <a:endParaRPr lang="en-US" sz="1800" b="1" dirty="0">
              <a:solidFill>
                <a:schemeClr val="tx2">
                  <a:lumMod val="75000"/>
                </a:schemeClr>
              </a:solidFill>
            </a:endParaRPr>
          </a:p>
          <a:p>
            <a:pPr marL="0" indent="0" algn="ctr" eaLnBrk="1" hangingPunct="1">
              <a:buNone/>
            </a:pPr>
            <a:endParaRPr lang="en-US" sz="1800" dirty="0" smtClean="0">
              <a:solidFill>
                <a:schemeClr val="tx2">
                  <a:lumMod val="75000"/>
                </a:schemeClr>
              </a:solidFill>
            </a:endParaRPr>
          </a:p>
        </p:txBody>
      </p:sp>
      <p:sp>
        <p:nvSpPr>
          <p:cNvPr id="2" name="Content Placeholder 1"/>
          <p:cNvSpPr>
            <a:spLocks noGrp="1"/>
          </p:cNvSpPr>
          <p:nvPr>
            <p:ph sz="quarter" idx="14"/>
          </p:nvPr>
        </p:nvSpPr>
        <p:spPr>
          <a:xfrm>
            <a:off x="4672584" y="1066800"/>
            <a:ext cx="4242816" cy="5257800"/>
          </a:xfrm>
          <a:ln w="28575">
            <a:solidFill>
              <a:schemeClr val="tx2">
                <a:lumMod val="75000"/>
              </a:schemeClr>
            </a:solidFill>
          </a:ln>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a:normAutofit lnSpcReduction="10000"/>
          </a:bodyPr>
          <a:lstStyle/>
          <a:p>
            <a:pPr marL="0" indent="0" algn="ctr">
              <a:buNone/>
            </a:pPr>
            <a:endParaRPr lang="en-US" sz="1800" b="1" dirty="0">
              <a:solidFill>
                <a:schemeClr val="tx2">
                  <a:lumMod val="75000"/>
                </a:schemeClr>
              </a:solidFill>
            </a:endParaRPr>
          </a:p>
          <a:p>
            <a:pPr marL="0" indent="0" algn="ctr">
              <a:buNone/>
            </a:pPr>
            <a:r>
              <a:rPr lang="en-US" sz="1800" b="1" dirty="0" smtClean="0">
                <a:solidFill>
                  <a:schemeClr val="tx2">
                    <a:lumMod val="75000"/>
                  </a:schemeClr>
                </a:solidFill>
              </a:rPr>
              <a:t>UAB </a:t>
            </a:r>
            <a:r>
              <a:rPr lang="en-US" sz="1800" b="1" dirty="0">
                <a:solidFill>
                  <a:schemeClr val="tx2">
                    <a:lumMod val="75000"/>
                  </a:schemeClr>
                </a:solidFill>
              </a:rPr>
              <a:t>Model </a:t>
            </a:r>
            <a:r>
              <a:rPr lang="en-US" sz="1800" b="1" dirty="0" smtClean="0">
                <a:solidFill>
                  <a:schemeClr val="tx2">
                    <a:lumMod val="75000"/>
                  </a:schemeClr>
                </a:solidFill>
              </a:rPr>
              <a:t>System</a:t>
            </a:r>
          </a:p>
          <a:p>
            <a:pPr marL="0" indent="0" algn="ctr">
              <a:buNone/>
            </a:pPr>
            <a:r>
              <a:rPr lang="en-US" sz="1800" dirty="0" smtClean="0">
                <a:solidFill>
                  <a:schemeClr val="tx2">
                    <a:lumMod val="75000"/>
                  </a:schemeClr>
                </a:solidFill>
              </a:rPr>
              <a:t>www.uab.edu/tbi</a:t>
            </a:r>
          </a:p>
          <a:p>
            <a:pPr marL="0" indent="0" algn="ctr">
              <a:buNone/>
            </a:pPr>
            <a:endParaRPr lang="en-US" sz="800" dirty="0" smtClean="0">
              <a:solidFill>
                <a:schemeClr val="tx2">
                  <a:lumMod val="75000"/>
                </a:schemeClr>
              </a:solidFill>
            </a:endParaRPr>
          </a:p>
          <a:p>
            <a:pPr marL="0" indent="0" algn="ctr">
              <a:buNone/>
            </a:pPr>
            <a:r>
              <a:rPr lang="en-US" sz="1800" b="1" dirty="0">
                <a:solidFill>
                  <a:schemeClr val="tx2">
                    <a:lumMod val="75000"/>
                  </a:schemeClr>
                </a:solidFill>
              </a:rPr>
              <a:t>Alabama Head Injury Foundation</a:t>
            </a:r>
          </a:p>
          <a:p>
            <a:pPr marL="0" indent="0" algn="ctr">
              <a:buNone/>
            </a:pPr>
            <a:r>
              <a:rPr lang="en-US" sz="1800" dirty="0" smtClean="0">
                <a:solidFill>
                  <a:schemeClr val="tx2">
                    <a:lumMod val="75000"/>
                  </a:schemeClr>
                </a:solidFill>
              </a:rPr>
              <a:t>www.AHIF.org</a:t>
            </a:r>
          </a:p>
          <a:p>
            <a:pPr marL="0" indent="0" algn="ctr">
              <a:buNone/>
            </a:pPr>
            <a:endParaRPr lang="en-US" sz="1800" dirty="0">
              <a:solidFill>
                <a:schemeClr val="tx2">
                  <a:lumMod val="75000"/>
                </a:schemeClr>
              </a:solidFill>
            </a:endParaRPr>
          </a:p>
          <a:p>
            <a:pPr marL="0" indent="0" algn="ctr">
              <a:buNone/>
            </a:pPr>
            <a:r>
              <a:rPr lang="en-US" sz="1800" b="1" dirty="0">
                <a:solidFill>
                  <a:schemeClr val="tx2">
                    <a:lumMod val="75000"/>
                  </a:schemeClr>
                </a:solidFill>
              </a:rPr>
              <a:t>Alabama Department of Rehabilitation Services </a:t>
            </a:r>
            <a:r>
              <a:rPr lang="en-US" sz="1800" dirty="0" smtClean="0">
                <a:solidFill>
                  <a:schemeClr val="tx2">
                    <a:lumMod val="75000"/>
                  </a:schemeClr>
                </a:solidFill>
              </a:rPr>
              <a:t>www.rehab.alabama.gov/tbi</a:t>
            </a:r>
          </a:p>
          <a:p>
            <a:pPr marL="0" indent="0" algn="ctr">
              <a:buNone/>
            </a:pPr>
            <a:endParaRPr lang="en-US" sz="1800" dirty="0">
              <a:solidFill>
                <a:schemeClr val="tx2">
                  <a:lumMod val="75000"/>
                </a:schemeClr>
              </a:solidFill>
            </a:endParaRPr>
          </a:p>
          <a:p>
            <a:pPr marL="0" indent="0" algn="ctr">
              <a:buNone/>
            </a:pPr>
            <a:r>
              <a:rPr lang="en-US" sz="1800" b="1" dirty="0" smtClean="0">
                <a:solidFill>
                  <a:schemeClr val="tx2">
                    <a:lumMod val="75000"/>
                  </a:schemeClr>
                </a:solidFill>
              </a:rPr>
              <a:t>Mapping Access to Program Services      </a:t>
            </a:r>
            <a:r>
              <a:rPr lang="en-US" sz="1800" dirty="0" smtClean="0">
                <a:solidFill>
                  <a:schemeClr val="tx2">
                    <a:lumMod val="75000"/>
                  </a:schemeClr>
                </a:solidFill>
              </a:rPr>
              <a:t>www.rehab.alabama.gov/maps</a:t>
            </a:r>
          </a:p>
          <a:p>
            <a:pPr marL="0" indent="0" algn="ctr">
              <a:buNone/>
            </a:pPr>
            <a:endParaRPr lang="en-US" sz="800" dirty="0">
              <a:solidFill>
                <a:schemeClr val="tx2">
                  <a:lumMod val="75000"/>
                </a:schemeClr>
              </a:solidFill>
            </a:endParaRPr>
          </a:p>
          <a:p>
            <a:pPr marL="0" indent="0" algn="ctr">
              <a:buNone/>
            </a:pPr>
            <a:endParaRPr lang="en-US" sz="800" b="1" dirty="0" smtClean="0">
              <a:solidFill>
                <a:schemeClr val="tx2">
                  <a:lumMod val="75000"/>
                </a:schemeClr>
              </a:solidFill>
            </a:endParaRPr>
          </a:p>
          <a:p>
            <a:pPr marL="0" indent="0" algn="ctr">
              <a:buNone/>
            </a:pPr>
            <a:endParaRPr lang="en-US" sz="800" dirty="0">
              <a:solidFill>
                <a:schemeClr val="tx2">
                  <a:lumMod val="75000"/>
                </a:schemeClr>
              </a:solidFill>
            </a:endParaRPr>
          </a:p>
          <a:p>
            <a:pPr marL="0" indent="0" algn="ctr">
              <a:buNone/>
            </a:pPr>
            <a:r>
              <a:rPr lang="en-US" sz="1800" b="1" dirty="0" smtClean="0">
                <a:solidFill>
                  <a:schemeClr val="tx2">
                    <a:lumMod val="75000"/>
                  </a:schemeClr>
                </a:solidFill>
              </a:rPr>
              <a:t>Alabama Disabilities Advocacy Program</a:t>
            </a:r>
          </a:p>
          <a:p>
            <a:pPr marL="0" indent="0" algn="ctr">
              <a:buNone/>
            </a:pPr>
            <a:r>
              <a:rPr lang="en-US" sz="1800" dirty="0" smtClean="0">
                <a:solidFill>
                  <a:schemeClr val="tx2">
                    <a:lumMod val="75000"/>
                  </a:schemeClr>
                </a:solidFill>
              </a:rPr>
              <a:t>www.adap.net</a:t>
            </a:r>
          </a:p>
          <a:p>
            <a:pPr marL="0" indent="0" algn="ctr">
              <a:buNone/>
            </a:pPr>
            <a:endParaRPr lang="en-US" sz="1800" b="1" dirty="0">
              <a:solidFill>
                <a:schemeClr val="tx2">
                  <a:lumMod val="75000"/>
                </a:schemeClr>
              </a:solidFill>
            </a:endParaRPr>
          </a:p>
        </p:txBody>
      </p:sp>
    </p:spTree>
    <p:extLst>
      <p:ext uri="{BB962C8B-B14F-4D97-AF65-F5344CB8AC3E}">
        <p14:creationId xmlns:p14="http://schemas.microsoft.com/office/powerpoint/2010/main" val="659346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533400" y="212725"/>
            <a:ext cx="8077200" cy="1006475"/>
          </a:xfrm>
        </p:spPr>
        <p:txBody>
          <a:bodyPr/>
          <a:lstStyle/>
          <a:p>
            <a:pPr eaLnBrk="1" hangingPunct="1"/>
            <a:r>
              <a:rPr lang="en-US" dirty="0" smtClean="0"/>
              <a:t>Core TBI Service System</a:t>
            </a:r>
          </a:p>
        </p:txBody>
      </p:sp>
      <p:pic>
        <p:nvPicPr>
          <p:cNvPr id="35844" name="Picture 14" descr="BD06663_"/>
          <p:cNvPicPr>
            <a:picLocks noChangeAspect="1" noChangeArrowheads="1"/>
          </p:cNvPicPr>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724400" y="2362200"/>
            <a:ext cx="4191000"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p:cNvSpPr>
            <a:spLocks noGrp="1" noChangeArrowheads="1"/>
          </p:cNvSpPr>
          <p:nvPr>
            <p:ph type="body" sz="half" idx="1"/>
          </p:nvPr>
        </p:nvSpPr>
        <p:spPr>
          <a:xfrm>
            <a:off x="1219200" y="1524000"/>
            <a:ext cx="4114800" cy="4800600"/>
          </a:xfrm>
        </p:spPr>
        <p:txBody>
          <a:bodyPr/>
          <a:lstStyle/>
          <a:p>
            <a:pPr eaLnBrk="1" hangingPunct="1"/>
            <a:r>
              <a:rPr lang="en-US" sz="2800" dirty="0" smtClean="0">
                <a:solidFill>
                  <a:schemeClr val="tx2">
                    <a:lumMod val="75000"/>
                  </a:schemeClr>
                </a:solidFill>
              </a:rPr>
              <a:t>Alabama Head Injury Foundation </a:t>
            </a:r>
          </a:p>
          <a:p>
            <a:pPr eaLnBrk="1" hangingPunct="1"/>
            <a:r>
              <a:rPr lang="en-US" sz="2800" dirty="0" smtClean="0">
                <a:solidFill>
                  <a:schemeClr val="tx2">
                    <a:lumMod val="75000"/>
                  </a:schemeClr>
                </a:solidFill>
              </a:rPr>
              <a:t>Vocational Rehabilitation Service</a:t>
            </a:r>
          </a:p>
          <a:p>
            <a:pPr eaLnBrk="1" hangingPunct="1"/>
            <a:r>
              <a:rPr lang="en-US" sz="2800" dirty="0" smtClean="0">
                <a:solidFill>
                  <a:schemeClr val="tx2">
                    <a:lumMod val="75000"/>
                  </a:schemeClr>
                </a:solidFill>
              </a:rPr>
              <a:t>Interactive Community-Based Model </a:t>
            </a:r>
          </a:p>
          <a:p>
            <a:pPr eaLnBrk="1" hangingPunct="1"/>
            <a:r>
              <a:rPr lang="en-US" sz="2800" dirty="0" smtClean="0">
                <a:solidFill>
                  <a:schemeClr val="tx2">
                    <a:lumMod val="75000"/>
                  </a:schemeClr>
                </a:solidFill>
              </a:rPr>
              <a:t>Children’s Rehabilitation Service </a:t>
            </a:r>
          </a:p>
        </p:txBody>
      </p:sp>
      <p:pic>
        <p:nvPicPr>
          <p:cNvPr id="35845" name="Picture 16" descr="BD10358_"/>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81000" y="1370480"/>
            <a:ext cx="8305800" cy="139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4333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42900" y="228600"/>
            <a:ext cx="8458200" cy="685800"/>
          </a:xfrm>
        </p:spPr>
        <p:txBody>
          <a:bodyPr/>
          <a:lstStyle/>
          <a:p>
            <a:pPr eaLnBrk="1" hangingPunct="1">
              <a:lnSpc>
                <a:spcPts val="2100"/>
              </a:lnSpc>
            </a:pPr>
            <a:r>
              <a:rPr lang="en-US" sz="3200" dirty="0" smtClean="0"/>
              <a:t>Alabama Head Injury Foundation (AHIF)</a:t>
            </a:r>
            <a:endParaRPr lang="en-US" sz="1800" i="1" dirty="0" smtClean="0"/>
          </a:p>
        </p:txBody>
      </p:sp>
      <p:sp>
        <p:nvSpPr>
          <p:cNvPr id="95235" name="Rectangle 3"/>
          <p:cNvSpPr>
            <a:spLocks noGrp="1" noChangeArrowheads="1"/>
          </p:cNvSpPr>
          <p:nvPr>
            <p:ph idx="1"/>
          </p:nvPr>
        </p:nvSpPr>
        <p:spPr>
          <a:xfrm>
            <a:off x="76200" y="1131332"/>
            <a:ext cx="8991600" cy="42672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oAutofit/>
          </a:bodyPr>
          <a:lstStyle/>
          <a:p>
            <a:pPr marL="0" indent="0">
              <a:buClr>
                <a:schemeClr val="accent3"/>
              </a:buClr>
              <a:buNone/>
              <a:defRPr/>
            </a:pPr>
            <a:r>
              <a:rPr lang="en-US" sz="2000" dirty="0" smtClean="0">
                <a:effectLst>
                  <a:outerShdw blurRad="38100" dist="38100" dir="2700000" algn="tl">
                    <a:srgbClr val="000000">
                      <a:alpha val="43137"/>
                    </a:srgbClr>
                  </a:outerShdw>
                </a:effectLst>
              </a:rPr>
              <a:t>…a state-wide non-profit with the mission </a:t>
            </a:r>
            <a:r>
              <a:rPr lang="en-US" sz="2000" dirty="0" smtClean="0"/>
              <a:t>to </a:t>
            </a:r>
            <a:r>
              <a:rPr lang="en-US" sz="2000" dirty="0"/>
              <a:t>improve the quality of life for people who have survived traumatic brain injuries and for their families</a:t>
            </a:r>
            <a:r>
              <a:rPr lang="en-US" sz="2000" dirty="0" smtClean="0"/>
              <a:t>. </a:t>
            </a:r>
          </a:p>
          <a:p>
            <a:pPr marL="0" indent="0">
              <a:buClr>
                <a:schemeClr val="accent3"/>
              </a:buClr>
              <a:buNone/>
              <a:defRPr/>
            </a:pPr>
            <a:endParaRPr lang="en-US" sz="2000" dirty="0"/>
          </a:p>
          <a:p>
            <a:pPr marL="0" indent="0">
              <a:buClr>
                <a:schemeClr val="accent3"/>
              </a:buClr>
              <a:buNone/>
              <a:defRPr/>
            </a:pPr>
            <a:r>
              <a:rPr lang="en-US" sz="2000" dirty="0" smtClean="0"/>
              <a:t>AHIF </a:t>
            </a:r>
            <a:r>
              <a:rPr lang="en-US" sz="2000" dirty="0"/>
              <a:t>helps access available resources and provides services and programs which meet the unique needs of individuals with traumatic brain injury (TBI) as well as spinal cord injury (SCI) in certain </a:t>
            </a:r>
            <a:r>
              <a:rPr lang="en-US" sz="2000" dirty="0" smtClean="0"/>
              <a:t>programs.</a:t>
            </a:r>
            <a:endParaRPr lang="en-US" sz="2000" dirty="0" smtClean="0">
              <a:effectLst>
                <a:outerShdw blurRad="38100" dist="38100" dir="2700000" algn="tl">
                  <a:srgbClr val="000000">
                    <a:alpha val="43137"/>
                  </a:srgbClr>
                </a:outerShdw>
              </a:effectLst>
            </a:endParaRPr>
          </a:p>
          <a:p>
            <a:pPr marL="0" indent="0">
              <a:buClr>
                <a:schemeClr val="accent3"/>
              </a:buClr>
              <a:buNone/>
              <a:defRPr/>
            </a:pPr>
            <a:endParaRPr lang="en-US" sz="2000" u="sng" dirty="0" smtClean="0">
              <a:effectLst>
                <a:outerShdw blurRad="38100" dist="38100" dir="2700000" algn="tl">
                  <a:srgbClr val="000000">
                    <a:alpha val="43137"/>
                  </a:srgbClr>
                </a:outerShdw>
              </a:effectLst>
            </a:endParaRPr>
          </a:p>
          <a:p>
            <a:pPr marL="0" indent="0">
              <a:buClr>
                <a:schemeClr val="accent3"/>
              </a:buClr>
              <a:buNone/>
              <a:defRPr/>
            </a:pPr>
            <a:r>
              <a:rPr lang="en-US" sz="2000" u="sng" dirty="0" smtClean="0">
                <a:effectLst>
                  <a:outerShdw blurRad="38100" dist="38100" dir="2700000" algn="tl">
                    <a:srgbClr val="000000">
                      <a:alpha val="43137"/>
                    </a:srgbClr>
                  </a:outerShdw>
                </a:effectLst>
              </a:rPr>
              <a:t>Programs include:</a:t>
            </a:r>
            <a:r>
              <a:rPr lang="en-US" sz="2000" dirty="0" smtClean="0">
                <a:effectLst>
                  <a:outerShdw blurRad="38100" dist="38100" dir="2700000" algn="tl">
                    <a:srgbClr val="000000">
                      <a:alpha val="43137"/>
                    </a:srgbClr>
                  </a:outerShdw>
                </a:effectLst>
              </a:rPr>
              <a:t>  </a:t>
            </a:r>
          </a:p>
          <a:p>
            <a:pPr marL="0" indent="0" algn="ctr">
              <a:buClr>
                <a:schemeClr val="accent3"/>
              </a:buClr>
              <a:buNone/>
              <a:defRPr/>
            </a:pPr>
            <a:r>
              <a:rPr lang="en-US" sz="2000" dirty="0" smtClean="0">
                <a:effectLst>
                  <a:outerShdw blurRad="38100" dist="38100" dir="2700000" algn="tl">
                    <a:srgbClr val="000000">
                      <a:alpha val="43137"/>
                    </a:srgbClr>
                  </a:outerShdw>
                </a:effectLst>
              </a:rPr>
              <a:t>Resource Coordination, Respite Care, Housing Assistance, Information and Referral, Camp Program, Recreation Program, Advocacy, Recreational Support Groups, Car Seats for Kids, </a:t>
            </a:r>
            <a:r>
              <a:rPr lang="en-US" sz="2000" dirty="0" err="1" smtClean="0">
                <a:effectLst>
                  <a:outerShdw blurRad="38100" dist="38100" dir="2700000" algn="tl">
                    <a:srgbClr val="000000">
                      <a:alpha val="43137"/>
                    </a:srgbClr>
                  </a:outerShdw>
                </a:effectLst>
              </a:rPr>
              <a:t>Neurobehavior</a:t>
            </a:r>
            <a:r>
              <a:rPr lang="en-US" sz="2000" dirty="0" smtClean="0">
                <a:effectLst>
                  <a:outerShdw blurRad="38100" dist="38100" dir="2700000" algn="tl">
                    <a:srgbClr val="000000">
                      <a:alpha val="43137"/>
                    </a:srgbClr>
                  </a:outerShdw>
                </a:effectLst>
              </a:rPr>
              <a:t> Clinic</a:t>
            </a:r>
            <a:endParaRPr lang="en-US" sz="2000" dirty="0">
              <a:effectLst>
                <a:outerShdw blurRad="38100" dist="38100" dir="2700000" algn="tl">
                  <a:srgbClr val="000000">
                    <a:alpha val="43137"/>
                  </a:srgbClr>
                </a:outerShdw>
              </a:effectLst>
            </a:endParaRPr>
          </a:p>
        </p:txBody>
      </p:sp>
      <p:sp>
        <p:nvSpPr>
          <p:cNvPr id="2" name="TextBox 1"/>
          <p:cNvSpPr txBox="1"/>
          <p:nvPr/>
        </p:nvSpPr>
        <p:spPr>
          <a:xfrm>
            <a:off x="1295400" y="2895600"/>
            <a:ext cx="184731" cy="369332"/>
          </a:xfrm>
          <a:prstGeom prst="rect">
            <a:avLst/>
          </a:prstGeom>
          <a:noFill/>
        </p:spPr>
        <p:txBody>
          <a:bodyPr wrap="none" rtlCol="0">
            <a:spAutoFit/>
          </a:bodyPr>
          <a:lstStyle/>
          <a:p>
            <a:endParaRPr lang="en-US" dirty="0"/>
          </a:p>
        </p:txBody>
      </p:sp>
      <p:sp>
        <p:nvSpPr>
          <p:cNvPr id="3" name="TextBox 2"/>
          <p:cNvSpPr txBox="1"/>
          <p:nvPr/>
        </p:nvSpPr>
        <p:spPr>
          <a:xfrm>
            <a:off x="152400" y="5638800"/>
            <a:ext cx="8839200" cy="646331"/>
          </a:xfrm>
          <a:prstGeom prst="rect">
            <a:avLst/>
          </a:prstGeom>
          <a:noFill/>
        </p:spPr>
        <p:txBody>
          <a:bodyPr wrap="square" rtlCol="0">
            <a:spAutoFit/>
          </a:bodyPr>
          <a:lstStyle/>
          <a:p>
            <a:pPr algn="ctr">
              <a:buClr>
                <a:schemeClr val="accent3"/>
              </a:buClr>
              <a:defRPr/>
            </a:pPr>
            <a:r>
              <a:rPr lang="en-US" b="1" i="1" dirty="0">
                <a:solidFill>
                  <a:schemeClr val="tx2">
                    <a:lumMod val="75000"/>
                  </a:schemeClr>
                </a:solidFill>
              </a:rPr>
              <a:t>For more information about </a:t>
            </a:r>
            <a:r>
              <a:rPr lang="en-US" b="1" i="1" dirty="0" smtClean="0">
                <a:solidFill>
                  <a:schemeClr val="tx2">
                    <a:lumMod val="75000"/>
                  </a:schemeClr>
                </a:solidFill>
              </a:rPr>
              <a:t>AHIF, call 205-823-3818 or 800-433-8002,  or email AHIF1@bellsouth.net.</a:t>
            </a:r>
            <a:endParaRPr lang="en-US" b="1" i="1" dirty="0">
              <a:solidFill>
                <a:schemeClr val="tx2">
                  <a:lumMod val="75000"/>
                </a:schemeClr>
              </a:solidFill>
            </a:endParaRPr>
          </a:p>
        </p:txBody>
      </p:sp>
    </p:spTree>
    <p:extLst>
      <p:ext uri="{BB962C8B-B14F-4D97-AF65-F5344CB8AC3E}">
        <p14:creationId xmlns:p14="http://schemas.microsoft.com/office/powerpoint/2010/main" val="2466069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228600"/>
            <a:ext cx="8458200" cy="838200"/>
          </a:xfrm>
        </p:spPr>
        <p:txBody>
          <a:bodyPr/>
          <a:lstStyle/>
          <a:p>
            <a:pPr eaLnBrk="1" hangingPunct="1">
              <a:lnSpc>
                <a:spcPts val="2100"/>
              </a:lnSpc>
            </a:pPr>
            <a:r>
              <a:rPr lang="en-US" sz="3200" dirty="0" smtClean="0"/>
              <a:t>Interactive Community-Based Model (ICBM)</a:t>
            </a:r>
            <a:r>
              <a:rPr lang="en-US" sz="2400" dirty="0" smtClean="0"/>
              <a:t/>
            </a:r>
            <a:br>
              <a:rPr lang="en-US" sz="2400" dirty="0" smtClean="0"/>
            </a:br>
            <a:r>
              <a:rPr lang="en-US" sz="1800" i="1" dirty="0" smtClean="0"/>
              <a:t>A program within the Alabama Department of Rehabilitation Services</a:t>
            </a:r>
          </a:p>
        </p:txBody>
      </p:sp>
      <p:sp>
        <p:nvSpPr>
          <p:cNvPr id="95235" name="Rectangle 3"/>
          <p:cNvSpPr>
            <a:spLocks noGrp="1" noChangeArrowheads="1"/>
          </p:cNvSpPr>
          <p:nvPr>
            <p:ph idx="1"/>
          </p:nvPr>
        </p:nvSpPr>
        <p:spPr>
          <a:xfrm>
            <a:off x="76200" y="1295400"/>
            <a:ext cx="8991600" cy="4267200"/>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oAutofit/>
          </a:bodyPr>
          <a:lstStyle/>
          <a:p>
            <a:pPr marL="0" indent="0">
              <a:buClr>
                <a:schemeClr val="accent3"/>
              </a:buClr>
              <a:buNone/>
              <a:defRPr/>
            </a:pPr>
            <a:r>
              <a:rPr lang="en-US" sz="2000" dirty="0" smtClean="0">
                <a:effectLst>
                  <a:outerShdw blurRad="38100" dist="38100" dir="2700000" algn="tl">
                    <a:srgbClr val="000000">
                      <a:alpha val="43137"/>
                    </a:srgbClr>
                  </a:outerShdw>
                </a:effectLst>
              </a:rPr>
              <a:t>…an interactive</a:t>
            </a:r>
            <a:r>
              <a:rPr lang="en-US" sz="2000" dirty="0">
                <a:effectLst>
                  <a:outerShdw blurRad="38100" dist="38100" dir="2700000" algn="tl">
                    <a:srgbClr val="000000">
                      <a:alpha val="43137"/>
                    </a:srgbClr>
                  </a:outerShdw>
                </a:effectLst>
              </a:rPr>
              <a:t>, criterion-based </a:t>
            </a:r>
            <a:r>
              <a:rPr lang="en-US" sz="2000" dirty="0" smtClean="0">
                <a:effectLst>
                  <a:outerShdw blurRad="38100" dist="38100" dir="2700000" algn="tl">
                    <a:srgbClr val="000000">
                      <a:alpha val="43137"/>
                    </a:srgbClr>
                  </a:outerShdw>
                </a:effectLst>
              </a:rPr>
              <a:t>program designed </a:t>
            </a:r>
            <a:r>
              <a:rPr lang="en-US" sz="2000" dirty="0">
                <a:effectLst>
                  <a:outerShdw blurRad="38100" dist="38100" dir="2700000" algn="tl">
                    <a:srgbClr val="000000">
                      <a:alpha val="43137"/>
                    </a:srgbClr>
                  </a:outerShdw>
                </a:effectLst>
              </a:rPr>
              <a:t>to address employability, independence and community reintegration for </a:t>
            </a:r>
            <a:r>
              <a:rPr lang="en-US" sz="2000" dirty="0" smtClean="0">
                <a:effectLst>
                  <a:outerShdw blurRad="38100" dist="38100" dir="2700000" algn="tl">
                    <a:srgbClr val="000000">
                      <a:alpha val="43137"/>
                    </a:srgbClr>
                  </a:outerShdw>
                </a:effectLst>
              </a:rPr>
              <a:t>individuals with TBI.</a:t>
            </a:r>
          </a:p>
          <a:p>
            <a:pPr marL="0" indent="0">
              <a:buNone/>
            </a:pPr>
            <a:r>
              <a:rPr lang="en-US" sz="2000" u="sng" dirty="0" smtClean="0">
                <a:effectLst>
                  <a:outerShdw blurRad="38100" dist="38100" dir="2700000" algn="tl">
                    <a:srgbClr val="000000">
                      <a:alpha val="43137"/>
                    </a:srgbClr>
                  </a:outerShdw>
                </a:effectLst>
              </a:rPr>
              <a:t>To qualify the individual must:</a:t>
            </a:r>
          </a:p>
          <a:p>
            <a:r>
              <a:rPr lang="en-US" sz="2000" dirty="0" smtClean="0">
                <a:effectLst>
                  <a:outerShdw blurRad="38100" dist="38100" dir="2700000" algn="tl">
                    <a:srgbClr val="000000">
                      <a:alpha val="43137"/>
                    </a:srgbClr>
                  </a:outerShdw>
                </a:effectLst>
              </a:rPr>
              <a:t>be </a:t>
            </a:r>
            <a:r>
              <a:rPr lang="en-US" sz="2000" dirty="0">
                <a:effectLst>
                  <a:outerShdw blurRad="38100" dist="38100" dir="2700000" algn="tl">
                    <a:srgbClr val="000000">
                      <a:alpha val="43137"/>
                    </a:srgbClr>
                  </a:outerShdw>
                </a:effectLst>
              </a:rPr>
              <a:t>less than 2</a:t>
            </a:r>
            <a:r>
              <a:rPr lang="en-US" sz="2000" dirty="0" smtClean="0">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years </a:t>
            </a:r>
            <a:r>
              <a:rPr lang="en-US" sz="2000" dirty="0" smtClean="0">
                <a:effectLst>
                  <a:outerShdw blurRad="38100" dist="38100" dir="2700000" algn="tl">
                    <a:srgbClr val="000000">
                      <a:alpha val="43137"/>
                    </a:srgbClr>
                  </a:outerShdw>
                </a:effectLst>
              </a:rPr>
              <a:t>post-injury, which was a result of external force neurotrauma</a:t>
            </a:r>
            <a:endParaRPr lang="en-US" sz="2000" dirty="0">
              <a:effectLst>
                <a:outerShdw blurRad="38100" dist="38100" dir="2700000" algn="tl">
                  <a:srgbClr val="000000">
                    <a:alpha val="43137"/>
                  </a:srgbClr>
                </a:outerShdw>
              </a:effectLst>
            </a:endParaRPr>
          </a:p>
          <a:p>
            <a:r>
              <a:rPr lang="en-US" sz="2000" dirty="0" smtClean="0">
                <a:effectLst>
                  <a:outerShdw blurRad="38100" dist="38100" dir="2700000" algn="tl">
                    <a:srgbClr val="000000">
                      <a:alpha val="43137"/>
                    </a:srgbClr>
                  </a:outerShdw>
                </a:effectLst>
              </a:rPr>
              <a:t>not be appropriate </a:t>
            </a:r>
            <a:r>
              <a:rPr lang="en-US" sz="2000" dirty="0">
                <a:effectLst>
                  <a:outerShdw blurRad="38100" dist="38100" dir="2700000" algn="tl">
                    <a:srgbClr val="000000">
                      <a:alpha val="43137"/>
                    </a:srgbClr>
                  </a:outerShdw>
                </a:effectLst>
              </a:rPr>
              <a:t>for traditional vocational rehabilitation services at the time of referral</a:t>
            </a:r>
          </a:p>
          <a:p>
            <a:r>
              <a:rPr lang="en-US" sz="2000" dirty="0" smtClean="0">
                <a:effectLst>
                  <a:outerShdw blurRad="38100" dist="38100" dir="2700000" algn="tl">
                    <a:srgbClr val="000000">
                      <a:alpha val="43137"/>
                    </a:srgbClr>
                  </a:outerShdw>
                </a:effectLst>
              </a:rPr>
              <a:t>be able to benefit </a:t>
            </a:r>
            <a:r>
              <a:rPr lang="en-US" sz="2000" dirty="0">
                <a:effectLst>
                  <a:outerShdw blurRad="38100" dist="38100" dir="2700000" algn="tl">
                    <a:srgbClr val="000000">
                      <a:alpha val="43137"/>
                    </a:srgbClr>
                  </a:outerShdw>
                </a:effectLst>
              </a:rPr>
              <a:t>from a cognitive and behavioral rehabilitation program</a:t>
            </a:r>
          </a:p>
          <a:p>
            <a:pPr marL="0" indent="0">
              <a:buClr>
                <a:schemeClr val="accent3"/>
              </a:buClr>
              <a:buNone/>
              <a:defRPr/>
            </a:pPr>
            <a:r>
              <a:rPr lang="en-US" sz="2000" u="sng" dirty="0" smtClean="0">
                <a:effectLst>
                  <a:outerShdw blurRad="38100" dist="38100" dir="2700000" algn="tl">
                    <a:srgbClr val="000000">
                      <a:alpha val="43137"/>
                    </a:srgbClr>
                  </a:outerShdw>
                </a:effectLst>
              </a:rPr>
              <a:t>Services may include:</a:t>
            </a:r>
            <a:r>
              <a:rPr lang="en-US" sz="2000" dirty="0" smtClean="0">
                <a:effectLst>
                  <a:outerShdw blurRad="38100" dist="38100" dir="2700000" algn="tl">
                    <a:srgbClr val="000000">
                      <a:alpha val="43137"/>
                    </a:srgbClr>
                  </a:outerShdw>
                </a:effectLst>
              </a:rPr>
              <a:t>  </a:t>
            </a:r>
          </a:p>
          <a:p>
            <a:pPr marL="0" indent="0">
              <a:buClr>
                <a:schemeClr val="accent3"/>
              </a:buClr>
              <a:buNone/>
              <a:defRPr/>
            </a:pPr>
            <a:r>
              <a:rPr lang="en-US" sz="2000" dirty="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    Counseling and Guidance</a:t>
            </a:r>
            <a:r>
              <a:rPr lang="en-US" sz="2000" dirty="0">
                <a:effectLst>
                  <a:outerShdw blurRad="38100" dist="38100" dir="2700000" algn="tl">
                    <a:srgbClr val="000000">
                      <a:alpha val="43137"/>
                    </a:srgbClr>
                  </a:outerShdw>
                </a:effectLst>
              </a:rPr>
              <a:t>, Cognitive Remediation, </a:t>
            </a:r>
            <a:r>
              <a:rPr lang="en-US" sz="2000" dirty="0" smtClean="0">
                <a:effectLst>
                  <a:outerShdw blurRad="38100" dist="38100" dir="2700000" algn="tl">
                    <a:srgbClr val="000000">
                      <a:alpha val="43137"/>
                    </a:srgbClr>
                  </a:outerShdw>
                </a:effectLst>
              </a:rPr>
              <a:t>         	   	    TBI Education, Individual and Family Support,          	     	    	Case Management, Behavioral Program Development</a:t>
            </a:r>
            <a:endParaRPr lang="en-US" sz="2000" dirty="0">
              <a:effectLst>
                <a:outerShdw blurRad="38100" dist="38100" dir="2700000" algn="tl">
                  <a:srgbClr val="000000">
                    <a:alpha val="43137"/>
                  </a:srgbClr>
                </a:outerShdw>
              </a:effectLst>
            </a:endParaRPr>
          </a:p>
        </p:txBody>
      </p:sp>
      <p:sp>
        <p:nvSpPr>
          <p:cNvPr id="2" name="TextBox 1"/>
          <p:cNvSpPr txBox="1"/>
          <p:nvPr/>
        </p:nvSpPr>
        <p:spPr>
          <a:xfrm>
            <a:off x="1295400" y="2895600"/>
            <a:ext cx="184731" cy="369332"/>
          </a:xfrm>
          <a:prstGeom prst="rect">
            <a:avLst/>
          </a:prstGeom>
          <a:noFill/>
        </p:spPr>
        <p:txBody>
          <a:bodyPr wrap="none" rtlCol="0">
            <a:spAutoFit/>
          </a:bodyPr>
          <a:lstStyle/>
          <a:p>
            <a:endParaRPr lang="en-US" dirty="0"/>
          </a:p>
        </p:txBody>
      </p:sp>
      <p:sp>
        <p:nvSpPr>
          <p:cNvPr id="3" name="TextBox 2"/>
          <p:cNvSpPr txBox="1"/>
          <p:nvPr/>
        </p:nvSpPr>
        <p:spPr>
          <a:xfrm>
            <a:off x="152400" y="5638800"/>
            <a:ext cx="8839200" cy="646331"/>
          </a:xfrm>
          <a:prstGeom prst="rect">
            <a:avLst/>
          </a:prstGeom>
          <a:noFill/>
        </p:spPr>
        <p:txBody>
          <a:bodyPr wrap="square" rtlCol="0">
            <a:spAutoFit/>
          </a:bodyPr>
          <a:lstStyle/>
          <a:p>
            <a:pPr algn="ctr">
              <a:buClr>
                <a:schemeClr val="accent3"/>
              </a:buClr>
              <a:defRPr/>
            </a:pPr>
            <a:r>
              <a:rPr lang="en-US" b="1" i="1" dirty="0">
                <a:solidFill>
                  <a:schemeClr val="tx2">
                    <a:lumMod val="75000"/>
                  </a:schemeClr>
                </a:solidFill>
              </a:rPr>
              <a:t>For more information about </a:t>
            </a:r>
            <a:r>
              <a:rPr lang="en-US" b="1" i="1" dirty="0" smtClean="0">
                <a:solidFill>
                  <a:schemeClr val="tx2">
                    <a:lumMod val="75000"/>
                  </a:schemeClr>
                </a:solidFill>
              </a:rPr>
              <a:t>ICBM, </a:t>
            </a:r>
            <a:r>
              <a:rPr lang="en-US" b="1" i="1" dirty="0">
                <a:solidFill>
                  <a:schemeClr val="tx2">
                    <a:lumMod val="75000"/>
                  </a:schemeClr>
                </a:solidFill>
              </a:rPr>
              <a:t>call 205-290-4590  or  </a:t>
            </a:r>
            <a:r>
              <a:rPr lang="en-US" b="1" i="1" dirty="0" smtClean="0">
                <a:solidFill>
                  <a:schemeClr val="tx2">
                    <a:lumMod val="75000"/>
                  </a:schemeClr>
                </a:solidFill>
              </a:rPr>
              <a:t>888-879-4706, or email</a:t>
            </a:r>
            <a:endParaRPr lang="en-US" b="1" i="1" dirty="0">
              <a:solidFill>
                <a:schemeClr val="tx2">
                  <a:lumMod val="75000"/>
                </a:schemeClr>
              </a:solidFill>
            </a:endParaRPr>
          </a:p>
          <a:p>
            <a:pPr algn="ctr">
              <a:buClr>
                <a:schemeClr val="accent3"/>
              </a:buClr>
              <a:defRPr/>
            </a:pPr>
            <a:r>
              <a:rPr lang="en-US" b="1" i="1" dirty="0" smtClean="0">
                <a:solidFill>
                  <a:schemeClr val="tx2">
                    <a:lumMod val="75000"/>
                  </a:schemeClr>
                </a:solidFill>
              </a:rPr>
              <a:t>maria.crowley@rehab.alabama.gov.</a:t>
            </a:r>
            <a:endParaRPr lang="en-US" b="1" i="1" dirty="0">
              <a:solidFill>
                <a:schemeClr val="tx2">
                  <a:lumMod val="75000"/>
                </a:schemeClr>
              </a:solidFill>
            </a:endParaRPr>
          </a:p>
        </p:txBody>
      </p:sp>
    </p:spTree>
    <p:extLst>
      <p:ext uri="{BB962C8B-B14F-4D97-AF65-F5344CB8AC3E}">
        <p14:creationId xmlns:p14="http://schemas.microsoft.com/office/powerpoint/2010/main" val="2835554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228600"/>
            <a:ext cx="8458200" cy="838200"/>
          </a:xfrm>
        </p:spPr>
        <p:txBody>
          <a:bodyPr/>
          <a:lstStyle/>
          <a:p>
            <a:pPr eaLnBrk="1" hangingPunct="1">
              <a:lnSpc>
                <a:spcPts val="2100"/>
              </a:lnSpc>
            </a:pPr>
            <a:r>
              <a:rPr lang="en-US" sz="3200" dirty="0" smtClean="0"/>
              <a:t>Children’s Rehabilitation Service (CRS)</a:t>
            </a:r>
            <a:r>
              <a:rPr lang="en-US" sz="2400" dirty="0" smtClean="0"/>
              <a:t/>
            </a:r>
            <a:br>
              <a:rPr lang="en-US" sz="2400" dirty="0" smtClean="0"/>
            </a:br>
            <a:r>
              <a:rPr lang="en-US" sz="1800" i="1" dirty="0" smtClean="0"/>
              <a:t>A division within the Alabama Department of Rehabilitation Services</a:t>
            </a:r>
          </a:p>
        </p:txBody>
      </p:sp>
      <p:sp>
        <p:nvSpPr>
          <p:cNvPr id="95235" name="Rectangle 3"/>
          <p:cNvSpPr>
            <a:spLocks noGrp="1" noChangeArrowheads="1"/>
          </p:cNvSpPr>
          <p:nvPr>
            <p:ph idx="1"/>
          </p:nvPr>
        </p:nvSpPr>
        <p:spPr>
          <a:xfrm>
            <a:off x="76200" y="1131332"/>
            <a:ext cx="8991600" cy="4050268"/>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oAutofit/>
          </a:bodyPr>
          <a:lstStyle/>
          <a:p>
            <a:pPr marL="0" indent="0">
              <a:buClr>
                <a:schemeClr val="accent3"/>
              </a:buClr>
              <a:buNone/>
              <a:defRPr/>
            </a:pPr>
            <a:r>
              <a:rPr lang="en-US" sz="2000" dirty="0" smtClean="0">
                <a:effectLst>
                  <a:outerShdw blurRad="38100" dist="38100" dir="2700000" algn="tl">
                    <a:srgbClr val="000000">
                      <a:alpha val="43137"/>
                    </a:srgbClr>
                  </a:outerShdw>
                </a:effectLst>
              </a:rPr>
              <a:t>…to assist children and youth in transition from hospital to home, to school, and to the community.</a:t>
            </a:r>
          </a:p>
          <a:p>
            <a:pPr marL="0" indent="0">
              <a:buNone/>
            </a:pPr>
            <a:endParaRPr lang="en-US" sz="2000" u="sng" dirty="0" smtClean="0">
              <a:effectLst>
                <a:outerShdw blurRad="38100" dist="38100" dir="2700000" algn="tl">
                  <a:srgbClr val="000000">
                    <a:alpha val="43137"/>
                  </a:srgbClr>
                </a:outerShdw>
              </a:effectLst>
            </a:endParaRPr>
          </a:p>
          <a:p>
            <a:pPr marL="0" indent="0">
              <a:buNone/>
            </a:pPr>
            <a:r>
              <a:rPr lang="en-US" sz="2000" u="sng" dirty="0" smtClean="0">
                <a:effectLst>
                  <a:outerShdw blurRad="38100" dist="38100" dir="2700000" algn="tl">
                    <a:srgbClr val="000000">
                      <a:alpha val="43137"/>
                    </a:srgbClr>
                  </a:outerShdw>
                </a:effectLst>
              </a:rPr>
              <a:t>Eligibility:</a:t>
            </a:r>
          </a:p>
          <a:p>
            <a:pPr marL="0" indent="0">
              <a:buNone/>
            </a:pPr>
            <a:r>
              <a:rPr lang="en-US" sz="2000" dirty="0"/>
              <a:t>Any child or adolescent younger than 21 years of age who is a resident of Alabama and has a special health care </a:t>
            </a:r>
            <a:r>
              <a:rPr lang="en-US" sz="2000" dirty="0" smtClean="0"/>
              <a:t>need</a:t>
            </a:r>
            <a:r>
              <a:rPr lang="en-US" sz="2000" dirty="0">
                <a:solidFill>
                  <a:schemeClr val="bg1"/>
                </a:solidFill>
              </a:rPr>
              <a:t>.</a:t>
            </a:r>
            <a:endParaRPr lang="en-US" sz="2000" u="sng" dirty="0" smtClean="0">
              <a:solidFill>
                <a:schemeClr val="bg1"/>
              </a:solidFill>
              <a:effectLst>
                <a:outerShdw blurRad="38100" dist="38100" dir="2700000" algn="tl">
                  <a:srgbClr val="000000">
                    <a:alpha val="43137"/>
                  </a:srgbClr>
                </a:outerShdw>
              </a:effectLst>
            </a:endParaRPr>
          </a:p>
          <a:p>
            <a:endParaRPr lang="en-US" sz="2000" dirty="0">
              <a:effectLst>
                <a:outerShdw blurRad="38100" dist="38100" dir="2700000" algn="tl">
                  <a:srgbClr val="000000">
                    <a:alpha val="43137"/>
                  </a:srgbClr>
                </a:outerShdw>
              </a:effectLst>
            </a:endParaRPr>
          </a:p>
          <a:p>
            <a:pPr marL="0" indent="0">
              <a:buClr>
                <a:schemeClr val="accent3"/>
              </a:buClr>
              <a:buNone/>
              <a:defRPr/>
            </a:pPr>
            <a:r>
              <a:rPr lang="en-US" sz="2000" u="sng" dirty="0" smtClean="0">
                <a:effectLst>
                  <a:outerShdw blurRad="38100" dist="38100" dir="2700000" algn="tl">
                    <a:srgbClr val="000000">
                      <a:alpha val="43137"/>
                    </a:srgbClr>
                  </a:outerShdw>
                </a:effectLst>
              </a:rPr>
              <a:t>Services may include:</a:t>
            </a:r>
            <a:r>
              <a:rPr lang="en-US" sz="2000" dirty="0" smtClean="0">
                <a:effectLst>
                  <a:outerShdw blurRad="38100" dist="38100" dir="2700000" algn="tl">
                    <a:srgbClr val="000000">
                      <a:alpha val="43137"/>
                    </a:srgbClr>
                  </a:outerShdw>
                </a:effectLst>
              </a:rPr>
              <a:t>  </a:t>
            </a:r>
          </a:p>
          <a:p>
            <a:pPr marL="0" indent="0" algn="ctr">
              <a:buClr>
                <a:schemeClr val="accent3"/>
              </a:buClr>
              <a:buNone/>
              <a:defRPr/>
            </a:pPr>
            <a:r>
              <a:rPr lang="en-US" sz="2000" dirty="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    Information and Referral, Care Coordination, Treatment, Transportation Assistance, Community Education and Support, </a:t>
            </a:r>
          </a:p>
          <a:p>
            <a:pPr marL="0" indent="0" algn="ctr">
              <a:buClr>
                <a:schemeClr val="accent3"/>
              </a:buClr>
              <a:buNone/>
              <a:defRPr/>
            </a:pPr>
            <a:r>
              <a:rPr lang="en-US" sz="2000" dirty="0" smtClean="0">
                <a:effectLst>
                  <a:outerShdw blurRad="38100" dist="38100" dir="2700000" algn="tl">
                    <a:srgbClr val="000000">
                      <a:alpha val="43137"/>
                    </a:srgbClr>
                  </a:outerShdw>
                </a:effectLst>
              </a:rPr>
              <a:t>Evaluation and Assessment, </a:t>
            </a:r>
            <a:r>
              <a:rPr lang="en-US" sz="2000" dirty="0">
                <a:effectLst>
                  <a:outerShdw blurRad="38100" dist="38100" dir="2700000" algn="tl">
                    <a:srgbClr val="000000">
                      <a:alpha val="43137"/>
                    </a:srgbClr>
                  </a:outerShdw>
                </a:effectLst>
              </a:rPr>
              <a:t>Family Education</a:t>
            </a:r>
          </a:p>
        </p:txBody>
      </p:sp>
      <p:sp>
        <p:nvSpPr>
          <p:cNvPr id="2" name="TextBox 1"/>
          <p:cNvSpPr txBox="1"/>
          <p:nvPr/>
        </p:nvSpPr>
        <p:spPr>
          <a:xfrm>
            <a:off x="1295400" y="2895600"/>
            <a:ext cx="184731" cy="369332"/>
          </a:xfrm>
          <a:prstGeom prst="rect">
            <a:avLst/>
          </a:prstGeom>
          <a:noFill/>
        </p:spPr>
        <p:txBody>
          <a:bodyPr wrap="none" rtlCol="0">
            <a:spAutoFit/>
          </a:bodyPr>
          <a:lstStyle/>
          <a:p>
            <a:endParaRPr lang="en-US" dirty="0">
              <a:solidFill>
                <a:prstClr val="black"/>
              </a:solidFill>
            </a:endParaRPr>
          </a:p>
        </p:txBody>
      </p:sp>
      <p:sp>
        <p:nvSpPr>
          <p:cNvPr id="3" name="TextBox 2"/>
          <p:cNvSpPr txBox="1"/>
          <p:nvPr/>
        </p:nvSpPr>
        <p:spPr>
          <a:xfrm>
            <a:off x="160283" y="5410200"/>
            <a:ext cx="8839200" cy="1323439"/>
          </a:xfrm>
          <a:prstGeom prst="rect">
            <a:avLst/>
          </a:prstGeom>
          <a:noFill/>
        </p:spPr>
        <p:txBody>
          <a:bodyPr wrap="square" rtlCol="0">
            <a:spAutoFit/>
          </a:bodyPr>
          <a:lstStyle/>
          <a:p>
            <a:pPr algn="ctr"/>
            <a:r>
              <a:rPr lang="en-US" sz="2000" b="1" i="1" dirty="0">
                <a:solidFill>
                  <a:srgbClr val="2F5897">
                    <a:lumMod val="75000"/>
                  </a:srgbClr>
                </a:solidFill>
              </a:rPr>
              <a:t>For more information about </a:t>
            </a:r>
            <a:r>
              <a:rPr lang="en-US" sz="2000" b="1" i="1" dirty="0" smtClean="0">
                <a:solidFill>
                  <a:srgbClr val="2F5897">
                    <a:lumMod val="75000"/>
                  </a:srgbClr>
                </a:solidFill>
              </a:rPr>
              <a:t>CRS, </a:t>
            </a:r>
            <a:r>
              <a:rPr lang="en-US" sz="2000" b="1" i="1" dirty="0">
                <a:solidFill>
                  <a:schemeClr val="tx2">
                    <a:lumMod val="75000"/>
                  </a:schemeClr>
                </a:solidFill>
              </a:rPr>
              <a:t>Services, </a:t>
            </a:r>
            <a:endParaRPr lang="en-US" sz="2000" b="1" i="1" dirty="0" smtClean="0">
              <a:solidFill>
                <a:schemeClr val="tx2">
                  <a:lumMod val="75000"/>
                </a:schemeClr>
              </a:solidFill>
            </a:endParaRPr>
          </a:p>
          <a:p>
            <a:pPr algn="ctr"/>
            <a:r>
              <a:rPr lang="en-US" sz="2000" b="1" i="1" dirty="0" smtClean="0">
                <a:solidFill>
                  <a:schemeClr val="tx2">
                    <a:lumMod val="75000"/>
                  </a:schemeClr>
                </a:solidFill>
              </a:rPr>
              <a:t>call </a:t>
            </a:r>
            <a:r>
              <a:rPr lang="en-US" sz="2000" b="1" i="1" dirty="0">
                <a:solidFill>
                  <a:schemeClr val="tx2">
                    <a:lumMod val="75000"/>
                  </a:schemeClr>
                </a:solidFill>
              </a:rPr>
              <a:t>1-800-441-7607 (TTY 1-800-499-1816) or contact the </a:t>
            </a:r>
            <a:r>
              <a:rPr lang="en-US" sz="2000" b="1" i="1" dirty="0" smtClean="0">
                <a:solidFill>
                  <a:schemeClr val="tx2">
                    <a:lumMod val="75000"/>
                  </a:schemeClr>
                </a:solidFill>
              </a:rPr>
              <a:t>CRS </a:t>
            </a:r>
            <a:r>
              <a:rPr lang="en-US" sz="2000" b="1" i="1" dirty="0">
                <a:solidFill>
                  <a:schemeClr val="tx2">
                    <a:lumMod val="75000"/>
                  </a:schemeClr>
                </a:solidFill>
              </a:rPr>
              <a:t>office in your area.</a:t>
            </a:r>
          </a:p>
          <a:p>
            <a:pPr algn="ctr"/>
            <a:r>
              <a:rPr lang="en-US" sz="2000" b="1" i="1" dirty="0">
                <a:solidFill>
                  <a:schemeClr val="tx2">
                    <a:lumMod val="75000"/>
                  </a:schemeClr>
                </a:solidFill>
              </a:rPr>
              <a:t>www.rehab.alabama.gov </a:t>
            </a:r>
          </a:p>
        </p:txBody>
      </p:sp>
    </p:spTree>
    <p:extLst>
      <p:ext uri="{BB962C8B-B14F-4D97-AF65-F5344CB8AC3E}">
        <p14:creationId xmlns:p14="http://schemas.microsoft.com/office/powerpoint/2010/main" val="3818844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228600"/>
            <a:ext cx="8458200" cy="838200"/>
          </a:xfrm>
        </p:spPr>
        <p:txBody>
          <a:bodyPr/>
          <a:lstStyle/>
          <a:p>
            <a:pPr>
              <a:lnSpc>
                <a:spcPts val="2100"/>
              </a:lnSpc>
            </a:pPr>
            <a:r>
              <a:rPr lang="en-US" sz="3200" dirty="0" smtClean="0">
                <a:solidFill>
                  <a:schemeClr val="tx2">
                    <a:lumMod val="75000"/>
                  </a:schemeClr>
                </a:solidFill>
              </a:rPr>
              <a:t>Vocational Rehabilitation Service (VRS)</a:t>
            </a:r>
            <a:r>
              <a:rPr lang="en-US" sz="2400" dirty="0" smtClean="0">
                <a:solidFill>
                  <a:schemeClr val="tx2">
                    <a:lumMod val="75000"/>
                  </a:schemeClr>
                </a:solidFill>
              </a:rPr>
              <a:t/>
            </a:r>
            <a:br>
              <a:rPr lang="en-US" sz="2400" dirty="0" smtClean="0">
                <a:solidFill>
                  <a:schemeClr val="tx2">
                    <a:lumMod val="75000"/>
                  </a:schemeClr>
                </a:solidFill>
              </a:rPr>
            </a:br>
            <a:r>
              <a:rPr lang="en-US" sz="1800" i="1" dirty="0" smtClean="0">
                <a:solidFill>
                  <a:schemeClr val="tx2">
                    <a:lumMod val="75000"/>
                  </a:schemeClr>
                </a:solidFill>
              </a:rPr>
              <a:t>A division within the Alabama Department of Rehabilitation Services</a:t>
            </a:r>
          </a:p>
        </p:txBody>
      </p:sp>
      <p:sp>
        <p:nvSpPr>
          <p:cNvPr id="95235" name="Rectangle 3"/>
          <p:cNvSpPr>
            <a:spLocks noGrp="1" noChangeArrowheads="1"/>
          </p:cNvSpPr>
          <p:nvPr>
            <p:ph idx="1"/>
          </p:nvPr>
        </p:nvSpPr>
        <p:spPr>
          <a:xfrm>
            <a:off x="76200" y="1295399"/>
            <a:ext cx="8991600" cy="466656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a:noAutofit/>
          </a:bodyPr>
          <a:lstStyle/>
          <a:p>
            <a:pPr marL="0" indent="0">
              <a:buClr>
                <a:schemeClr val="accent3"/>
              </a:buClr>
              <a:buNone/>
              <a:defRPr/>
            </a:pPr>
            <a:r>
              <a:rPr lang="en-US" sz="2000" dirty="0" smtClean="0">
                <a:solidFill>
                  <a:schemeClr val="bg1"/>
                </a:solidFill>
                <a:effectLst>
                  <a:outerShdw blurRad="38100" dist="38100" dir="2700000" algn="tl">
                    <a:srgbClr val="000000">
                      <a:alpha val="43137"/>
                    </a:srgbClr>
                  </a:outerShdw>
                </a:effectLst>
              </a:rPr>
              <a:t>…provides services to eligible individuals with disabilities to improve opportunities for employment</a:t>
            </a:r>
          </a:p>
          <a:p>
            <a:pPr marL="0" indent="0">
              <a:buClr>
                <a:schemeClr val="accent3"/>
              </a:buClr>
              <a:buNone/>
              <a:defRPr/>
            </a:pPr>
            <a:endParaRPr lang="en-US" sz="1200" dirty="0" smtClean="0">
              <a:solidFill>
                <a:schemeClr val="bg1"/>
              </a:solidFill>
              <a:effectLst>
                <a:outerShdw blurRad="38100" dist="38100" dir="2700000" algn="tl">
                  <a:srgbClr val="000000">
                    <a:alpha val="43137"/>
                  </a:srgbClr>
                </a:outerShdw>
              </a:effectLst>
            </a:endParaRPr>
          </a:p>
          <a:p>
            <a:pPr marL="0" indent="0">
              <a:buClr>
                <a:schemeClr val="accent3"/>
              </a:buClr>
              <a:buNone/>
              <a:defRPr/>
            </a:pPr>
            <a:r>
              <a:rPr lang="en-US" sz="2000" u="sng" dirty="0" smtClean="0">
                <a:solidFill>
                  <a:schemeClr val="bg1"/>
                </a:solidFill>
                <a:effectLst>
                  <a:outerShdw blurRad="38100" dist="38100" dir="2700000" algn="tl">
                    <a:srgbClr val="000000">
                      <a:alpha val="43137"/>
                    </a:srgbClr>
                  </a:outerShdw>
                </a:effectLst>
              </a:rPr>
              <a:t>To be eligible the individual must:</a:t>
            </a:r>
          </a:p>
          <a:p>
            <a:r>
              <a:rPr lang="en-US" sz="2000" dirty="0" smtClean="0">
                <a:solidFill>
                  <a:schemeClr val="bg1"/>
                </a:solidFill>
                <a:effectLst>
                  <a:outerShdw blurRad="38100" dist="38100" dir="2700000" algn="tl">
                    <a:srgbClr val="000000">
                      <a:alpha val="43137"/>
                    </a:srgbClr>
                  </a:outerShdw>
                </a:effectLst>
              </a:rPr>
              <a:t>Have a physical or mental disability that inhibits obtaining or maintaining employment</a:t>
            </a:r>
          </a:p>
          <a:p>
            <a:r>
              <a:rPr lang="en-US" sz="2000" dirty="0" smtClean="0">
                <a:solidFill>
                  <a:schemeClr val="bg1"/>
                </a:solidFill>
                <a:effectLst>
                  <a:outerShdw blurRad="38100" dist="38100" dir="2700000" algn="tl">
                    <a:srgbClr val="000000">
                      <a:alpha val="43137"/>
                    </a:srgbClr>
                  </a:outerShdw>
                </a:effectLst>
              </a:rPr>
              <a:t>Require vocational rehabilitation services  in order to get or keep a job</a:t>
            </a:r>
          </a:p>
          <a:p>
            <a:pPr marL="0" indent="0">
              <a:buClr>
                <a:schemeClr val="accent3"/>
              </a:buClr>
              <a:buNone/>
              <a:defRPr/>
            </a:pPr>
            <a:r>
              <a:rPr lang="en-US" sz="2000" dirty="0" smtClean="0">
                <a:solidFill>
                  <a:schemeClr val="bg1"/>
                </a:solidFill>
                <a:effectLst>
                  <a:outerShdw blurRad="38100" dist="38100" dir="2700000" algn="tl">
                    <a:srgbClr val="000000">
                      <a:alpha val="43137"/>
                    </a:srgbClr>
                  </a:outerShdw>
                </a:effectLst>
              </a:rPr>
              <a:t>*Eligibility is presumed for recipients of SSI or SSDI who intend to achieve an employment outcome.</a:t>
            </a:r>
          </a:p>
          <a:p>
            <a:pPr marL="0" indent="0">
              <a:buClr>
                <a:schemeClr val="accent3"/>
              </a:buClr>
              <a:buNone/>
              <a:defRPr/>
            </a:pPr>
            <a:endParaRPr lang="en-US" sz="1050" u="sng" dirty="0" smtClean="0">
              <a:solidFill>
                <a:schemeClr val="bg1"/>
              </a:solidFill>
              <a:effectLst>
                <a:outerShdw blurRad="38100" dist="38100" dir="2700000" algn="tl">
                  <a:srgbClr val="000000">
                    <a:alpha val="43137"/>
                  </a:srgbClr>
                </a:outerShdw>
              </a:effectLst>
            </a:endParaRPr>
          </a:p>
          <a:p>
            <a:pPr marL="0" indent="0">
              <a:buClr>
                <a:schemeClr val="accent3"/>
              </a:buClr>
              <a:buNone/>
              <a:defRPr/>
            </a:pPr>
            <a:r>
              <a:rPr lang="en-US" sz="2000" u="sng" dirty="0" smtClean="0">
                <a:solidFill>
                  <a:schemeClr val="bg1"/>
                </a:solidFill>
                <a:effectLst>
                  <a:outerShdw blurRad="38100" dist="38100" dir="2700000" algn="tl">
                    <a:srgbClr val="000000">
                      <a:alpha val="43137"/>
                    </a:srgbClr>
                  </a:outerShdw>
                </a:effectLst>
              </a:rPr>
              <a:t>Services may include:</a:t>
            </a:r>
            <a:r>
              <a:rPr lang="en-US" sz="2000" dirty="0" smtClean="0">
                <a:solidFill>
                  <a:schemeClr val="bg1"/>
                </a:solidFill>
                <a:effectLst>
                  <a:outerShdw blurRad="38100" dist="38100" dir="2700000" algn="tl">
                    <a:srgbClr val="000000">
                      <a:alpha val="43137"/>
                    </a:srgbClr>
                  </a:outerShdw>
                </a:effectLst>
              </a:rPr>
              <a:t>  </a:t>
            </a:r>
          </a:p>
          <a:p>
            <a:pPr marL="0" indent="0" algn="ctr">
              <a:buClr>
                <a:schemeClr val="accent3"/>
              </a:buClr>
              <a:buNone/>
              <a:defRPr/>
            </a:pPr>
            <a:r>
              <a:rPr lang="en-US" sz="2000" dirty="0" smtClean="0">
                <a:solidFill>
                  <a:schemeClr val="bg1"/>
                </a:solidFill>
                <a:effectLst>
                  <a:outerShdw blurRad="38100" dist="38100" dir="2700000" algn="tl">
                    <a:srgbClr val="000000">
                      <a:alpha val="43137"/>
                    </a:srgbClr>
                  </a:outerShdw>
                </a:effectLst>
              </a:rPr>
              <a:t>Counseling and Guidance, Evaluation, Training Services, Job Placement , Assistive Technology, Supported Employment, Postemployment Services </a:t>
            </a:r>
            <a:endParaRPr lang="en-US" sz="2000" dirty="0">
              <a:solidFill>
                <a:schemeClr val="bg1"/>
              </a:solidFill>
              <a:effectLst>
                <a:outerShdw blurRad="38100" dist="38100" dir="2700000" algn="tl">
                  <a:srgbClr val="000000">
                    <a:alpha val="43137"/>
                  </a:srgbClr>
                </a:outerShdw>
              </a:effectLst>
            </a:endParaRPr>
          </a:p>
        </p:txBody>
      </p:sp>
      <p:sp>
        <p:nvSpPr>
          <p:cNvPr id="2" name="TextBox 1"/>
          <p:cNvSpPr txBox="1"/>
          <p:nvPr/>
        </p:nvSpPr>
        <p:spPr>
          <a:xfrm>
            <a:off x="1295400" y="2895600"/>
            <a:ext cx="184731" cy="369332"/>
          </a:xfrm>
          <a:prstGeom prst="rect">
            <a:avLst/>
          </a:prstGeom>
          <a:noFill/>
        </p:spPr>
        <p:txBody>
          <a:bodyPr wrap="none" rtlCol="0">
            <a:spAutoFit/>
          </a:bodyPr>
          <a:lstStyle/>
          <a:p>
            <a:endParaRPr lang="en-US" dirty="0">
              <a:solidFill>
                <a:schemeClr val="bg1"/>
              </a:solidFill>
            </a:endParaRPr>
          </a:p>
        </p:txBody>
      </p:sp>
      <p:sp>
        <p:nvSpPr>
          <p:cNvPr id="3" name="TextBox 2"/>
          <p:cNvSpPr txBox="1"/>
          <p:nvPr/>
        </p:nvSpPr>
        <p:spPr>
          <a:xfrm>
            <a:off x="146713" y="5961965"/>
            <a:ext cx="8839200" cy="923330"/>
          </a:xfrm>
          <a:prstGeom prst="rect">
            <a:avLst/>
          </a:prstGeom>
          <a:noFill/>
        </p:spPr>
        <p:txBody>
          <a:bodyPr wrap="square" rtlCol="0">
            <a:spAutoFit/>
          </a:bodyPr>
          <a:lstStyle/>
          <a:p>
            <a:pPr algn="ctr"/>
            <a:r>
              <a:rPr lang="en-US" b="1" i="1" dirty="0">
                <a:solidFill>
                  <a:srgbClr val="2F5897">
                    <a:lumMod val="75000"/>
                  </a:srgbClr>
                </a:solidFill>
              </a:rPr>
              <a:t>For more information about </a:t>
            </a:r>
            <a:r>
              <a:rPr lang="en-US" b="1" i="1" dirty="0" smtClean="0">
                <a:solidFill>
                  <a:srgbClr val="2F5897">
                    <a:lumMod val="75000"/>
                  </a:srgbClr>
                </a:solidFill>
              </a:rPr>
              <a:t>VRS</a:t>
            </a:r>
            <a:r>
              <a:rPr lang="en-US" b="1" i="1" dirty="0" smtClean="0">
                <a:solidFill>
                  <a:schemeClr val="tx2">
                    <a:lumMod val="75000"/>
                  </a:schemeClr>
                </a:solidFill>
              </a:rPr>
              <a:t>, </a:t>
            </a:r>
            <a:endParaRPr lang="en-US" b="1" i="1" dirty="0">
              <a:solidFill>
                <a:schemeClr val="tx2">
                  <a:lumMod val="75000"/>
                </a:schemeClr>
              </a:solidFill>
            </a:endParaRPr>
          </a:p>
          <a:p>
            <a:pPr algn="ctr"/>
            <a:r>
              <a:rPr lang="en-US" b="1" i="1" dirty="0">
                <a:solidFill>
                  <a:schemeClr val="tx2">
                    <a:lumMod val="75000"/>
                  </a:schemeClr>
                </a:solidFill>
              </a:rPr>
              <a:t>call 1-800-441-7607 (TTY 1-800-499-1816) or contact the </a:t>
            </a:r>
            <a:r>
              <a:rPr lang="en-US" b="1" i="1" dirty="0" smtClean="0">
                <a:solidFill>
                  <a:schemeClr val="tx2">
                    <a:lumMod val="75000"/>
                  </a:schemeClr>
                </a:solidFill>
              </a:rPr>
              <a:t>VRS </a:t>
            </a:r>
            <a:r>
              <a:rPr lang="en-US" b="1" i="1" dirty="0">
                <a:solidFill>
                  <a:schemeClr val="tx2">
                    <a:lumMod val="75000"/>
                  </a:schemeClr>
                </a:solidFill>
              </a:rPr>
              <a:t>office in your area.</a:t>
            </a:r>
          </a:p>
          <a:p>
            <a:pPr algn="ctr"/>
            <a:r>
              <a:rPr lang="en-US" b="1" i="1" dirty="0">
                <a:solidFill>
                  <a:schemeClr val="tx2">
                    <a:lumMod val="75000"/>
                  </a:schemeClr>
                </a:solidFill>
              </a:rPr>
              <a:t>www.rehab.alabama.gov </a:t>
            </a:r>
          </a:p>
        </p:txBody>
      </p:sp>
    </p:spTree>
    <p:extLst>
      <p:ext uri="{BB962C8B-B14F-4D97-AF65-F5344CB8AC3E}">
        <p14:creationId xmlns:p14="http://schemas.microsoft.com/office/powerpoint/2010/main" val="3111452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762000"/>
          </a:xfrm>
        </p:spPr>
        <p:txBody>
          <a:bodyPr/>
          <a:lstStyle/>
          <a:p>
            <a:r>
              <a:rPr lang="en-US" sz="3700" dirty="0" smtClean="0"/>
              <a:t>Alabama Statewide TBI Core System</a:t>
            </a:r>
            <a:endParaRPr lang="en-US" sz="37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074759115"/>
              </p:ext>
            </p:extLst>
          </p:nvPr>
        </p:nvGraphicFramePr>
        <p:xfrm>
          <a:off x="457200" y="914400"/>
          <a:ext cx="84582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0749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228600"/>
            <a:ext cx="8534400" cy="838200"/>
          </a:xfrm>
        </p:spPr>
        <p:txBody>
          <a:bodyPr/>
          <a:lstStyle/>
          <a:p>
            <a:pPr>
              <a:lnSpc>
                <a:spcPct val="70000"/>
              </a:lnSpc>
            </a:pPr>
            <a:r>
              <a:rPr lang="en-US" sz="3200" dirty="0" smtClean="0"/>
              <a:t>State of Alabama Independent Living (SAIL) </a:t>
            </a:r>
            <a:br>
              <a:rPr lang="en-US" sz="3200" dirty="0" smtClean="0"/>
            </a:br>
            <a:r>
              <a:rPr lang="en-US" sz="1800" i="1" dirty="0" smtClean="0"/>
              <a:t>A division </a:t>
            </a:r>
            <a:r>
              <a:rPr lang="en-US" sz="1800" i="1" dirty="0"/>
              <a:t>within </a:t>
            </a:r>
            <a:r>
              <a:rPr lang="en-US" sz="1800" i="1" dirty="0" smtClean="0"/>
              <a:t>the Alabama </a:t>
            </a:r>
            <a:r>
              <a:rPr lang="en-US" sz="1800" i="1" dirty="0"/>
              <a:t>Department of Rehabilitation Services</a:t>
            </a:r>
            <a:endParaRPr lang="en-US" sz="1800" dirty="0" smtClean="0"/>
          </a:p>
        </p:txBody>
      </p:sp>
      <p:sp>
        <p:nvSpPr>
          <p:cNvPr id="33795" name="Rectangle 3"/>
          <p:cNvSpPr>
            <a:spLocks noGrp="1" noChangeArrowheads="1"/>
          </p:cNvSpPr>
          <p:nvPr>
            <p:ph idx="1"/>
          </p:nvPr>
        </p:nvSpPr>
        <p:spPr>
          <a:xfrm>
            <a:off x="457200" y="1295401"/>
            <a:ext cx="8229600" cy="3962399"/>
          </a:xfrm>
          <a:gradFill flip="none" rotWithShape="1">
            <a:gsLst>
              <a:gs pos="0">
                <a:schemeClr val="accent1">
                  <a:shade val="51000"/>
                  <a:satMod val="130000"/>
                </a:schemeClr>
              </a:gs>
              <a:gs pos="80000">
                <a:schemeClr val="accent1">
                  <a:shade val="93000"/>
                  <a:satMod val="130000"/>
                </a:schemeClr>
              </a:gs>
              <a:gs pos="100000">
                <a:schemeClr val="accent1">
                  <a:shade val="94000"/>
                  <a:satMod val="135000"/>
                </a:schemeClr>
              </a:gs>
            </a:gsLst>
            <a:path path="circle">
              <a:fillToRect l="50000" t="50000" r="50000" b="50000"/>
            </a:path>
            <a:tileRect/>
          </a:gradFill>
          <a:ln/>
        </p:spPr>
        <p:style>
          <a:lnRef idx="0">
            <a:schemeClr val="accent1"/>
          </a:lnRef>
          <a:fillRef idx="3">
            <a:schemeClr val="accent1"/>
          </a:fillRef>
          <a:effectRef idx="3">
            <a:schemeClr val="accent1"/>
          </a:effectRef>
          <a:fontRef idx="minor">
            <a:schemeClr val="lt1"/>
          </a:fontRef>
        </p:style>
        <p:txBody>
          <a:bodyPr>
            <a:normAutofit/>
          </a:bodyPr>
          <a:lstStyle/>
          <a:p>
            <a:pPr marL="0" indent="0" eaLnBrk="1" hangingPunct="1">
              <a:buNone/>
            </a:pPr>
            <a:r>
              <a:rPr lang="en-US" sz="2400" dirty="0" smtClean="0">
                <a:solidFill>
                  <a:schemeClr val="bg1"/>
                </a:solidFill>
                <a:effectLst>
                  <a:outerShdw blurRad="38100" dist="38100" dir="2700000" algn="tl">
                    <a:srgbClr val="000000">
                      <a:alpha val="43137"/>
                    </a:srgbClr>
                  </a:outerShdw>
                </a:effectLst>
              </a:rPr>
              <a:t>…to enhance and promote independence in the home, community and workplace. </a:t>
            </a:r>
          </a:p>
          <a:p>
            <a:pPr marL="0" indent="0" eaLnBrk="1" hangingPunct="1">
              <a:buNone/>
            </a:pPr>
            <a:r>
              <a:rPr lang="en-US" sz="2400" u="sng" dirty="0" smtClean="0">
                <a:solidFill>
                  <a:schemeClr val="bg1"/>
                </a:solidFill>
                <a:effectLst>
                  <a:outerShdw blurRad="38100" dist="38100" dir="2700000" algn="tl">
                    <a:srgbClr val="000000">
                      <a:alpha val="43137"/>
                    </a:srgbClr>
                  </a:outerShdw>
                </a:effectLst>
              </a:rPr>
              <a:t>To be eligible a person must</a:t>
            </a:r>
            <a:r>
              <a:rPr lang="en-US" sz="2400" dirty="0" smtClean="0">
                <a:solidFill>
                  <a:schemeClr val="bg1"/>
                </a:solidFill>
                <a:effectLst>
                  <a:outerShdw blurRad="38100" dist="38100" dir="2700000" algn="tl">
                    <a:srgbClr val="000000">
                      <a:alpha val="43137"/>
                    </a:srgbClr>
                  </a:outerShdw>
                </a:effectLst>
              </a:rPr>
              <a:t>:</a:t>
            </a:r>
          </a:p>
          <a:p>
            <a:pPr lvl="1">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have a severe disability that limits his or her ability to live independently </a:t>
            </a:r>
          </a:p>
          <a:p>
            <a:pPr lvl="1">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provide evidence that by receiving this service, his or her potential to achieve independence will improve</a:t>
            </a:r>
          </a:p>
          <a:p>
            <a:pPr lvl="1">
              <a:buFont typeface="Arial" pitchFamily="34" charset="0"/>
              <a:buChar char="•"/>
            </a:pPr>
            <a:r>
              <a:rPr lang="en-US" sz="2400" dirty="0" smtClean="0">
                <a:solidFill>
                  <a:schemeClr val="bg1"/>
                </a:solidFill>
                <a:effectLst>
                  <a:outerShdw blurRad="38100" dist="38100" dir="2700000" algn="tl">
                    <a:srgbClr val="000000">
                      <a:alpha val="43137"/>
                    </a:srgbClr>
                  </a:outerShdw>
                </a:effectLst>
              </a:rPr>
              <a:t>Demonstrate financial need</a:t>
            </a:r>
          </a:p>
          <a:p>
            <a:pPr marL="457200" lvl="1" indent="0">
              <a:buNone/>
            </a:pPr>
            <a:endParaRPr lang="en-US" sz="2400" dirty="0" smtClean="0">
              <a:solidFill>
                <a:schemeClr val="tx2">
                  <a:lumMod val="75000"/>
                </a:schemeClr>
              </a:solidFill>
            </a:endParaRPr>
          </a:p>
        </p:txBody>
      </p:sp>
      <p:sp>
        <p:nvSpPr>
          <p:cNvPr id="2" name="Rectangle 1"/>
          <p:cNvSpPr/>
          <p:nvPr/>
        </p:nvSpPr>
        <p:spPr>
          <a:xfrm>
            <a:off x="76200" y="5380673"/>
            <a:ext cx="8991600" cy="1015663"/>
          </a:xfrm>
          <a:prstGeom prst="rect">
            <a:avLst/>
          </a:prstGeom>
        </p:spPr>
        <p:txBody>
          <a:bodyPr wrap="square">
            <a:spAutoFit/>
          </a:bodyPr>
          <a:lstStyle/>
          <a:p>
            <a:pPr algn="ctr"/>
            <a:r>
              <a:rPr lang="en-US" sz="2000" b="1" i="1" dirty="0">
                <a:solidFill>
                  <a:schemeClr val="tx2">
                    <a:lumMod val="75000"/>
                  </a:schemeClr>
                </a:solidFill>
              </a:rPr>
              <a:t>For more information about Independent Living Support Services, </a:t>
            </a:r>
            <a:endParaRPr lang="en-US" sz="2000" b="1" i="1" dirty="0" smtClean="0">
              <a:solidFill>
                <a:schemeClr val="tx2">
                  <a:lumMod val="75000"/>
                </a:schemeClr>
              </a:solidFill>
            </a:endParaRPr>
          </a:p>
          <a:p>
            <a:pPr algn="ctr"/>
            <a:r>
              <a:rPr lang="en-US" sz="2000" b="1" i="1" dirty="0" smtClean="0">
                <a:solidFill>
                  <a:schemeClr val="tx2">
                    <a:lumMod val="75000"/>
                  </a:schemeClr>
                </a:solidFill>
              </a:rPr>
              <a:t>call 800-441-7607 </a:t>
            </a:r>
            <a:r>
              <a:rPr lang="en-US" sz="2000" b="1" i="1" dirty="0">
                <a:solidFill>
                  <a:schemeClr val="tx2">
                    <a:lumMod val="75000"/>
                  </a:schemeClr>
                </a:solidFill>
              </a:rPr>
              <a:t>(TTY </a:t>
            </a:r>
            <a:r>
              <a:rPr lang="en-US" sz="2000" b="1" i="1" dirty="0" smtClean="0">
                <a:solidFill>
                  <a:schemeClr val="tx2">
                    <a:lumMod val="75000"/>
                  </a:schemeClr>
                </a:solidFill>
              </a:rPr>
              <a:t>800-499-1816</a:t>
            </a:r>
            <a:r>
              <a:rPr lang="en-US" sz="2000" b="1" i="1" dirty="0">
                <a:solidFill>
                  <a:schemeClr val="tx2">
                    <a:lumMod val="75000"/>
                  </a:schemeClr>
                </a:solidFill>
              </a:rPr>
              <a:t>) or contact the SAIL office in your area.</a:t>
            </a:r>
          </a:p>
          <a:p>
            <a:pPr algn="ctr"/>
            <a:r>
              <a:rPr lang="en-US" sz="2000" b="1" i="1" dirty="0">
                <a:solidFill>
                  <a:schemeClr val="tx2">
                    <a:lumMod val="75000"/>
                  </a:schemeClr>
                </a:solidFill>
              </a:rPr>
              <a:t>www.rehab.alabama.gov </a:t>
            </a:r>
          </a:p>
        </p:txBody>
      </p:sp>
    </p:spTree>
    <p:extLst>
      <p:ext uri="{BB962C8B-B14F-4D97-AF65-F5344CB8AC3E}">
        <p14:creationId xmlns:p14="http://schemas.microsoft.com/office/powerpoint/2010/main" val="328833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228600"/>
            <a:ext cx="8229600" cy="762000"/>
          </a:xfrm>
        </p:spPr>
        <p:txBody>
          <a:bodyPr/>
          <a:lstStyle/>
          <a:p>
            <a:pPr algn="ctr" eaLnBrk="1" hangingPunct="1"/>
            <a:r>
              <a:rPr lang="en-US" sz="4800" dirty="0" smtClean="0"/>
              <a:t>Core System Contacts</a:t>
            </a:r>
            <a:endParaRPr lang="en-US" sz="2000" dirty="0" smtClean="0">
              <a:solidFill>
                <a:srgbClr val="FF0000"/>
              </a:solidFill>
            </a:endParaRPr>
          </a:p>
        </p:txBody>
      </p:sp>
      <p:sp>
        <p:nvSpPr>
          <p:cNvPr id="72707" name="Rectangle 3"/>
          <p:cNvSpPr>
            <a:spLocks noGrp="1" noChangeArrowheads="1"/>
          </p:cNvSpPr>
          <p:nvPr>
            <p:ph idx="1"/>
          </p:nvPr>
        </p:nvSpPr>
        <p:spPr>
          <a:xfrm>
            <a:off x="685800" y="990600"/>
            <a:ext cx="7620000" cy="5486400"/>
          </a:xfrm>
          <a:solidFill>
            <a:schemeClr val="tx2">
              <a:lumMod val="75000"/>
            </a:schemeClr>
          </a:solidFill>
          <a:ln/>
        </p:spPr>
        <p:style>
          <a:lnRef idx="0">
            <a:schemeClr val="accent1"/>
          </a:lnRef>
          <a:fillRef idx="3">
            <a:schemeClr val="accent1"/>
          </a:fillRef>
          <a:effectRef idx="3">
            <a:schemeClr val="accent1"/>
          </a:effectRef>
          <a:fontRef idx="minor">
            <a:schemeClr val="lt1"/>
          </a:fontRef>
        </p:style>
        <p:txBody>
          <a:bodyPr>
            <a:noAutofit/>
          </a:bodyPr>
          <a:lstStyle/>
          <a:p>
            <a:pPr marL="0" indent="0" algn="ctr" eaLnBrk="1" fontAlgn="auto" hangingPunct="1">
              <a:lnSpc>
                <a:spcPts val="2900"/>
              </a:lnSpc>
              <a:spcAft>
                <a:spcPts val="0"/>
              </a:spcAft>
              <a:buClr>
                <a:schemeClr val="accent3"/>
              </a:buClr>
              <a:buNone/>
              <a:defRPr/>
            </a:pPr>
            <a:endParaRPr lang="en-US" sz="2800" dirty="0" smtClean="0">
              <a:solidFill>
                <a:schemeClr val="bg1"/>
              </a:solidFill>
              <a:effectLst>
                <a:outerShdw blurRad="38100" dist="38100" dir="2700000" algn="tl">
                  <a:srgbClr val="000000">
                    <a:alpha val="43137"/>
                  </a:srgbClr>
                </a:outerShdw>
              </a:effectLst>
            </a:endParaRP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Maria Crowley</a:t>
            </a: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State Head Injury Coordinator</a:t>
            </a: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205-290-4590  </a:t>
            </a:r>
            <a:r>
              <a:rPr lang="en-US" sz="2800" dirty="0">
                <a:solidFill>
                  <a:schemeClr val="bg1"/>
                </a:solidFill>
                <a:effectLst>
                  <a:outerShdw blurRad="38100" dist="38100" dir="2700000" algn="tl">
                    <a:srgbClr val="000000">
                      <a:alpha val="43137"/>
                    </a:srgbClr>
                  </a:outerShdw>
                </a:effectLst>
              </a:rPr>
              <a:t>or  </a:t>
            </a:r>
            <a:r>
              <a:rPr lang="en-US" sz="2800" dirty="0" smtClean="0">
                <a:solidFill>
                  <a:schemeClr val="bg1"/>
                </a:solidFill>
                <a:effectLst>
                  <a:outerShdw blurRad="38100" dist="38100" dir="2700000" algn="tl">
                    <a:srgbClr val="000000">
                      <a:alpha val="43137"/>
                    </a:srgbClr>
                  </a:outerShdw>
                </a:effectLst>
              </a:rPr>
              <a:t>888-879-4706</a:t>
            </a:r>
            <a:endParaRPr lang="en-US" sz="2800" dirty="0">
              <a:solidFill>
                <a:schemeClr val="bg1"/>
              </a:solidFill>
              <a:effectLst>
                <a:outerShdw blurRad="38100" dist="38100" dir="2700000" algn="tl">
                  <a:srgbClr val="000000">
                    <a:alpha val="43137"/>
                  </a:srgbClr>
                </a:outerShdw>
              </a:effectLst>
            </a:endParaRP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maria.crowley@rehab.alabama.gov</a:t>
            </a:r>
          </a:p>
          <a:p>
            <a:pPr marL="0" indent="0" algn="ctr">
              <a:lnSpc>
                <a:spcPts val="2900"/>
              </a:lnSpc>
              <a:buClr>
                <a:schemeClr val="accent3"/>
              </a:buClr>
              <a:buNone/>
              <a:defRPr/>
            </a:pPr>
            <a:r>
              <a:rPr lang="en-US" sz="2800" dirty="0" smtClean="0"/>
              <a:t>www.rehab.alabama.gov/tbi</a:t>
            </a:r>
            <a:endParaRPr lang="en-US" sz="2800" dirty="0">
              <a:solidFill>
                <a:schemeClr val="bg1"/>
              </a:solidFill>
              <a:effectLst>
                <a:outerShdw blurRad="38100" dist="38100" dir="2700000" algn="tl">
                  <a:srgbClr val="000000">
                    <a:alpha val="43137"/>
                  </a:srgbClr>
                </a:outerShdw>
              </a:effectLst>
            </a:endParaRPr>
          </a:p>
          <a:p>
            <a:pPr marL="0" indent="0" algn="ctr" eaLnBrk="1" fontAlgn="auto" hangingPunct="1">
              <a:spcAft>
                <a:spcPts val="0"/>
              </a:spcAft>
              <a:buClr>
                <a:schemeClr val="accent3"/>
              </a:buClr>
              <a:buNone/>
              <a:defRPr/>
            </a:pPr>
            <a:endParaRPr lang="en-US" sz="1600" dirty="0" smtClean="0">
              <a:solidFill>
                <a:schemeClr val="bg1"/>
              </a:solidFill>
              <a:effectLst>
                <a:outerShdw blurRad="38100" dist="38100" dir="2700000" algn="tl">
                  <a:srgbClr val="000000">
                    <a:alpha val="43137"/>
                  </a:srgbClr>
                </a:outerShdw>
              </a:effectLst>
            </a:endParaRP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Alabama Head Injury Foundation</a:t>
            </a:r>
            <a:endParaRPr lang="en-US" sz="2800" dirty="0" smtClean="0">
              <a:solidFill>
                <a:srgbClr val="FF0000"/>
              </a:solidFill>
              <a:effectLst>
                <a:outerShdw blurRad="38100" dist="38100" dir="2700000" algn="tl">
                  <a:srgbClr val="000000">
                    <a:alpha val="43137"/>
                  </a:srgbClr>
                </a:outerShdw>
              </a:effectLst>
            </a:endParaRP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205-823-3818  </a:t>
            </a:r>
            <a:r>
              <a:rPr lang="en-US" sz="2800" dirty="0">
                <a:solidFill>
                  <a:schemeClr val="bg1"/>
                </a:solidFill>
                <a:effectLst>
                  <a:outerShdw blurRad="38100" dist="38100" dir="2700000" algn="tl">
                    <a:srgbClr val="000000">
                      <a:alpha val="43137"/>
                    </a:srgbClr>
                  </a:outerShdw>
                </a:effectLst>
              </a:rPr>
              <a:t>or  </a:t>
            </a:r>
            <a:r>
              <a:rPr lang="en-US" sz="2800" dirty="0" smtClean="0">
                <a:solidFill>
                  <a:schemeClr val="bg1"/>
                </a:solidFill>
                <a:effectLst>
                  <a:outerShdw blurRad="38100" dist="38100" dir="2700000" algn="tl">
                    <a:srgbClr val="000000">
                      <a:alpha val="43137"/>
                    </a:srgbClr>
                  </a:outerShdw>
                </a:effectLst>
              </a:rPr>
              <a:t>800-433-8002</a:t>
            </a:r>
            <a:endParaRPr lang="en-US" sz="2800" dirty="0">
              <a:solidFill>
                <a:schemeClr val="bg1"/>
              </a:solidFill>
              <a:effectLst>
                <a:outerShdw blurRad="38100" dist="38100" dir="2700000" algn="tl">
                  <a:srgbClr val="000000">
                    <a:alpha val="43137"/>
                  </a:srgbClr>
                </a:outerShdw>
              </a:effectLst>
            </a:endParaRP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ahif1@bellsouth.net </a:t>
            </a:r>
          </a:p>
          <a:p>
            <a:pPr marL="0" indent="0" algn="ctr" eaLnBrk="1" fontAlgn="auto" hangingPunct="1">
              <a:lnSpc>
                <a:spcPts val="2900"/>
              </a:lnSpc>
              <a:spcAft>
                <a:spcPts val="0"/>
              </a:spcAft>
              <a:buClr>
                <a:schemeClr val="accent3"/>
              </a:buClr>
              <a:buNone/>
              <a:defRPr/>
            </a:pPr>
            <a:r>
              <a:rPr lang="en-US" sz="2800" dirty="0" smtClean="0">
                <a:solidFill>
                  <a:schemeClr val="bg1"/>
                </a:solidFill>
                <a:effectLst>
                  <a:outerShdw blurRad="38100" dist="38100" dir="2700000" algn="tl">
                    <a:srgbClr val="000000">
                      <a:alpha val="43137"/>
                    </a:srgbClr>
                  </a:outerShdw>
                </a:effectLst>
              </a:rPr>
              <a:t>www.ahif.org</a:t>
            </a:r>
            <a:endParaRPr lang="en-US" sz="2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3223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b="1">
                <a:latin typeface="Times New Roman" pitchFamily="18" charset="0"/>
              </a:rPr>
              <a:t>Traumatic Brain Injury is…</a:t>
            </a:r>
          </a:p>
        </p:txBody>
      </p:sp>
      <p:sp>
        <p:nvSpPr>
          <p:cNvPr id="91139" name="Rectangle 3"/>
          <p:cNvSpPr>
            <a:spLocks noGrp="1" noChangeArrowheads="1"/>
          </p:cNvSpPr>
          <p:nvPr>
            <p:ph type="body" idx="1"/>
          </p:nvPr>
        </p:nvSpPr>
        <p:spPr/>
        <p:style>
          <a:lnRef idx="1">
            <a:schemeClr val="accent6"/>
          </a:lnRef>
          <a:fillRef idx="2">
            <a:schemeClr val="accent6"/>
          </a:fillRef>
          <a:effectRef idx="1">
            <a:schemeClr val="accent6"/>
          </a:effectRef>
          <a:fontRef idx="minor">
            <a:schemeClr val="dk1"/>
          </a:fontRef>
        </p:style>
        <p:txBody>
          <a:bodyPr/>
          <a:lstStyle/>
          <a:p>
            <a:pPr>
              <a:buClr>
                <a:schemeClr val="tx2">
                  <a:lumMod val="75000"/>
                </a:schemeClr>
              </a:buClr>
            </a:pPr>
            <a:r>
              <a:rPr lang="en-US" sz="3600" b="1" dirty="0">
                <a:solidFill>
                  <a:schemeClr val="tx2">
                    <a:lumMod val="75000"/>
                  </a:schemeClr>
                </a:solidFill>
              </a:rPr>
              <a:t>Injury to the head from a blunt or penetrating object</a:t>
            </a:r>
          </a:p>
          <a:p>
            <a:pPr marL="0" indent="0">
              <a:buClr>
                <a:schemeClr val="tx2">
                  <a:lumMod val="75000"/>
                </a:schemeClr>
              </a:buClr>
              <a:buNone/>
            </a:pPr>
            <a:endParaRPr lang="en-US" sz="3600" b="1" dirty="0">
              <a:solidFill>
                <a:schemeClr val="tx2">
                  <a:lumMod val="75000"/>
                </a:schemeClr>
              </a:solidFill>
            </a:endParaRPr>
          </a:p>
          <a:p>
            <a:pPr>
              <a:buClr>
                <a:schemeClr val="tx2">
                  <a:lumMod val="75000"/>
                </a:schemeClr>
              </a:buClr>
            </a:pPr>
            <a:r>
              <a:rPr lang="en-US" sz="3600" b="1" dirty="0">
                <a:solidFill>
                  <a:schemeClr val="tx2">
                    <a:lumMod val="75000"/>
                  </a:schemeClr>
                </a:solidFill>
              </a:rPr>
              <a:t> Injury from rapid movement of the head that causes back and forth movement inside the skull </a:t>
            </a:r>
            <a:endParaRPr lang="en-US" sz="3600" dirty="0">
              <a:solidFill>
                <a:schemeClr val="tx2">
                  <a:lumMod val="75000"/>
                </a:schemeClr>
              </a:solidFill>
            </a:endParaRPr>
          </a:p>
        </p:txBody>
      </p:sp>
    </p:spTree>
    <p:extLst>
      <p:ext uri="{BB962C8B-B14F-4D97-AF65-F5344CB8AC3E}">
        <p14:creationId xmlns:p14="http://schemas.microsoft.com/office/powerpoint/2010/main" val="20590596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Haleigh Work\AppData\Local\Microsoft\Windows\Temporary Internet Files\Content.IE5\EOF3AYFT\MC90043316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371599"/>
            <a:ext cx="3810000" cy="28593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600" y="5029200"/>
            <a:ext cx="6324600" cy="830997"/>
          </a:xfrm>
          <a:prstGeom prst="rect">
            <a:avLst/>
          </a:prstGeom>
          <a:solidFill>
            <a:schemeClr val="bg2"/>
          </a:solidFill>
          <a:ln>
            <a:solidFill>
              <a:schemeClr val="tx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en-US" sz="1200" dirty="0">
                <a:solidFill>
                  <a:srgbClr val="2F5897">
                    <a:lumMod val="50000"/>
                  </a:srgbClr>
                </a:solidFill>
              </a:rPr>
              <a:t>Supported in part by ALH21MC06738 from the Department of Health and Human Services Health Resources and Services Administration, Maternal and Child Health Bureau. The contents are the sole responsibility of the authors and do not necessarily represent the official views of DHHS.</a:t>
            </a:r>
          </a:p>
        </p:txBody>
      </p:sp>
    </p:spTree>
    <p:extLst>
      <p:ext uri="{BB962C8B-B14F-4D97-AF65-F5344CB8AC3E}">
        <p14:creationId xmlns:p14="http://schemas.microsoft.com/office/powerpoint/2010/main" val="25793574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838200"/>
          </a:xfrm>
        </p:spPr>
        <p:txBody>
          <a:bodyPr/>
          <a:lstStyle/>
          <a:p>
            <a:r>
              <a:rPr lang="en-US" dirty="0" smtClean="0"/>
              <a:t>References</a:t>
            </a:r>
            <a:endParaRPr lang="en-US" dirty="0"/>
          </a:p>
        </p:txBody>
      </p:sp>
      <p:sp>
        <p:nvSpPr>
          <p:cNvPr id="3" name="Content Placeholder 2"/>
          <p:cNvSpPr>
            <a:spLocks noGrp="1"/>
          </p:cNvSpPr>
          <p:nvPr>
            <p:ph idx="1"/>
          </p:nvPr>
        </p:nvSpPr>
        <p:spPr>
          <a:xfrm>
            <a:off x="381000" y="1295400"/>
            <a:ext cx="8229600" cy="5410200"/>
          </a:xfrm>
        </p:spPr>
        <p:txBody>
          <a:bodyPr numCol="1">
            <a:normAutofit lnSpcReduction="10000"/>
          </a:bodyPr>
          <a:lstStyle/>
          <a:p>
            <a:pPr marL="228600" indent="-228600">
              <a:buAutoNum type="arabicPlain"/>
            </a:pPr>
            <a:r>
              <a:rPr lang="en-US" sz="1600" dirty="0" err="1" smtClean="0">
                <a:solidFill>
                  <a:schemeClr val="tx2">
                    <a:lumMod val="75000"/>
                  </a:schemeClr>
                </a:solidFill>
              </a:rPr>
              <a:t>Faul</a:t>
            </a:r>
            <a:r>
              <a:rPr lang="en-US" sz="1600" dirty="0" smtClean="0">
                <a:solidFill>
                  <a:schemeClr val="tx2">
                    <a:lumMod val="75000"/>
                  </a:schemeClr>
                </a:solidFill>
              </a:rPr>
              <a:t> </a:t>
            </a:r>
            <a:r>
              <a:rPr lang="en-US" sz="1600" dirty="0">
                <a:solidFill>
                  <a:schemeClr val="tx2">
                    <a:lumMod val="75000"/>
                  </a:schemeClr>
                </a:solidFill>
              </a:rPr>
              <a:t>M, </a:t>
            </a:r>
            <a:r>
              <a:rPr lang="en-US" sz="1600" dirty="0" err="1">
                <a:solidFill>
                  <a:schemeClr val="tx2">
                    <a:lumMod val="75000"/>
                  </a:schemeClr>
                </a:solidFill>
              </a:rPr>
              <a:t>Xu</a:t>
            </a:r>
            <a:r>
              <a:rPr lang="en-US" sz="1600" dirty="0">
                <a:solidFill>
                  <a:schemeClr val="tx2">
                    <a:lumMod val="75000"/>
                  </a:schemeClr>
                </a:solidFill>
              </a:rPr>
              <a:t> L, Wald MM, Coronado VG. Traumatic brain injury in the United States: emergency department visits, </a:t>
            </a:r>
            <a:r>
              <a:rPr lang="en-US" sz="1600" dirty="0" smtClean="0">
                <a:solidFill>
                  <a:schemeClr val="tx2">
                    <a:lumMod val="75000"/>
                  </a:schemeClr>
                </a:solidFill>
              </a:rPr>
              <a:t>hospitalizations</a:t>
            </a:r>
            <a:r>
              <a:rPr lang="en-US" sz="1600" dirty="0">
                <a:solidFill>
                  <a:schemeClr val="tx2">
                    <a:lumMod val="75000"/>
                  </a:schemeClr>
                </a:solidFill>
              </a:rPr>
              <a:t>, and deaths. Atlanta (GA): Centers for Disease Control and Prevention, National Center for Injury Prevention and Control; 2010 </a:t>
            </a:r>
            <a:r>
              <a:rPr lang="en-US" sz="1600" dirty="0" smtClean="0">
                <a:solidFill>
                  <a:schemeClr val="tx2">
                    <a:lumMod val="75000"/>
                  </a:schemeClr>
                </a:solidFill>
              </a:rPr>
              <a:t>; </a:t>
            </a:r>
            <a:r>
              <a:rPr lang="en-US" sz="1600" dirty="0">
                <a:solidFill>
                  <a:schemeClr val="tx2">
                    <a:lumMod val="75000"/>
                  </a:schemeClr>
                </a:solidFill>
              </a:rPr>
              <a:t> </a:t>
            </a:r>
            <a:r>
              <a:rPr lang="en-US" sz="1600" dirty="0" smtClean="0">
                <a:solidFill>
                  <a:schemeClr val="tx2">
                    <a:lumMod val="75000"/>
                  </a:schemeClr>
                </a:solidFill>
              </a:rPr>
              <a:t>www.cdc.gov/TraumaticBrainInjury </a:t>
            </a:r>
          </a:p>
          <a:p>
            <a:pPr marL="0" indent="0">
              <a:buNone/>
            </a:pPr>
            <a:endParaRPr lang="en-US" sz="1600" dirty="0">
              <a:solidFill>
                <a:schemeClr val="tx2">
                  <a:lumMod val="75000"/>
                </a:schemeClr>
              </a:solidFill>
            </a:endParaRPr>
          </a:p>
          <a:p>
            <a:pPr marL="228600" indent="-228600">
              <a:buAutoNum type="arabicPlain" startAt="2"/>
            </a:pPr>
            <a:r>
              <a:rPr lang="en-US" sz="1600" dirty="0" smtClean="0">
                <a:solidFill>
                  <a:schemeClr val="tx2">
                    <a:lumMod val="75000"/>
                  </a:schemeClr>
                </a:solidFill>
              </a:rPr>
              <a:t>“</a:t>
            </a:r>
            <a:r>
              <a:rPr lang="en-US" sz="1600" dirty="0">
                <a:solidFill>
                  <a:schemeClr val="tx2">
                    <a:lumMod val="75000"/>
                  </a:schemeClr>
                </a:solidFill>
              </a:rPr>
              <a:t>Traumatic Brain Injury Provider Training Manual”. TBI Project. Michigan         Department of Community Health. 2005</a:t>
            </a:r>
            <a:r>
              <a:rPr lang="en-US" sz="1600" dirty="0" smtClean="0">
                <a:solidFill>
                  <a:schemeClr val="tx2">
                    <a:lumMod val="75000"/>
                  </a:schemeClr>
                </a:solidFill>
              </a:rPr>
              <a:t>.</a:t>
            </a:r>
          </a:p>
          <a:p>
            <a:pPr marL="228600" indent="-228600">
              <a:buAutoNum type="arabicPlain" startAt="2"/>
            </a:pPr>
            <a:endParaRPr lang="en-US" sz="1600" dirty="0">
              <a:solidFill>
                <a:schemeClr val="tx2">
                  <a:lumMod val="75000"/>
                </a:schemeClr>
              </a:solidFill>
            </a:endParaRPr>
          </a:p>
          <a:p>
            <a:pPr marL="228600" indent="-228600">
              <a:buAutoNum type="arabicPlain" startAt="3"/>
            </a:pPr>
            <a:r>
              <a:rPr lang="en-US" sz="1600" dirty="0">
                <a:solidFill>
                  <a:schemeClr val="tx2">
                    <a:lumMod val="75000"/>
                  </a:schemeClr>
                </a:solidFill>
              </a:rPr>
              <a:t>"Traumatic Brain Injury Model Systems National Database Update". Traumatic Brain Injury Model Systems National Data and Statistical Center. www.tbindsc.org. 2011. </a:t>
            </a:r>
            <a:endParaRPr lang="en-US" sz="1600" dirty="0" smtClean="0">
              <a:solidFill>
                <a:schemeClr val="tx2">
                  <a:lumMod val="75000"/>
                </a:schemeClr>
              </a:solidFill>
            </a:endParaRPr>
          </a:p>
          <a:p>
            <a:pPr marL="228600" indent="-228600">
              <a:buAutoNum type="arabicPlain" startAt="3"/>
            </a:pPr>
            <a:endParaRPr lang="en-US" sz="1600" dirty="0">
              <a:solidFill>
                <a:schemeClr val="tx2">
                  <a:lumMod val="75000"/>
                </a:schemeClr>
              </a:solidFill>
            </a:endParaRPr>
          </a:p>
          <a:p>
            <a:pPr marL="228600" indent="-228600">
              <a:buAutoNum type="arabicPlain" startAt="4"/>
            </a:pPr>
            <a:r>
              <a:rPr lang="en-US" sz="1600" dirty="0" smtClean="0">
                <a:solidFill>
                  <a:schemeClr val="tx2">
                    <a:lumMod val="75000"/>
                  </a:schemeClr>
                </a:solidFill>
              </a:rPr>
              <a:t>“</a:t>
            </a:r>
            <a:r>
              <a:rPr lang="en-US" sz="1600" dirty="0">
                <a:solidFill>
                  <a:schemeClr val="tx2">
                    <a:lumMod val="75000"/>
                  </a:schemeClr>
                </a:solidFill>
              </a:rPr>
              <a:t>BIAA Adopts New TBI </a:t>
            </a:r>
            <a:r>
              <a:rPr lang="en-US" sz="1600" dirty="0" smtClean="0">
                <a:solidFill>
                  <a:schemeClr val="tx2">
                    <a:lumMod val="75000"/>
                  </a:schemeClr>
                </a:solidFill>
              </a:rPr>
              <a:t>Definition.” </a:t>
            </a:r>
            <a:r>
              <a:rPr lang="en-US" sz="1600" dirty="0">
                <a:solidFill>
                  <a:schemeClr val="tx2">
                    <a:lumMod val="75000"/>
                  </a:schemeClr>
                </a:solidFill>
              </a:rPr>
              <a:t>www.biausa.org. Feb 6 2011</a:t>
            </a:r>
            <a:r>
              <a:rPr lang="en-US" sz="1600" dirty="0" smtClean="0">
                <a:solidFill>
                  <a:schemeClr val="tx2">
                    <a:lumMod val="75000"/>
                  </a:schemeClr>
                </a:solidFill>
              </a:rPr>
              <a:t>.</a:t>
            </a:r>
          </a:p>
          <a:p>
            <a:pPr marL="228600" indent="-228600">
              <a:buAutoNum type="arabicPlain" startAt="4"/>
            </a:pPr>
            <a:endParaRPr lang="en-US" sz="1600" dirty="0" smtClean="0">
              <a:solidFill>
                <a:schemeClr val="tx2">
                  <a:lumMod val="75000"/>
                </a:schemeClr>
              </a:solidFill>
            </a:endParaRPr>
          </a:p>
          <a:p>
            <a:pPr>
              <a:buAutoNum type="arabicPlain" startAt="5"/>
            </a:pPr>
            <a:r>
              <a:rPr lang="en-US" sz="1600" dirty="0" smtClean="0">
                <a:solidFill>
                  <a:schemeClr val="tx2">
                    <a:lumMod val="75000"/>
                  </a:schemeClr>
                </a:solidFill>
              </a:rPr>
              <a:t>"</a:t>
            </a:r>
            <a:r>
              <a:rPr lang="en-US" sz="1600" dirty="0">
                <a:solidFill>
                  <a:schemeClr val="tx2">
                    <a:lumMod val="75000"/>
                  </a:schemeClr>
                </a:solidFill>
              </a:rPr>
              <a:t>Traumatic brain injury." Mayo Clinic  Staff. www.MayoClinic.com. Mayo Foundation for Medical Education and Research. Sep 16, 2010</a:t>
            </a:r>
            <a:r>
              <a:rPr lang="en-US" sz="1600" dirty="0" smtClean="0">
                <a:solidFill>
                  <a:schemeClr val="tx2">
                    <a:lumMod val="75000"/>
                  </a:schemeClr>
                </a:solidFill>
              </a:rPr>
              <a:t>.</a:t>
            </a:r>
          </a:p>
          <a:p>
            <a:pPr>
              <a:buAutoNum type="arabicPlain" startAt="5"/>
            </a:pPr>
            <a:endParaRPr lang="en-US" sz="1600" dirty="0" smtClean="0">
              <a:solidFill>
                <a:schemeClr val="tx2">
                  <a:lumMod val="75000"/>
                </a:schemeClr>
              </a:solidFill>
            </a:endParaRPr>
          </a:p>
          <a:p>
            <a:pPr>
              <a:buAutoNum type="arabicPlain" startAt="6"/>
            </a:pPr>
            <a:r>
              <a:rPr lang="en-US" sz="1600" dirty="0" smtClean="0">
                <a:solidFill>
                  <a:schemeClr val="tx2">
                    <a:lumMod val="75000"/>
                  </a:schemeClr>
                </a:solidFill>
              </a:rPr>
              <a:t>"</a:t>
            </a:r>
            <a:r>
              <a:rPr lang="en-US" sz="1600" dirty="0">
                <a:solidFill>
                  <a:schemeClr val="tx2">
                    <a:lumMod val="75000"/>
                  </a:schemeClr>
                </a:solidFill>
              </a:rPr>
              <a:t>Injury Prevention &amp; Control: Traumatic Brain Injury."  Centers for Disease Control  </a:t>
            </a:r>
            <a:r>
              <a:rPr lang="en-US" sz="1600" dirty="0" smtClean="0">
                <a:solidFill>
                  <a:schemeClr val="tx2">
                    <a:lumMod val="75000"/>
                  </a:schemeClr>
                </a:solidFill>
              </a:rPr>
              <a:t>                   and </a:t>
            </a:r>
            <a:r>
              <a:rPr lang="en-US" sz="1600" dirty="0">
                <a:solidFill>
                  <a:schemeClr val="tx2">
                    <a:lumMod val="75000"/>
                  </a:schemeClr>
                </a:solidFill>
              </a:rPr>
              <a:t>Prevention. www.cdc.gov. Sep 21, 2011. </a:t>
            </a:r>
            <a:endParaRPr lang="en-US" sz="1600" dirty="0" smtClean="0">
              <a:solidFill>
                <a:schemeClr val="tx2">
                  <a:lumMod val="75000"/>
                </a:schemeClr>
              </a:solidFill>
            </a:endParaRPr>
          </a:p>
          <a:p>
            <a:pPr>
              <a:buAutoNum type="arabicPlain" startAt="6"/>
            </a:pPr>
            <a:endParaRPr lang="en-US" sz="1600" dirty="0">
              <a:solidFill>
                <a:schemeClr val="tx2">
                  <a:lumMod val="75000"/>
                </a:schemeClr>
              </a:solidFill>
            </a:endParaRPr>
          </a:p>
          <a:p>
            <a:pPr marL="0" indent="0">
              <a:buNone/>
            </a:pPr>
            <a:r>
              <a:rPr lang="en-US" sz="1600" dirty="0" smtClean="0">
                <a:solidFill>
                  <a:schemeClr val="tx2">
                    <a:lumMod val="75000"/>
                  </a:schemeClr>
                </a:solidFill>
              </a:rPr>
              <a:t>7    National Institute on </a:t>
            </a:r>
            <a:r>
              <a:rPr lang="en-US" sz="1600" dirty="0">
                <a:solidFill>
                  <a:schemeClr val="tx2">
                    <a:lumMod val="75000"/>
                  </a:schemeClr>
                </a:solidFill>
              </a:rPr>
              <a:t>Disability and Rehabilitation </a:t>
            </a:r>
            <a:r>
              <a:rPr lang="en-US" sz="1600" dirty="0" smtClean="0">
                <a:solidFill>
                  <a:schemeClr val="tx2">
                    <a:lumMod val="75000"/>
                  </a:schemeClr>
                </a:solidFill>
              </a:rPr>
              <a:t>Research;  www2.ed.gov.</a:t>
            </a:r>
            <a:endParaRPr lang="en-US" sz="1200" dirty="0">
              <a:solidFill>
                <a:srgbClr val="FF0000"/>
              </a:solidFill>
            </a:endParaRPr>
          </a:p>
        </p:txBody>
      </p:sp>
    </p:spTree>
    <p:extLst>
      <p:ext uri="{BB962C8B-B14F-4D97-AF65-F5344CB8AC3E}">
        <p14:creationId xmlns:p14="http://schemas.microsoft.com/office/powerpoint/2010/main" val="2394761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304800"/>
            <a:ext cx="8229600" cy="990600"/>
          </a:xfrm>
        </p:spPr>
        <p:txBody>
          <a:bodyPr/>
          <a:lstStyle/>
          <a:p>
            <a:r>
              <a:rPr lang="en-US" sz="4000" b="1" dirty="0"/>
              <a:t>Traumatic Brain Injury Is </a:t>
            </a:r>
            <a:r>
              <a:rPr lang="en-US" sz="4000" b="1" dirty="0">
                <a:solidFill>
                  <a:srgbClr val="FF6600"/>
                </a:solidFill>
              </a:rPr>
              <a:t>Not...</a:t>
            </a:r>
          </a:p>
        </p:txBody>
      </p:sp>
      <p:sp>
        <p:nvSpPr>
          <p:cNvPr id="93187" name="Rectangle 3"/>
          <p:cNvSpPr>
            <a:spLocks noGrp="1" noChangeArrowheads="1"/>
          </p:cNvSpPr>
          <p:nvPr>
            <p:ph type="body" idx="1"/>
          </p:nvPr>
        </p:nvSpPr>
        <p:spPr>
          <a:xfrm>
            <a:off x="304800" y="1676400"/>
            <a:ext cx="8610600" cy="3657600"/>
          </a:xfrm>
          <a:solidFill>
            <a:schemeClr val="tx2">
              <a:lumMod val="75000"/>
            </a:schemeClr>
          </a:solidFill>
        </p:spPr>
        <p:style>
          <a:lnRef idx="0">
            <a:schemeClr val="accent6"/>
          </a:lnRef>
          <a:fillRef idx="3">
            <a:schemeClr val="accent6"/>
          </a:fillRef>
          <a:effectRef idx="3">
            <a:schemeClr val="accent6"/>
          </a:effectRef>
          <a:fontRef idx="minor">
            <a:schemeClr val="lt1"/>
          </a:fontRef>
        </p:style>
        <p:txBody>
          <a:bodyPr>
            <a:normAutofit/>
          </a:bodyPr>
          <a:lstStyle/>
          <a:p>
            <a:pPr>
              <a:buClr>
                <a:schemeClr val="bg1"/>
              </a:buClr>
              <a:buSzPct val="78000"/>
              <a:buFontTx/>
              <a:buChar char="•"/>
            </a:pPr>
            <a:r>
              <a:rPr lang="en-US" sz="3400" dirty="0">
                <a:effectLst>
                  <a:outerShdw blurRad="38100" dist="38100" dir="2700000" algn="tl">
                    <a:srgbClr val="000000">
                      <a:alpha val="43137"/>
                    </a:srgbClr>
                  </a:outerShdw>
                </a:effectLst>
              </a:rPr>
              <a:t>a</a:t>
            </a:r>
            <a:r>
              <a:rPr lang="en-US" sz="3400" dirty="0" smtClean="0">
                <a:effectLst>
                  <a:outerShdw blurRad="38100" dist="38100" dir="2700000" algn="tl">
                    <a:srgbClr val="000000">
                      <a:alpha val="43137"/>
                    </a:srgbClr>
                  </a:outerShdw>
                </a:effectLst>
              </a:rPr>
              <a:t> </a:t>
            </a:r>
            <a:r>
              <a:rPr lang="en-US" sz="3400" dirty="0">
                <a:effectLst>
                  <a:outerShdw blurRad="38100" dist="38100" dir="2700000" algn="tl">
                    <a:srgbClr val="000000">
                      <a:alpha val="43137"/>
                    </a:srgbClr>
                  </a:outerShdw>
                </a:effectLst>
              </a:rPr>
              <a:t>new onset </a:t>
            </a:r>
            <a:r>
              <a:rPr lang="en-US" sz="3400" dirty="0" smtClean="0">
                <a:effectLst>
                  <a:outerShdw blurRad="38100" dist="38100" dir="2700000" algn="tl">
                    <a:srgbClr val="000000">
                      <a:alpha val="43137"/>
                    </a:srgbClr>
                  </a:outerShdw>
                </a:effectLst>
              </a:rPr>
              <a:t>of a mental disorder.</a:t>
            </a:r>
            <a:endParaRPr lang="en-US" sz="3400" dirty="0">
              <a:effectLst>
                <a:outerShdw blurRad="38100" dist="38100" dir="2700000" algn="tl">
                  <a:srgbClr val="000000">
                    <a:alpha val="43137"/>
                  </a:srgbClr>
                </a:outerShdw>
              </a:effectLst>
            </a:endParaRPr>
          </a:p>
          <a:p>
            <a:pPr>
              <a:buClr>
                <a:schemeClr val="bg1"/>
              </a:buClr>
              <a:buSzPct val="78000"/>
              <a:buFontTx/>
              <a:buChar char="•"/>
            </a:pPr>
            <a:r>
              <a:rPr lang="en-US" sz="3400" dirty="0">
                <a:effectLst>
                  <a:outerShdw blurRad="38100" dist="38100" dir="2700000" algn="tl">
                    <a:srgbClr val="000000">
                      <a:alpha val="43137"/>
                    </a:srgbClr>
                  </a:outerShdw>
                </a:effectLst>
              </a:rPr>
              <a:t>j</a:t>
            </a:r>
            <a:r>
              <a:rPr lang="en-US" sz="3400" dirty="0" smtClean="0">
                <a:effectLst>
                  <a:outerShdw blurRad="38100" dist="38100" dir="2700000" algn="tl">
                    <a:srgbClr val="000000">
                      <a:alpha val="43137"/>
                    </a:srgbClr>
                  </a:outerShdw>
                </a:effectLst>
              </a:rPr>
              <a:t>ust </a:t>
            </a:r>
            <a:r>
              <a:rPr lang="en-US" sz="3400" dirty="0">
                <a:effectLst>
                  <a:outerShdw blurRad="38100" dist="38100" dir="2700000" algn="tl">
                    <a:srgbClr val="000000">
                      <a:alpha val="43137"/>
                    </a:srgbClr>
                  </a:outerShdw>
                </a:effectLst>
              </a:rPr>
              <a:t>emotional </a:t>
            </a:r>
            <a:r>
              <a:rPr lang="en-US" sz="3400" dirty="0" smtClean="0">
                <a:effectLst>
                  <a:outerShdw blurRad="38100" dist="38100" dir="2700000" algn="tl">
                    <a:srgbClr val="000000">
                      <a:alpha val="43137"/>
                    </a:srgbClr>
                  </a:outerShdw>
                </a:effectLst>
              </a:rPr>
              <a:t>stress.</a:t>
            </a:r>
            <a:endParaRPr lang="en-US" sz="3400" dirty="0">
              <a:effectLst>
                <a:outerShdw blurRad="38100" dist="38100" dir="2700000" algn="tl">
                  <a:srgbClr val="000000">
                    <a:alpha val="43137"/>
                  </a:srgbClr>
                </a:outerShdw>
              </a:effectLst>
            </a:endParaRPr>
          </a:p>
          <a:p>
            <a:pPr>
              <a:buClr>
                <a:schemeClr val="bg1"/>
              </a:buClr>
              <a:buSzPct val="78000"/>
              <a:buFontTx/>
              <a:buChar char="•"/>
            </a:pPr>
            <a:r>
              <a:rPr lang="en-US" sz="3400" dirty="0">
                <a:effectLst>
                  <a:outerShdw blurRad="38100" dist="38100" dir="2700000" algn="tl">
                    <a:srgbClr val="000000">
                      <a:alpha val="43137"/>
                    </a:srgbClr>
                  </a:outerShdw>
                </a:effectLst>
              </a:rPr>
              <a:t>a</a:t>
            </a:r>
            <a:r>
              <a:rPr lang="en-US" sz="3400" dirty="0" smtClean="0">
                <a:effectLst>
                  <a:outerShdw blurRad="38100" dist="38100" dir="2700000" algn="tl">
                    <a:srgbClr val="000000">
                      <a:alpha val="43137"/>
                    </a:srgbClr>
                  </a:outerShdw>
                </a:effectLst>
              </a:rPr>
              <a:t>n </a:t>
            </a:r>
            <a:r>
              <a:rPr lang="en-US" sz="3400" dirty="0">
                <a:effectLst>
                  <a:outerShdw blurRad="38100" dist="38100" dir="2700000" algn="tl">
                    <a:srgbClr val="000000">
                      <a:alpha val="43137"/>
                    </a:srgbClr>
                  </a:outerShdw>
                </a:effectLst>
              </a:rPr>
              <a:t>acquired mental </a:t>
            </a:r>
            <a:r>
              <a:rPr lang="en-US" sz="3400" dirty="0" smtClean="0">
                <a:effectLst>
                  <a:outerShdw blurRad="38100" dist="38100" dir="2700000" algn="tl">
                    <a:srgbClr val="000000">
                      <a:alpha val="43137"/>
                    </a:srgbClr>
                  </a:outerShdw>
                </a:effectLst>
              </a:rPr>
              <a:t>retardation.</a:t>
            </a:r>
            <a:endParaRPr lang="en-US" sz="3400" dirty="0">
              <a:effectLst>
                <a:outerShdw blurRad="38100" dist="38100" dir="2700000" algn="tl">
                  <a:srgbClr val="000000">
                    <a:alpha val="43137"/>
                  </a:srgbClr>
                </a:outerShdw>
              </a:effectLst>
            </a:endParaRPr>
          </a:p>
          <a:p>
            <a:pPr>
              <a:buClr>
                <a:schemeClr val="bg1"/>
              </a:buClr>
              <a:buSzPct val="78000"/>
              <a:buFontTx/>
              <a:buChar char="•"/>
            </a:pPr>
            <a:r>
              <a:rPr lang="en-US" sz="3400" dirty="0">
                <a:effectLst>
                  <a:outerShdw blurRad="38100" dist="38100" dir="2700000" algn="tl">
                    <a:srgbClr val="000000">
                      <a:alpha val="43137"/>
                    </a:srgbClr>
                  </a:outerShdw>
                </a:effectLst>
              </a:rPr>
              <a:t>t</a:t>
            </a:r>
            <a:r>
              <a:rPr lang="en-US" sz="3400" dirty="0" smtClean="0">
                <a:effectLst>
                  <a:outerShdw blurRad="38100" dist="38100" dir="2700000" algn="tl">
                    <a:srgbClr val="000000">
                      <a:alpha val="43137"/>
                    </a:srgbClr>
                  </a:outerShdw>
                </a:effectLst>
              </a:rPr>
              <a:t>he effects </a:t>
            </a:r>
            <a:r>
              <a:rPr lang="en-US" sz="3400" dirty="0">
                <a:effectLst>
                  <a:outerShdw blurRad="38100" dist="38100" dir="2700000" algn="tl">
                    <a:srgbClr val="000000">
                      <a:alpha val="43137"/>
                    </a:srgbClr>
                  </a:outerShdw>
                </a:effectLst>
              </a:rPr>
              <a:t>of prolonged drug/alcohol </a:t>
            </a:r>
            <a:r>
              <a:rPr lang="en-US" sz="3400" dirty="0" smtClean="0">
                <a:effectLst>
                  <a:outerShdw blurRad="38100" dist="38100" dir="2700000" algn="tl">
                    <a:srgbClr val="000000">
                      <a:alpha val="43137"/>
                    </a:srgbClr>
                  </a:outerShdw>
                </a:effectLst>
              </a:rPr>
              <a:t>abuse.</a:t>
            </a:r>
            <a:endParaRPr lang="en-US" sz="3400" dirty="0">
              <a:effectLst>
                <a:outerShdw blurRad="38100" dist="38100" dir="2700000" algn="tl">
                  <a:srgbClr val="000000">
                    <a:alpha val="43137"/>
                  </a:srgbClr>
                </a:outerShdw>
              </a:effectLst>
            </a:endParaRPr>
          </a:p>
          <a:p>
            <a:pPr>
              <a:buClr>
                <a:schemeClr val="bg1"/>
              </a:buClr>
              <a:buSzPct val="78000"/>
              <a:buFontTx/>
              <a:buChar char="•"/>
            </a:pPr>
            <a:r>
              <a:rPr lang="en-US" sz="3400" dirty="0">
                <a:effectLst>
                  <a:outerShdw blurRad="38100" dist="38100" dir="2700000" algn="tl">
                    <a:srgbClr val="000000">
                      <a:alpha val="43137"/>
                    </a:srgbClr>
                  </a:outerShdw>
                </a:effectLst>
              </a:rPr>
              <a:t>a</a:t>
            </a:r>
            <a:r>
              <a:rPr lang="en-US" sz="3400" dirty="0" smtClean="0">
                <a:effectLst>
                  <a:outerShdw blurRad="38100" dist="38100" dir="2700000" algn="tl">
                    <a:srgbClr val="000000">
                      <a:alpha val="43137"/>
                    </a:srgbClr>
                  </a:outerShdw>
                </a:effectLst>
              </a:rPr>
              <a:t> gradual </a:t>
            </a:r>
            <a:r>
              <a:rPr lang="en-US" sz="3400" dirty="0">
                <a:effectLst>
                  <a:outerShdw blurRad="38100" dist="38100" dir="2700000" algn="tl">
                    <a:srgbClr val="000000">
                      <a:alpha val="43137"/>
                    </a:srgbClr>
                  </a:outerShdw>
                </a:effectLst>
              </a:rPr>
              <a:t>change in cognitive </a:t>
            </a:r>
            <a:r>
              <a:rPr lang="en-US" sz="3400" dirty="0" smtClean="0">
                <a:effectLst>
                  <a:outerShdw blurRad="38100" dist="38100" dir="2700000" algn="tl">
                    <a:srgbClr val="000000">
                      <a:alpha val="43137"/>
                    </a:srgbClr>
                  </a:outerShdw>
                </a:effectLst>
              </a:rPr>
              <a:t>function.</a:t>
            </a:r>
            <a:endParaRPr lang="en-US" sz="3400" dirty="0">
              <a:effectLst>
                <a:outerShdw blurRad="38100" dist="38100" dir="2700000" algn="tl">
                  <a:srgbClr val="000000">
                    <a:alpha val="43137"/>
                  </a:srgbClr>
                </a:outerShdw>
              </a:effectLst>
            </a:endParaRPr>
          </a:p>
          <a:p>
            <a:pPr>
              <a:buClr>
                <a:schemeClr val="tx1"/>
              </a:buClr>
              <a:buFontTx/>
              <a:buChar char="•"/>
            </a:pPr>
            <a:endParaRPr lang="en-US" sz="3400" b="1" dirty="0"/>
          </a:p>
        </p:txBody>
      </p:sp>
    </p:spTree>
    <p:extLst>
      <p:ext uri="{BB962C8B-B14F-4D97-AF65-F5344CB8AC3E}">
        <p14:creationId xmlns:p14="http://schemas.microsoft.com/office/powerpoint/2010/main" val="2858606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sz="4000" spc="-150" dirty="0" smtClean="0"/>
              <a:t>Traumatic Brain Injury (TBI) Defined</a:t>
            </a:r>
            <a:r>
              <a:rPr lang="en-US" sz="4000" spc="-150" baseline="20000" dirty="0" smtClean="0"/>
              <a:t>2</a:t>
            </a:r>
            <a:endParaRPr lang="en-US" sz="4000" spc="-150" baseline="20000" dirty="0"/>
          </a:p>
        </p:txBody>
      </p:sp>
      <p:graphicFrame>
        <p:nvGraphicFramePr>
          <p:cNvPr id="5" name="Diagram 4"/>
          <p:cNvGraphicFramePr/>
          <p:nvPr>
            <p:extLst>
              <p:ext uri="{D42A27DB-BD31-4B8C-83A1-F6EECF244321}">
                <p14:modId xmlns:p14="http://schemas.microsoft.com/office/powerpoint/2010/main" val="188098035"/>
              </p:ext>
            </p:extLst>
          </p:nvPr>
        </p:nvGraphicFramePr>
        <p:xfrm>
          <a:off x="304800" y="914400"/>
          <a:ext cx="8458200" cy="551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96742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84270" y="3657600"/>
            <a:ext cx="8023060" cy="609600"/>
          </a:xfrm>
          <a:ln>
            <a:noFill/>
          </a:ln>
        </p:spPr>
        <p:txBody>
          <a:bodyPr anchor="ctr">
            <a:noAutofit/>
          </a:bodyPr>
          <a:lstStyle/>
          <a:p>
            <a:pPr eaLnBrk="1" fontAlgn="auto" hangingPunct="1">
              <a:spcBef>
                <a:spcPct val="30000"/>
              </a:spcBef>
              <a:spcAft>
                <a:spcPts val="0"/>
              </a:spcAft>
              <a:buClr>
                <a:schemeClr val="tx2">
                  <a:lumMod val="75000"/>
                </a:schemeClr>
              </a:buClr>
              <a:buSzTx/>
              <a:defRPr/>
            </a:pPr>
            <a:r>
              <a:rPr lang="en-US" sz="3600" dirty="0" smtClean="0">
                <a:solidFill>
                  <a:schemeClr val="tx2"/>
                </a:solidFill>
                <a:effectLst>
                  <a:outerShdw blurRad="38100" dist="38100" dir="2700000" algn="tl">
                    <a:srgbClr val="000000">
                      <a:alpha val="43137"/>
                    </a:srgbClr>
                  </a:outerShdw>
                </a:effectLst>
              </a:rPr>
              <a:t>Moderate to Severe TBI</a:t>
            </a:r>
          </a:p>
        </p:txBody>
      </p:sp>
      <p:sp>
        <p:nvSpPr>
          <p:cNvPr id="2" name="Text Placeholder 1"/>
          <p:cNvSpPr>
            <a:spLocks noGrp="1"/>
          </p:cNvSpPr>
          <p:nvPr>
            <p:ph type="body" sz="quarter" idx="3"/>
          </p:nvPr>
        </p:nvSpPr>
        <p:spPr>
          <a:xfrm>
            <a:off x="990600" y="228600"/>
            <a:ext cx="6858000" cy="609600"/>
          </a:xfrm>
          <a:ln>
            <a:noFill/>
          </a:ln>
        </p:spPr>
        <p:txBody>
          <a:bodyPr anchor="ctr"/>
          <a:lstStyle/>
          <a:p>
            <a:r>
              <a:rPr lang="en-US" sz="3600" dirty="0" smtClean="0">
                <a:solidFill>
                  <a:schemeClr val="tx2"/>
                </a:solidFill>
                <a:effectLst>
                  <a:outerShdw blurRad="38100" dist="38100" dir="2700000" algn="tl">
                    <a:srgbClr val="000000">
                      <a:alpha val="43137"/>
                    </a:srgbClr>
                  </a:outerShdw>
                </a:effectLst>
              </a:rPr>
              <a:t>Mild TBI/Concussion</a:t>
            </a:r>
            <a:endParaRPr lang="en-US" sz="3600" dirty="0">
              <a:solidFill>
                <a:schemeClr val="tx2"/>
              </a:solidFill>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304800" y="4343400"/>
            <a:ext cx="8382000" cy="2286000"/>
          </a:xfrm>
          <a:prstGeom prst="rect">
            <a:avLst/>
          </a:prstGeom>
        </p:spPr>
        <p:style>
          <a:lnRef idx="0">
            <a:schemeClr val="accent6"/>
          </a:lnRef>
          <a:fillRef idx="3">
            <a:schemeClr val="accent6"/>
          </a:fillRef>
          <a:effectRef idx="3">
            <a:schemeClr val="accent6"/>
          </a:effectRef>
          <a:fontRef idx="minor">
            <a:schemeClr val="lt1"/>
          </a:fontRef>
        </p:style>
        <p:txBody>
          <a:bodyPr vert="horz" lIns="91440" tIns="45720" rIns="91440" bIns="45720" rtlCol="0" anchor="b">
            <a:noAutofit/>
          </a:bodyPr>
          <a:lstStyle>
            <a:lvl1pPr marL="0" indent="0" algn="ctr" defTabSz="914400" rtl="0" eaLnBrk="1" latinLnBrk="0" hangingPunct="1">
              <a:spcBef>
                <a:spcPct val="20000"/>
              </a:spcBef>
              <a:buFont typeface="Arial" pitchFamily="34" charset="0"/>
              <a:buNone/>
              <a:defRPr sz="2400" b="0" kern="1200">
                <a:solidFill>
                  <a:schemeClr val="tx1">
                    <a:lumMod val="50000"/>
                    <a:lumOff val="50000"/>
                  </a:schemeClr>
                </a:solidFill>
                <a:latin typeface="+mj-lt"/>
                <a:ea typeface="+mn-ea"/>
                <a:cs typeface="+mn-cs"/>
              </a:defRPr>
            </a:lvl1pPr>
            <a:lvl2pPr marL="457200" indent="0" algn="l" defTabSz="914400" rtl="0" eaLnBrk="1" latinLnBrk="0" hangingPunct="1">
              <a:spcBef>
                <a:spcPct val="20000"/>
              </a:spcBef>
              <a:buFont typeface="Courier New" pitchFamily="49" charset="0"/>
              <a:buNone/>
              <a:defRPr sz="2000" b="1" kern="1200">
                <a:solidFill>
                  <a:schemeClr val="tx1">
                    <a:lumMod val="50000"/>
                    <a:lumOff val="50000"/>
                  </a:schemeClr>
                </a:solidFill>
                <a:latin typeface="+mj-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lumMod val="50000"/>
                    <a:lumOff val="50000"/>
                  </a:schemeClr>
                </a:solidFill>
                <a:latin typeface="+mj-lt"/>
                <a:ea typeface="+mn-ea"/>
                <a:cs typeface="+mn-cs"/>
              </a:defRPr>
            </a:lvl3pPr>
            <a:lvl4pPr marL="13716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5pPr>
            <a:lvl6pPr marL="22860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9pPr>
          </a:lstStyle>
          <a:p>
            <a:pPr algn="l" fontAlgn="auto">
              <a:lnSpc>
                <a:spcPts val="1600"/>
              </a:lnSpc>
              <a:spcBef>
                <a:spcPct val="50000"/>
              </a:spcBef>
              <a:spcAft>
                <a:spcPts val="0"/>
              </a:spcAft>
              <a:buClr>
                <a:prstClr val="white"/>
              </a:buClr>
              <a:buSzPct val="75000"/>
              <a:buFontTx/>
              <a:buChar char="•"/>
            </a:pPr>
            <a:r>
              <a:rPr lang="en-US" sz="2000" dirty="0" smtClean="0">
                <a:solidFill>
                  <a:prstClr val="white"/>
                </a:solidFill>
                <a:effectLst>
                  <a:outerShdw blurRad="38100" dist="38100" dir="2700000" algn="tl">
                    <a:srgbClr val="000000">
                      <a:alpha val="43137"/>
                    </a:srgbClr>
                  </a:outerShdw>
                </a:effectLst>
                <a:sym typeface="Symbol" pitchFamily="18" charset="2"/>
              </a:rPr>
              <a:t> 15-20% of TBIs are moderate to severe in nature</a:t>
            </a:r>
          </a:p>
          <a:p>
            <a:pPr algn="l" fontAlgn="auto">
              <a:lnSpc>
                <a:spcPts val="1600"/>
              </a:lnSpc>
              <a:spcBef>
                <a:spcPct val="50000"/>
              </a:spcBef>
              <a:spcAft>
                <a:spcPts val="0"/>
              </a:spcAft>
              <a:buClr>
                <a:prstClr val="white"/>
              </a:buClr>
              <a:buSzPct val="75000"/>
              <a:buFontTx/>
              <a:buChar char="•"/>
            </a:pPr>
            <a:r>
              <a:rPr lang="en-US" sz="2000" dirty="0" smtClean="0">
                <a:solidFill>
                  <a:prstClr val="white"/>
                </a:solidFill>
                <a:effectLst>
                  <a:outerShdw blurRad="38100" dist="38100" dir="2700000" algn="tl">
                    <a:srgbClr val="000000">
                      <a:alpha val="43137"/>
                    </a:srgbClr>
                  </a:outerShdw>
                </a:effectLst>
                <a:sym typeface="Symbol" pitchFamily="18" charset="2"/>
              </a:rPr>
              <a:t> Documented loss of consciousness </a:t>
            </a:r>
          </a:p>
          <a:p>
            <a:pPr algn="l" fontAlgn="auto">
              <a:lnSpc>
                <a:spcPts val="1600"/>
              </a:lnSpc>
              <a:spcBef>
                <a:spcPct val="50000"/>
              </a:spcBef>
              <a:spcAft>
                <a:spcPts val="0"/>
              </a:spcAft>
              <a:buClr>
                <a:prstClr val="white"/>
              </a:buClr>
              <a:buSzPct val="75000"/>
              <a:buFontTx/>
              <a:buChar char="•"/>
            </a:pPr>
            <a:r>
              <a:rPr lang="en-US" sz="2000" dirty="0" smtClean="0">
                <a:solidFill>
                  <a:prstClr val="white"/>
                </a:solidFill>
                <a:effectLst>
                  <a:outerShdw blurRad="38100" dist="38100" dir="2700000" algn="tl">
                    <a:srgbClr val="000000">
                      <a:alpha val="43137"/>
                    </a:srgbClr>
                  </a:outerShdw>
                </a:effectLst>
                <a:sym typeface="Symbol" pitchFamily="18" charset="2"/>
              </a:rPr>
              <a:t> Potential skull fractures</a:t>
            </a:r>
          </a:p>
          <a:p>
            <a:pPr algn="l" fontAlgn="auto">
              <a:lnSpc>
                <a:spcPts val="1600"/>
              </a:lnSpc>
              <a:spcBef>
                <a:spcPct val="50000"/>
              </a:spcBef>
              <a:spcAft>
                <a:spcPts val="0"/>
              </a:spcAft>
              <a:buClr>
                <a:prstClr val="white"/>
              </a:buClr>
              <a:buSzPct val="75000"/>
              <a:buFontTx/>
              <a:buChar char="•"/>
            </a:pPr>
            <a:r>
              <a:rPr lang="en-US" sz="2000" dirty="0" smtClean="0">
                <a:solidFill>
                  <a:prstClr val="white"/>
                </a:solidFill>
                <a:effectLst>
                  <a:outerShdw blurRad="38100" dist="38100" dir="2700000" algn="tl">
                    <a:srgbClr val="000000">
                      <a:alpha val="43137"/>
                    </a:srgbClr>
                  </a:outerShdw>
                </a:effectLst>
                <a:sym typeface="Symbol" pitchFamily="18" charset="2"/>
              </a:rPr>
              <a:t> Significant period (days to weeks) of coma</a:t>
            </a:r>
          </a:p>
          <a:p>
            <a:pPr algn="l" fontAlgn="auto">
              <a:lnSpc>
                <a:spcPts val="1600"/>
              </a:lnSpc>
              <a:spcBef>
                <a:spcPct val="50000"/>
              </a:spcBef>
              <a:spcAft>
                <a:spcPts val="0"/>
              </a:spcAft>
              <a:buClr>
                <a:prstClr val="white"/>
              </a:buClr>
              <a:buSzPct val="75000"/>
              <a:buFontTx/>
              <a:buChar char="•"/>
            </a:pPr>
            <a:r>
              <a:rPr lang="en-US" sz="2000" dirty="0" smtClean="0">
                <a:solidFill>
                  <a:prstClr val="white"/>
                </a:solidFill>
                <a:effectLst>
                  <a:outerShdw blurRad="38100" dist="38100" dir="2700000" algn="tl">
                    <a:srgbClr val="000000">
                      <a:alpha val="43137"/>
                    </a:srgbClr>
                  </a:outerShdw>
                </a:effectLst>
                <a:sym typeface="Symbol" pitchFamily="18" charset="2"/>
              </a:rPr>
              <a:t> Significant loss of information for a period of time post event </a:t>
            </a:r>
          </a:p>
          <a:p>
            <a:pPr algn="l" fontAlgn="auto">
              <a:lnSpc>
                <a:spcPts val="1600"/>
              </a:lnSpc>
              <a:spcBef>
                <a:spcPct val="50000"/>
              </a:spcBef>
              <a:spcAft>
                <a:spcPts val="0"/>
              </a:spcAft>
              <a:buClr>
                <a:prstClr val="white"/>
              </a:buClr>
              <a:buSzPct val="75000"/>
              <a:buFontTx/>
              <a:buChar char="•"/>
            </a:pPr>
            <a:r>
              <a:rPr lang="en-US" sz="2000" dirty="0" smtClean="0">
                <a:solidFill>
                  <a:prstClr val="white"/>
                </a:solidFill>
                <a:effectLst>
                  <a:outerShdw blurRad="38100" dist="38100" dir="2700000" algn="tl">
                    <a:srgbClr val="000000">
                      <a:alpha val="43137"/>
                    </a:srgbClr>
                  </a:outerShdw>
                </a:effectLst>
                <a:sym typeface="Symbol" pitchFamily="18" charset="2"/>
              </a:rPr>
              <a:t> Significant and chronic thinking, physical and emotional changes</a:t>
            </a:r>
          </a:p>
        </p:txBody>
      </p:sp>
      <p:cxnSp>
        <p:nvCxnSpPr>
          <p:cNvPr id="7" name="Straight Connector 6"/>
          <p:cNvCxnSpPr/>
          <p:nvPr/>
        </p:nvCxnSpPr>
        <p:spPr>
          <a:xfrm>
            <a:off x="304800" y="3505200"/>
            <a:ext cx="8534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sz="quarter" idx="13"/>
          </p:nvPr>
        </p:nvSpPr>
        <p:spPr>
          <a:xfrm>
            <a:off x="304800" y="914400"/>
            <a:ext cx="8382000" cy="2438400"/>
          </a:xfrm>
        </p:spPr>
        <p:style>
          <a:lnRef idx="0">
            <a:schemeClr val="accent6"/>
          </a:lnRef>
          <a:fillRef idx="3">
            <a:schemeClr val="accent6"/>
          </a:fillRef>
          <a:effectRef idx="3">
            <a:schemeClr val="accent6"/>
          </a:effectRef>
          <a:fontRef idx="minor">
            <a:schemeClr val="lt1"/>
          </a:fontRef>
        </p:style>
        <p:txBody>
          <a:bodyPr>
            <a:normAutofit/>
          </a:bodyPr>
          <a:lstStyle/>
          <a:p>
            <a:pPr marL="274320" indent="-274320">
              <a:spcBef>
                <a:spcPct val="30000"/>
              </a:spcBef>
              <a:buClr>
                <a:schemeClr val="bg1"/>
              </a:buClr>
              <a:buFontTx/>
              <a:buChar char="•"/>
              <a:defRPr/>
            </a:pPr>
            <a:r>
              <a:rPr lang="en-US" sz="2000" dirty="0">
                <a:solidFill>
                  <a:schemeClr val="bg1"/>
                </a:solidFill>
                <a:effectLst>
                  <a:outerShdw blurRad="38100" dist="38100" dir="2700000" algn="tl">
                    <a:srgbClr val="000000">
                      <a:alpha val="43137"/>
                    </a:srgbClr>
                  </a:outerShdw>
                </a:effectLst>
                <a:sym typeface="Symbol" pitchFamily="18" charset="2"/>
              </a:rPr>
              <a:t>Defined as </a:t>
            </a:r>
            <a:r>
              <a:rPr lang="en-US" sz="2000" u="sng" dirty="0">
                <a:solidFill>
                  <a:schemeClr val="bg1"/>
                </a:solidFill>
                <a:effectLst>
                  <a:outerShdw blurRad="38100" dist="38100" dir="2700000" algn="tl">
                    <a:srgbClr val="000000">
                      <a:alpha val="43137"/>
                    </a:srgbClr>
                  </a:outerShdw>
                </a:effectLst>
                <a:sym typeface="Symbol" pitchFamily="18" charset="2"/>
              </a:rPr>
              <a:t>a period of altered mental state or a brief loss of consciousness (LOC) following a blow to the head</a:t>
            </a:r>
            <a:endParaRPr lang="en-US" sz="2000" dirty="0">
              <a:solidFill>
                <a:schemeClr val="bg1"/>
              </a:solidFill>
              <a:effectLst>
                <a:outerShdw blurRad="38100" dist="38100" dir="2700000" algn="tl">
                  <a:srgbClr val="000000">
                    <a:alpha val="43137"/>
                  </a:srgbClr>
                </a:outerShdw>
              </a:effectLst>
              <a:sym typeface="Symbol" pitchFamily="18" charset="2"/>
            </a:endParaRPr>
          </a:p>
          <a:p>
            <a:pPr marL="274320" indent="-274320">
              <a:spcBef>
                <a:spcPct val="30000"/>
              </a:spcBef>
              <a:buClr>
                <a:schemeClr val="bg1"/>
              </a:buClr>
              <a:buFontTx/>
              <a:buChar char="•"/>
              <a:defRPr/>
            </a:pPr>
            <a:r>
              <a:rPr lang="en-US" sz="2000" dirty="0">
                <a:solidFill>
                  <a:schemeClr val="bg1"/>
                </a:solidFill>
                <a:effectLst>
                  <a:outerShdw blurRad="38100" dist="38100" dir="2700000" algn="tl">
                    <a:srgbClr val="000000">
                      <a:alpha val="43137"/>
                    </a:srgbClr>
                  </a:outerShdw>
                </a:effectLst>
                <a:sym typeface="Symbol" pitchFamily="18" charset="2"/>
              </a:rPr>
              <a:t>80-85% of all TBIs are mild</a:t>
            </a:r>
          </a:p>
          <a:p>
            <a:pPr marL="274320" indent="-274320">
              <a:spcBef>
                <a:spcPct val="30000"/>
              </a:spcBef>
              <a:buClr>
                <a:schemeClr val="bg1"/>
              </a:buClr>
              <a:buFontTx/>
              <a:buChar char="•"/>
              <a:defRPr/>
            </a:pPr>
            <a:r>
              <a:rPr lang="en-US" sz="2000" dirty="0">
                <a:solidFill>
                  <a:schemeClr val="bg1"/>
                </a:solidFill>
                <a:effectLst>
                  <a:outerShdw blurRad="38100" dist="38100" dir="2700000" algn="tl">
                    <a:srgbClr val="000000">
                      <a:alpha val="43137"/>
                    </a:srgbClr>
                  </a:outerShdw>
                </a:effectLst>
                <a:sym typeface="Symbol" pitchFamily="18" charset="2"/>
              </a:rPr>
              <a:t>Often is undiagnosed, misdiagnosed</a:t>
            </a:r>
          </a:p>
          <a:p>
            <a:pPr marL="274320" indent="-274320">
              <a:spcBef>
                <a:spcPct val="30000"/>
              </a:spcBef>
              <a:buClr>
                <a:schemeClr val="bg1"/>
              </a:buClr>
              <a:buFontTx/>
              <a:buChar char="•"/>
              <a:defRPr/>
            </a:pPr>
            <a:r>
              <a:rPr lang="en-US" sz="2000" dirty="0">
                <a:solidFill>
                  <a:schemeClr val="bg1"/>
                </a:solidFill>
                <a:effectLst>
                  <a:outerShdw blurRad="38100" dist="38100" dir="2700000" algn="tl">
                    <a:srgbClr val="000000">
                      <a:alpha val="43137"/>
                    </a:srgbClr>
                  </a:outerShdw>
                </a:effectLst>
                <a:sym typeface="Symbol" pitchFamily="18" charset="2"/>
              </a:rPr>
              <a:t>Family and individual are seldom followed by medical community or receives education in the ER</a:t>
            </a:r>
            <a:endParaRPr lang="en-US" sz="2000" dirty="0">
              <a:solidFill>
                <a:schemeClr val="bg1"/>
              </a:solidFill>
              <a:effectLst>
                <a:outerShdw blurRad="38100" dist="38100" dir="2700000" algn="tl">
                  <a:srgbClr val="000000">
                    <a:alpha val="43137"/>
                  </a:srgbClr>
                </a:outerShdw>
              </a:effectLst>
            </a:endParaRPr>
          </a:p>
          <a:p>
            <a:pPr marL="0" indent="0">
              <a:buClr>
                <a:schemeClr val="bg1"/>
              </a:buClr>
              <a:buNone/>
            </a:pPr>
            <a:endParaRPr lang="en-US" dirty="0">
              <a:solidFill>
                <a:schemeClr val="bg1"/>
              </a:solidFill>
            </a:endParaRPr>
          </a:p>
        </p:txBody>
      </p:sp>
    </p:spTree>
    <p:extLst>
      <p:ext uri="{BB962C8B-B14F-4D97-AF65-F5344CB8AC3E}">
        <p14:creationId xmlns:p14="http://schemas.microsoft.com/office/powerpoint/2010/main" val="1123317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4400" dirty="0" smtClean="0"/>
              <a:t>Signs and Symptoms</a:t>
            </a:r>
            <a:r>
              <a:rPr lang="en-US" sz="4240" baseline="30000" dirty="0" smtClean="0"/>
              <a:t>5</a:t>
            </a:r>
            <a:endParaRPr lang="en-US" sz="4240" baseline="30000" dirty="0"/>
          </a:p>
        </p:txBody>
      </p:sp>
      <p:sp>
        <p:nvSpPr>
          <p:cNvPr id="6" name="TextBox 5"/>
          <p:cNvSpPr txBox="1"/>
          <p:nvPr/>
        </p:nvSpPr>
        <p:spPr>
          <a:xfrm>
            <a:off x="76200" y="762000"/>
            <a:ext cx="8915400" cy="646331"/>
          </a:xfrm>
          <a:prstGeom prst="rect">
            <a:avLst/>
          </a:prstGeom>
          <a:noFill/>
        </p:spPr>
        <p:txBody>
          <a:bodyPr wrap="square" rtlCol="0">
            <a:spAutoFit/>
          </a:bodyPr>
          <a:lstStyle/>
          <a:p>
            <a:pPr lvl="0">
              <a:buSzPct val="67000"/>
            </a:pPr>
            <a:r>
              <a:rPr lang="en-US" dirty="0">
                <a:solidFill>
                  <a:schemeClr val="tx2">
                    <a:lumMod val="75000"/>
                  </a:schemeClr>
                </a:solidFill>
              </a:rPr>
              <a:t>*After a brain injury, one or more may be </a:t>
            </a:r>
            <a:r>
              <a:rPr lang="en-US" dirty="0" smtClean="0">
                <a:solidFill>
                  <a:schemeClr val="tx2">
                    <a:lumMod val="75000"/>
                  </a:schemeClr>
                </a:solidFill>
              </a:rPr>
              <a:t>present.                            *List </a:t>
            </a:r>
            <a:r>
              <a:rPr lang="en-US" dirty="0">
                <a:solidFill>
                  <a:schemeClr val="tx2">
                    <a:lumMod val="75000"/>
                  </a:schemeClr>
                </a:solidFill>
              </a:rPr>
              <a:t>not exhaustive</a:t>
            </a:r>
          </a:p>
          <a:p>
            <a:endParaRPr lang="en-US" dirty="0"/>
          </a:p>
        </p:txBody>
      </p:sp>
      <p:sp>
        <p:nvSpPr>
          <p:cNvPr id="3" name="Content Placeholder 2"/>
          <p:cNvSpPr>
            <a:spLocks noGrp="1"/>
          </p:cNvSpPr>
          <p:nvPr>
            <p:ph sz="half" idx="2"/>
          </p:nvPr>
        </p:nvSpPr>
        <p:spPr>
          <a:xfrm>
            <a:off x="3733800" y="1143000"/>
            <a:ext cx="5105400" cy="5257800"/>
          </a:xfrm>
          <a:ln w="25400">
            <a:solidFill>
              <a:schemeClr val="accent1"/>
            </a:solidFill>
          </a:ln>
        </p:spPr>
        <p:txBody>
          <a:bodyPr numCol="2" spcCol="0">
            <a:noAutofit/>
          </a:bodyPr>
          <a:lstStyle/>
          <a:p>
            <a:pPr marL="0" lvl="0" indent="0">
              <a:buSzPct val="67000"/>
              <a:buNone/>
            </a:pPr>
            <a:r>
              <a:rPr lang="en-US" sz="1900" b="1" spc="-150" dirty="0" smtClean="0">
                <a:solidFill>
                  <a:schemeClr val="tx2">
                    <a:lumMod val="75000"/>
                  </a:schemeClr>
                </a:solidFill>
              </a:rPr>
              <a:t>Moderate  to Severe TBI:</a:t>
            </a:r>
          </a:p>
          <a:p>
            <a:pPr marL="0" lvl="0" indent="0">
              <a:lnSpc>
                <a:spcPts val="2000"/>
              </a:lnSpc>
              <a:buSzPct val="67000"/>
              <a:buNone/>
            </a:pPr>
            <a:r>
              <a:rPr lang="en-US" sz="1900" dirty="0" smtClean="0">
                <a:solidFill>
                  <a:schemeClr val="tx2">
                    <a:lumMod val="75000"/>
                  </a:schemeClr>
                </a:solidFill>
              </a:rPr>
              <a:t>In </a:t>
            </a:r>
            <a:r>
              <a:rPr lang="en-US" sz="1900" dirty="0">
                <a:solidFill>
                  <a:schemeClr val="tx2">
                    <a:lumMod val="75000"/>
                  </a:schemeClr>
                </a:solidFill>
              </a:rPr>
              <a:t>addition to symptoms </a:t>
            </a:r>
            <a:r>
              <a:rPr lang="en-US" sz="1900" dirty="0" smtClean="0">
                <a:solidFill>
                  <a:schemeClr val="tx2">
                    <a:lumMod val="75000"/>
                  </a:schemeClr>
                </a:solidFill>
              </a:rPr>
              <a:t>of </a:t>
            </a:r>
            <a:r>
              <a:rPr lang="en-US" sz="1900" dirty="0">
                <a:solidFill>
                  <a:schemeClr val="tx2">
                    <a:lumMod val="75000"/>
                  </a:schemeClr>
                </a:solidFill>
              </a:rPr>
              <a:t>mild </a:t>
            </a:r>
            <a:r>
              <a:rPr lang="en-US" sz="1900" dirty="0" smtClean="0">
                <a:solidFill>
                  <a:schemeClr val="tx2">
                    <a:lumMod val="75000"/>
                  </a:schemeClr>
                </a:solidFill>
              </a:rPr>
              <a:t>TBI,</a:t>
            </a:r>
          </a:p>
          <a:p>
            <a:pPr marL="0" lvl="0" indent="0">
              <a:lnSpc>
                <a:spcPts val="2000"/>
              </a:lnSpc>
              <a:buSzPct val="67000"/>
              <a:buNone/>
            </a:pPr>
            <a:endParaRPr lang="en-US" sz="1900" dirty="0">
              <a:solidFill>
                <a:schemeClr val="tx2">
                  <a:lumMod val="75000"/>
                </a:schemeClr>
              </a:solidFill>
            </a:endParaRPr>
          </a:p>
          <a:p>
            <a:pPr lvl="0">
              <a:lnSpc>
                <a:spcPts val="2000"/>
              </a:lnSpc>
              <a:buSzPct val="67000"/>
            </a:pPr>
            <a:r>
              <a:rPr lang="en-US" sz="1900" spc="-150" dirty="0">
                <a:solidFill>
                  <a:schemeClr val="tx2">
                    <a:lumMod val="75000"/>
                  </a:schemeClr>
                </a:solidFill>
              </a:rPr>
              <a:t>LOC from a few minutes to hours</a:t>
            </a:r>
          </a:p>
          <a:p>
            <a:pPr lvl="0">
              <a:lnSpc>
                <a:spcPts val="2000"/>
              </a:lnSpc>
              <a:buSzPct val="67000"/>
            </a:pPr>
            <a:r>
              <a:rPr lang="en-US" sz="1900" spc="-150" dirty="0">
                <a:solidFill>
                  <a:schemeClr val="tx2">
                    <a:lumMod val="75000"/>
                  </a:schemeClr>
                </a:solidFill>
              </a:rPr>
              <a:t>Profound confusion</a:t>
            </a:r>
          </a:p>
          <a:p>
            <a:pPr lvl="0">
              <a:lnSpc>
                <a:spcPts val="2000"/>
              </a:lnSpc>
              <a:buSzPct val="67000"/>
            </a:pPr>
            <a:r>
              <a:rPr lang="en-US" sz="1900" spc="-150" dirty="0">
                <a:solidFill>
                  <a:schemeClr val="tx2">
                    <a:lumMod val="75000"/>
                  </a:schemeClr>
                </a:solidFill>
              </a:rPr>
              <a:t>Agitation, combativeness, unusual behavior</a:t>
            </a:r>
          </a:p>
          <a:p>
            <a:pPr lvl="0">
              <a:lnSpc>
                <a:spcPts val="2000"/>
              </a:lnSpc>
              <a:buSzPct val="67000"/>
            </a:pPr>
            <a:r>
              <a:rPr lang="en-US" sz="1900" spc="-150" dirty="0">
                <a:solidFill>
                  <a:schemeClr val="tx2">
                    <a:lumMod val="75000"/>
                  </a:schemeClr>
                </a:solidFill>
              </a:rPr>
              <a:t>Slurred speech</a:t>
            </a:r>
          </a:p>
          <a:p>
            <a:pPr lvl="0">
              <a:lnSpc>
                <a:spcPts val="2000"/>
              </a:lnSpc>
              <a:buSzPct val="67000"/>
            </a:pPr>
            <a:r>
              <a:rPr lang="en-US" sz="1900" spc="-150" dirty="0">
                <a:solidFill>
                  <a:schemeClr val="tx2">
                    <a:lumMod val="75000"/>
                  </a:schemeClr>
                </a:solidFill>
              </a:rPr>
              <a:t>Inability to awaken from sleep</a:t>
            </a:r>
          </a:p>
          <a:p>
            <a:pPr lvl="0">
              <a:lnSpc>
                <a:spcPts val="2000"/>
              </a:lnSpc>
              <a:buSzPct val="67000"/>
            </a:pPr>
            <a:r>
              <a:rPr lang="en-US" sz="1900" spc="-150" dirty="0">
                <a:solidFill>
                  <a:schemeClr val="tx2">
                    <a:lumMod val="75000"/>
                  </a:schemeClr>
                </a:solidFill>
              </a:rPr>
              <a:t>Weakness or numbness in the </a:t>
            </a:r>
            <a:r>
              <a:rPr lang="en-US" sz="1900" spc="-150" dirty="0" smtClean="0">
                <a:solidFill>
                  <a:schemeClr val="tx2">
                    <a:lumMod val="75000"/>
                  </a:schemeClr>
                </a:solidFill>
              </a:rPr>
              <a:t>extremities</a:t>
            </a:r>
          </a:p>
          <a:p>
            <a:pPr lvl="0">
              <a:lnSpc>
                <a:spcPts val="2000"/>
              </a:lnSpc>
              <a:buSzPct val="67000"/>
            </a:pPr>
            <a:endParaRPr lang="en-US" sz="1900" spc="-150" dirty="0">
              <a:solidFill>
                <a:schemeClr val="tx2">
                  <a:lumMod val="75000"/>
                </a:schemeClr>
              </a:solidFill>
            </a:endParaRPr>
          </a:p>
          <a:p>
            <a:pPr lvl="0">
              <a:lnSpc>
                <a:spcPts val="2000"/>
              </a:lnSpc>
              <a:buSzPct val="67000"/>
            </a:pPr>
            <a:endParaRPr lang="en-US" sz="1900" spc="-150" dirty="0">
              <a:solidFill>
                <a:schemeClr val="tx2">
                  <a:lumMod val="75000"/>
                </a:schemeClr>
              </a:solidFill>
            </a:endParaRPr>
          </a:p>
          <a:p>
            <a:pPr lvl="0">
              <a:lnSpc>
                <a:spcPts val="2000"/>
              </a:lnSpc>
              <a:buSzPct val="67000"/>
            </a:pPr>
            <a:endParaRPr lang="en-US" sz="1900" spc="-150" dirty="0" smtClean="0">
              <a:solidFill>
                <a:schemeClr val="tx2">
                  <a:lumMod val="75000"/>
                </a:schemeClr>
              </a:solidFill>
            </a:endParaRPr>
          </a:p>
          <a:p>
            <a:pPr lvl="0">
              <a:lnSpc>
                <a:spcPts val="2000"/>
              </a:lnSpc>
              <a:buSzPct val="67000"/>
            </a:pPr>
            <a:endParaRPr lang="en-US" sz="1900" spc="-150" dirty="0">
              <a:solidFill>
                <a:schemeClr val="tx2">
                  <a:lumMod val="75000"/>
                </a:schemeClr>
              </a:solidFill>
            </a:endParaRPr>
          </a:p>
          <a:p>
            <a:pPr marL="0" lvl="0" indent="0">
              <a:lnSpc>
                <a:spcPts val="2000"/>
              </a:lnSpc>
              <a:buSzPct val="67000"/>
              <a:buNone/>
            </a:pPr>
            <a:endParaRPr lang="en-US" sz="1900" spc="-150" dirty="0">
              <a:solidFill>
                <a:schemeClr val="tx2">
                  <a:lumMod val="75000"/>
                </a:schemeClr>
              </a:solidFill>
            </a:endParaRPr>
          </a:p>
          <a:p>
            <a:pPr lvl="0">
              <a:lnSpc>
                <a:spcPts val="2000"/>
              </a:lnSpc>
              <a:buSzPct val="67000"/>
            </a:pPr>
            <a:r>
              <a:rPr lang="en-US" sz="1900" spc="-150" dirty="0">
                <a:solidFill>
                  <a:schemeClr val="tx2">
                    <a:lumMod val="75000"/>
                  </a:schemeClr>
                </a:solidFill>
              </a:rPr>
              <a:t>Loss of coordination</a:t>
            </a:r>
          </a:p>
          <a:p>
            <a:pPr lvl="0">
              <a:lnSpc>
                <a:spcPts val="2000"/>
              </a:lnSpc>
              <a:buSzPct val="67000"/>
            </a:pPr>
            <a:r>
              <a:rPr lang="en-US" sz="1900" spc="-150" dirty="0">
                <a:solidFill>
                  <a:schemeClr val="tx2">
                    <a:lumMod val="75000"/>
                  </a:schemeClr>
                </a:solidFill>
              </a:rPr>
              <a:t>Loss of bladder control or bowel control</a:t>
            </a:r>
          </a:p>
          <a:p>
            <a:pPr lvl="0">
              <a:lnSpc>
                <a:spcPts val="2000"/>
              </a:lnSpc>
              <a:buSzPct val="67000"/>
            </a:pPr>
            <a:r>
              <a:rPr lang="en-US" sz="1900" spc="-150" dirty="0">
                <a:solidFill>
                  <a:schemeClr val="tx2">
                    <a:lumMod val="75000"/>
                  </a:schemeClr>
                </a:solidFill>
              </a:rPr>
              <a:t>Persistent headache or headache that worsens</a:t>
            </a:r>
          </a:p>
          <a:p>
            <a:pPr lvl="0">
              <a:lnSpc>
                <a:spcPts val="2000"/>
              </a:lnSpc>
              <a:buSzPct val="67000"/>
            </a:pPr>
            <a:r>
              <a:rPr lang="en-US" sz="1900" spc="-150" dirty="0">
                <a:solidFill>
                  <a:schemeClr val="tx2">
                    <a:lumMod val="75000"/>
                  </a:schemeClr>
                </a:solidFill>
              </a:rPr>
              <a:t>Repeated vomiting or nausea</a:t>
            </a:r>
          </a:p>
          <a:p>
            <a:pPr lvl="0">
              <a:lnSpc>
                <a:spcPts val="2000"/>
              </a:lnSpc>
              <a:buSzPct val="67000"/>
            </a:pPr>
            <a:r>
              <a:rPr lang="en-US" sz="1900" spc="-150" dirty="0">
                <a:solidFill>
                  <a:schemeClr val="tx2">
                    <a:lumMod val="75000"/>
                  </a:schemeClr>
                </a:solidFill>
              </a:rPr>
              <a:t>Convulsions or seizures</a:t>
            </a:r>
          </a:p>
          <a:p>
            <a:pPr lvl="0">
              <a:lnSpc>
                <a:spcPts val="2000"/>
              </a:lnSpc>
              <a:buSzPct val="67000"/>
            </a:pPr>
            <a:r>
              <a:rPr lang="en-US" sz="1900" spc="-150" dirty="0">
                <a:solidFill>
                  <a:schemeClr val="tx2">
                    <a:lumMod val="75000"/>
                  </a:schemeClr>
                </a:solidFill>
              </a:rPr>
              <a:t>Dilation of one or both pupils of the eyes</a:t>
            </a:r>
          </a:p>
          <a:p>
            <a:pPr lvl="0">
              <a:lnSpc>
                <a:spcPts val="2000"/>
              </a:lnSpc>
              <a:buSzPct val="67000"/>
            </a:pPr>
            <a:r>
              <a:rPr lang="en-US" sz="1900" spc="-150" dirty="0">
                <a:solidFill>
                  <a:schemeClr val="tx2">
                    <a:lumMod val="75000"/>
                  </a:schemeClr>
                </a:solidFill>
              </a:rPr>
              <a:t>Clear fluids draining from the nose or </a:t>
            </a:r>
            <a:r>
              <a:rPr lang="en-US" sz="1900" spc="-150" dirty="0" smtClean="0">
                <a:solidFill>
                  <a:schemeClr val="tx2">
                    <a:lumMod val="75000"/>
                  </a:schemeClr>
                </a:solidFill>
              </a:rPr>
              <a:t>ears</a:t>
            </a:r>
          </a:p>
          <a:p>
            <a:pPr lvl="0">
              <a:lnSpc>
                <a:spcPts val="2000"/>
              </a:lnSpc>
              <a:buSzPct val="67000"/>
            </a:pPr>
            <a:endParaRPr lang="en-US" sz="1900" spc="-150" dirty="0">
              <a:solidFill>
                <a:schemeClr val="tx2">
                  <a:lumMod val="75000"/>
                </a:schemeClr>
              </a:solidFill>
            </a:endParaRPr>
          </a:p>
          <a:p>
            <a:pPr lvl="0">
              <a:buSzPct val="67000"/>
            </a:pPr>
            <a:endParaRPr lang="en-US" sz="1900" spc="-150" dirty="0">
              <a:solidFill>
                <a:schemeClr val="tx2">
                  <a:lumMod val="75000"/>
                </a:schemeClr>
              </a:solidFill>
            </a:endParaRPr>
          </a:p>
        </p:txBody>
      </p:sp>
      <p:sp>
        <p:nvSpPr>
          <p:cNvPr id="5" name="Content Placeholder 4"/>
          <p:cNvSpPr>
            <a:spLocks noGrp="1"/>
          </p:cNvSpPr>
          <p:nvPr>
            <p:ph sz="quarter" idx="13"/>
          </p:nvPr>
        </p:nvSpPr>
        <p:spPr>
          <a:xfrm>
            <a:off x="228600" y="1143000"/>
            <a:ext cx="3429000" cy="5257800"/>
          </a:xfrm>
          <a:ln w="25400" cmpd="sng">
            <a:solidFill>
              <a:schemeClr val="accent1"/>
            </a:solidFill>
          </a:ln>
        </p:spPr>
        <p:txBody>
          <a:bodyPr>
            <a:noAutofit/>
          </a:bodyPr>
          <a:lstStyle/>
          <a:p>
            <a:pPr marL="0" indent="0">
              <a:buClr>
                <a:schemeClr val="tx2">
                  <a:lumMod val="75000"/>
                </a:schemeClr>
              </a:buClr>
              <a:buSzPct val="80000"/>
              <a:buNone/>
            </a:pPr>
            <a:r>
              <a:rPr lang="en-US" sz="2200" b="1" spc="-150" dirty="0">
                <a:solidFill>
                  <a:schemeClr val="tx2">
                    <a:lumMod val="75000"/>
                  </a:schemeClr>
                </a:solidFill>
              </a:rPr>
              <a:t>Mild TBI</a:t>
            </a:r>
            <a:r>
              <a:rPr lang="en-US" sz="2200" spc="-150" dirty="0">
                <a:solidFill>
                  <a:schemeClr val="tx2">
                    <a:lumMod val="75000"/>
                  </a:schemeClr>
                </a:solidFill>
              </a:rPr>
              <a:t>/ </a:t>
            </a:r>
            <a:r>
              <a:rPr lang="en-US" sz="2200" b="1" spc="-150" dirty="0">
                <a:solidFill>
                  <a:schemeClr val="tx2">
                    <a:lumMod val="75000"/>
                  </a:schemeClr>
                </a:solidFill>
              </a:rPr>
              <a:t>Concussion</a:t>
            </a:r>
            <a:r>
              <a:rPr lang="en-US" sz="2000" spc="-150" dirty="0">
                <a:solidFill>
                  <a:schemeClr val="tx2">
                    <a:lumMod val="75000"/>
                  </a:schemeClr>
                </a:solidFill>
              </a:rPr>
              <a:t>:</a:t>
            </a:r>
          </a:p>
          <a:p>
            <a:pPr lvl="0">
              <a:lnSpc>
                <a:spcPts val="2000"/>
              </a:lnSpc>
              <a:buClr>
                <a:schemeClr val="tx2">
                  <a:lumMod val="75000"/>
                </a:schemeClr>
              </a:buClr>
              <a:buSzPct val="80000"/>
            </a:pPr>
            <a:r>
              <a:rPr lang="en-US" sz="1800" spc="-150" dirty="0">
                <a:solidFill>
                  <a:schemeClr val="tx2">
                    <a:lumMod val="75000"/>
                  </a:schemeClr>
                </a:solidFill>
              </a:rPr>
              <a:t>Loss of consciousness (LOC) for a few seconds to a few minutes</a:t>
            </a:r>
          </a:p>
          <a:p>
            <a:pPr lvl="0">
              <a:lnSpc>
                <a:spcPts val="2000"/>
              </a:lnSpc>
              <a:buClr>
                <a:schemeClr val="tx2">
                  <a:lumMod val="75000"/>
                </a:schemeClr>
              </a:buClr>
              <a:buSzPct val="80000"/>
            </a:pPr>
            <a:r>
              <a:rPr lang="en-US" sz="1800" spc="-150" dirty="0">
                <a:solidFill>
                  <a:schemeClr val="tx2">
                    <a:lumMod val="75000"/>
                  </a:schemeClr>
                </a:solidFill>
              </a:rPr>
              <a:t>Dazed, confused or disoriented without LOC</a:t>
            </a:r>
          </a:p>
          <a:p>
            <a:pPr lvl="0">
              <a:lnSpc>
                <a:spcPts val="2000"/>
              </a:lnSpc>
              <a:buClr>
                <a:schemeClr val="tx2">
                  <a:lumMod val="75000"/>
                </a:schemeClr>
              </a:buClr>
              <a:buSzPct val="80000"/>
            </a:pPr>
            <a:r>
              <a:rPr lang="en-US" sz="1800" spc="-150" dirty="0">
                <a:solidFill>
                  <a:schemeClr val="tx2">
                    <a:lumMod val="75000"/>
                  </a:schemeClr>
                </a:solidFill>
              </a:rPr>
              <a:t>Memory or/and concentration problems</a:t>
            </a:r>
          </a:p>
          <a:p>
            <a:pPr lvl="0">
              <a:lnSpc>
                <a:spcPts val="2000"/>
              </a:lnSpc>
              <a:buClr>
                <a:schemeClr val="tx2">
                  <a:lumMod val="75000"/>
                </a:schemeClr>
              </a:buClr>
              <a:buSzPct val="80000"/>
            </a:pPr>
            <a:r>
              <a:rPr lang="en-US" sz="1800" spc="-150" dirty="0">
                <a:solidFill>
                  <a:schemeClr val="tx2">
                    <a:lumMod val="75000"/>
                  </a:schemeClr>
                </a:solidFill>
              </a:rPr>
              <a:t>Headache</a:t>
            </a:r>
          </a:p>
          <a:p>
            <a:pPr lvl="0">
              <a:lnSpc>
                <a:spcPts val="2000"/>
              </a:lnSpc>
              <a:buClr>
                <a:schemeClr val="tx2">
                  <a:lumMod val="75000"/>
                </a:schemeClr>
              </a:buClr>
              <a:buSzPct val="80000"/>
            </a:pPr>
            <a:r>
              <a:rPr lang="en-US" sz="1800" spc="-150" dirty="0">
                <a:solidFill>
                  <a:schemeClr val="tx2">
                    <a:lumMod val="75000"/>
                  </a:schemeClr>
                </a:solidFill>
              </a:rPr>
              <a:t>Dizziness and/or poor balance</a:t>
            </a:r>
          </a:p>
          <a:p>
            <a:pPr lvl="0">
              <a:lnSpc>
                <a:spcPts val="2000"/>
              </a:lnSpc>
              <a:buClr>
                <a:schemeClr val="tx2">
                  <a:lumMod val="75000"/>
                </a:schemeClr>
              </a:buClr>
              <a:buSzPct val="80000"/>
            </a:pPr>
            <a:r>
              <a:rPr lang="en-US" sz="1800" spc="-150" dirty="0">
                <a:solidFill>
                  <a:schemeClr val="tx2">
                    <a:lumMod val="75000"/>
                  </a:schemeClr>
                </a:solidFill>
              </a:rPr>
              <a:t>Nausea </a:t>
            </a:r>
          </a:p>
          <a:p>
            <a:pPr lvl="0">
              <a:lnSpc>
                <a:spcPts val="2000"/>
              </a:lnSpc>
              <a:buClr>
                <a:schemeClr val="tx2">
                  <a:lumMod val="75000"/>
                </a:schemeClr>
              </a:buClr>
              <a:buSzPct val="80000"/>
            </a:pPr>
            <a:r>
              <a:rPr lang="en-US" sz="1800" spc="-150" dirty="0">
                <a:solidFill>
                  <a:schemeClr val="tx2">
                    <a:lumMod val="75000"/>
                  </a:schemeClr>
                </a:solidFill>
              </a:rPr>
              <a:t>Vomiting</a:t>
            </a:r>
          </a:p>
          <a:p>
            <a:pPr lvl="0">
              <a:lnSpc>
                <a:spcPts val="2000"/>
              </a:lnSpc>
              <a:buClr>
                <a:schemeClr val="tx2">
                  <a:lumMod val="75000"/>
                </a:schemeClr>
              </a:buClr>
              <a:buSzPct val="80000"/>
            </a:pPr>
            <a:r>
              <a:rPr lang="en-US" sz="1800" spc="-150" dirty="0">
                <a:solidFill>
                  <a:schemeClr val="tx2">
                    <a:lumMod val="75000"/>
                  </a:schemeClr>
                </a:solidFill>
              </a:rPr>
              <a:t>Sensory problems (vision, hearing, taste)</a:t>
            </a:r>
          </a:p>
          <a:p>
            <a:pPr lvl="0">
              <a:lnSpc>
                <a:spcPts val="2000"/>
              </a:lnSpc>
              <a:buClr>
                <a:schemeClr val="tx2">
                  <a:lumMod val="75000"/>
                </a:schemeClr>
              </a:buClr>
              <a:buSzPct val="80000"/>
            </a:pPr>
            <a:r>
              <a:rPr lang="en-US" sz="1800" spc="-150" dirty="0">
                <a:solidFill>
                  <a:schemeClr val="tx2">
                    <a:lumMod val="75000"/>
                  </a:schemeClr>
                </a:solidFill>
              </a:rPr>
              <a:t>Sensitivity to light and/or sound</a:t>
            </a:r>
          </a:p>
          <a:p>
            <a:pPr lvl="0">
              <a:lnSpc>
                <a:spcPts val="2000"/>
              </a:lnSpc>
              <a:buClr>
                <a:schemeClr val="tx2">
                  <a:lumMod val="75000"/>
                </a:schemeClr>
              </a:buClr>
              <a:buSzPct val="80000"/>
            </a:pPr>
            <a:r>
              <a:rPr lang="en-US" sz="1800" spc="-150" dirty="0">
                <a:solidFill>
                  <a:schemeClr val="tx2">
                    <a:lumMod val="75000"/>
                  </a:schemeClr>
                </a:solidFill>
              </a:rPr>
              <a:t>Mood changes</a:t>
            </a:r>
          </a:p>
          <a:p>
            <a:pPr lvl="0">
              <a:lnSpc>
                <a:spcPts val="2000"/>
              </a:lnSpc>
              <a:buClr>
                <a:schemeClr val="tx2">
                  <a:lumMod val="75000"/>
                </a:schemeClr>
              </a:buClr>
              <a:buSzPct val="80000"/>
            </a:pPr>
            <a:r>
              <a:rPr lang="en-US" sz="1800" spc="-150" dirty="0">
                <a:solidFill>
                  <a:schemeClr val="tx2">
                    <a:lumMod val="75000"/>
                  </a:schemeClr>
                </a:solidFill>
              </a:rPr>
              <a:t>Fatigue</a:t>
            </a:r>
          </a:p>
          <a:p>
            <a:pPr lvl="0">
              <a:lnSpc>
                <a:spcPts val="2000"/>
              </a:lnSpc>
              <a:buClr>
                <a:schemeClr val="tx2">
                  <a:lumMod val="75000"/>
                </a:schemeClr>
              </a:buClr>
              <a:buSzPct val="80000"/>
            </a:pPr>
            <a:r>
              <a:rPr lang="en-US" sz="1800" spc="-150" dirty="0">
                <a:solidFill>
                  <a:schemeClr val="tx2">
                    <a:lumMod val="75000"/>
                  </a:schemeClr>
                </a:solidFill>
              </a:rPr>
              <a:t>Change in sleep </a:t>
            </a:r>
            <a:r>
              <a:rPr lang="en-US" sz="1800" spc="-150" dirty="0" smtClean="0">
                <a:solidFill>
                  <a:schemeClr val="tx2">
                    <a:lumMod val="75000"/>
                  </a:schemeClr>
                </a:solidFill>
              </a:rPr>
              <a:t>patterns</a:t>
            </a:r>
            <a:endParaRPr lang="en-US" sz="1800" spc="-150" dirty="0">
              <a:solidFill>
                <a:schemeClr val="tx2">
                  <a:lumMod val="75000"/>
                </a:schemeClr>
              </a:solidFill>
            </a:endParaRPr>
          </a:p>
        </p:txBody>
      </p:sp>
    </p:spTree>
    <p:extLst>
      <p:ext uri="{BB962C8B-B14F-4D97-AF65-F5344CB8AC3E}">
        <p14:creationId xmlns:p14="http://schemas.microsoft.com/office/powerpoint/2010/main" val="4140944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00592" cy="609600"/>
          </a:xfrm>
        </p:spPr>
        <p:txBody>
          <a:bodyPr anchor="t"/>
          <a:lstStyle/>
          <a:p>
            <a:r>
              <a:rPr lang="en-US" dirty="0" smtClean="0"/>
              <a:t>Some Long Term Effects of TBI</a:t>
            </a:r>
            <a:br>
              <a:rPr lang="en-US" dirty="0" smtClean="0"/>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48633884"/>
              </p:ext>
            </p:extLst>
          </p:nvPr>
        </p:nvGraphicFramePr>
        <p:xfrm>
          <a:off x="228600" y="685800"/>
          <a:ext cx="8610600" cy="563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609600" y="6452380"/>
            <a:ext cx="7994761" cy="276999"/>
          </a:xfrm>
          <a:prstGeom prst="rect">
            <a:avLst/>
          </a:prstGeom>
          <a:noFill/>
        </p:spPr>
        <p:txBody>
          <a:bodyPr wrap="square" rtlCol="0">
            <a:spAutoFit/>
          </a:bodyPr>
          <a:lstStyle/>
          <a:p>
            <a:pPr fontAlgn="auto">
              <a:spcBef>
                <a:spcPts val="0"/>
              </a:spcBef>
              <a:spcAft>
                <a:spcPts val="0"/>
              </a:spcAft>
            </a:pPr>
            <a:r>
              <a:rPr lang="en-US" sz="1200" dirty="0">
                <a:solidFill>
                  <a:srgbClr val="2F5897">
                    <a:lumMod val="75000"/>
                  </a:srgbClr>
                </a:solidFill>
                <a:latin typeface="Palatino Linotype"/>
              </a:rPr>
              <a:t>Extracted from “Post-Concussive Symptomatology Checklist” by Comp. Head Injury Center-National and ADRS</a:t>
            </a:r>
          </a:p>
        </p:txBody>
      </p:sp>
      <p:pic>
        <p:nvPicPr>
          <p:cNvPr id="10" name="Picture 2" descr="C:\Users\Haleigh Work\AppData\Local\Microsoft\Windows\Temporary Internet Files\Content.IE5\EOF3AYFT\MC900439308[1].jpg"/>
          <p:cNvPicPr>
            <a:picLocks noChangeAspect="1" noChangeArrowheads="1"/>
          </p:cNvPicPr>
          <p:nvPr/>
        </p:nvPicPr>
        <p:blipFill>
          <a:blip r:embed="rId8" cstate="print">
            <a:extLst>
              <a:ext uri="{BEBA8EAE-BF5A-486C-A8C5-ECC9F3942E4B}">
                <a14:imgProps xmlns:a14="http://schemas.microsoft.com/office/drawing/2010/main">
                  <a14:imgLayer r:embed="rId9">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a:off x="3683192" y="3048000"/>
            <a:ext cx="1847576" cy="1692867"/>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62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98912344"/>
              </p:ext>
            </p:extLst>
          </p:nvPr>
        </p:nvGraphicFramePr>
        <p:xfrm>
          <a:off x="228600" y="228600"/>
          <a:ext cx="87630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80121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utline Slides">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755</TotalTime>
  <Words>4210</Words>
  <Application>Microsoft Office PowerPoint</Application>
  <PresentationFormat>On-screen Show (4:3)</PresentationFormat>
  <Paragraphs>478</Paragraphs>
  <Slides>31</Slides>
  <Notes>30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Outline Slides</vt:lpstr>
      <vt:lpstr>Traumatic Brain Injury: Causes and Consequences</vt:lpstr>
      <vt:lpstr>Traumatic Brain Injury (TBI) Defined4</vt:lpstr>
      <vt:lpstr>Traumatic Brain Injury is…</vt:lpstr>
      <vt:lpstr>Traumatic Brain Injury Is Not...</vt:lpstr>
      <vt:lpstr>Traumatic Brain Injury (TBI) Defined2</vt:lpstr>
      <vt:lpstr>PowerPoint Presentation</vt:lpstr>
      <vt:lpstr>Signs and Symptoms5</vt:lpstr>
      <vt:lpstr>Some Long Term Effects of TBI </vt:lpstr>
      <vt:lpstr>PowerPoint Presentation</vt:lpstr>
      <vt:lpstr>Leading Causes of TBI 1*</vt:lpstr>
      <vt:lpstr>What happens when  the brain is injured?</vt:lpstr>
      <vt:lpstr>Mechanism of Damage </vt:lpstr>
      <vt:lpstr>Skull Anatomy</vt:lpstr>
      <vt:lpstr>PowerPoint Presentation</vt:lpstr>
      <vt:lpstr>PowerPoint Presentation</vt:lpstr>
      <vt:lpstr>Physical Changes</vt:lpstr>
      <vt:lpstr>Thinking Changes in “Executive Functioning” </vt:lpstr>
      <vt:lpstr>Emotional/Behavioral/Social Changes</vt:lpstr>
      <vt:lpstr>TBI changes result in individuals... </vt:lpstr>
      <vt:lpstr>Changes after a Brain Injury</vt:lpstr>
      <vt:lpstr>PowerPoint Presentation</vt:lpstr>
      <vt:lpstr>Core TBI Service System</vt:lpstr>
      <vt:lpstr>Alabama Head Injury Foundation (AHIF)</vt:lpstr>
      <vt:lpstr>Interactive Community-Based Model (ICBM) A program within the Alabama Department of Rehabilitation Services</vt:lpstr>
      <vt:lpstr>Children’s Rehabilitation Service (CRS) A division within the Alabama Department of Rehabilitation Services</vt:lpstr>
      <vt:lpstr>Vocational Rehabilitation Service (VRS) A division within the Alabama Department of Rehabilitation Services</vt:lpstr>
      <vt:lpstr>Alabama Statewide TBI Core System</vt:lpstr>
      <vt:lpstr>State of Alabama Independent Living (SAIL)  A division within the Alabama Department of Rehabilitation Services</vt:lpstr>
      <vt:lpstr>Core System Contacts</vt:lpstr>
      <vt:lpstr>PowerPoint Presentation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 Eden</dc:creator>
  <cp:lastModifiedBy>Haleigh Work</cp:lastModifiedBy>
  <cp:revision>52</cp:revision>
  <dcterms:created xsi:type="dcterms:W3CDTF">2011-02-15T16:32:43Z</dcterms:created>
  <dcterms:modified xsi:type="dcterms:W3CDTF">2012-02-09T03:47:00Z</dcterms:modified>
</cp:coreProperties>
</file>