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4"/>
  </p:notesMasterIdLst>
  <p:sldIdLst>
    <p:sldId id="274" r:id="rId2"/>
    <p:sldId id="286" r:id="rId3"/>
    <p:sldId id="287" r:id="rId4"/>
    <p:sldId id="290" r:id="rId5"/>
    <p:sldId id="297" r:id="rId6"/>
    <p:sldId id="288" r:id="rId7"/>
    <p:sldId id="289" r:id="rId8"/>
    <p:sldId id="291" r:id="rId9"/>
    <p:sldId id="292" r:id="rId10"/>
    <p:sldId id="293" r:id="rId11"/>
    <p:sldId id="294" r:id="rId12"/>
    <p:sldId id="295" r:id="rId13"/>
    <p:sldId id="296" r:id="rId14"/>
    <p:sldId id="299" r:id="rId15"/>
    <p:sldId id="298" r:id="rId16"/>
    <p:sldId id="262" r:id="rId17"/>
    <p:sldId id="263" r:id="rId18"/>
    <p:sldId id="264" r:id="rId19"/>
    <p:sldId id="268" r:id="rId20"/>
    <p:sldId id="266" r:id="rId21"/>
    <p:sldId id="269" r:id="rId22"/>
    <p:sldId id="300" r:id="rId23"/>
    <p:sldId id="278" r:id="rId24"/>
    <p:sldId id="279" r:id="rId25"/>
    <p:sldId id="280" r:id="rId26"/>
    <p:sldId id="281" r:id="rId27"/>
    <p:sldId id="282" r:id="rId28"/>
    <p:sldId id="283" r:id="rId29"/>
    <p:sldId id="284" r:id="rId30"/>
    <p:sldId id="275" r:id="rId31"/>
    <p:sldId id="27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2179C96E-53B8-4817-B764-6EDF599B173F}">
          <p14:sldIdLst>
            <p14:sldId id="274"/>
          </p14:sldIdLst>
        </p14:section>
        <p14:section name="General TBI" id="{1784CBB7-7A6B-4D85-9C73-A7EBE36179CC}">
          <p14:sldIdLst>
            <p14:sldId id="286"/>
            <p14:sldId id="287"/>
            <p14:sldId id="290"/>
            <p14:sldId id="297"/>
            <p14:sldId id="288"/>
            <p14:sldId id="289"/>
            <p14:sldId id="291"/>
            <p14:sldId id="292"/>
            <p14:sldId id="293"/>
            <p14:sldId id="294"/>
            <p14:sldId id="295"/>
            <p14:sldId id="296"/>
            <p14:sldId id="299"/>
            <p14:sldId id="298"/>
          </p14:sldIdLst>
        </p14:section>
        <p14:section name="Specfic Topic" id="{39DD6FEA-EB76-4156-84F5-2FA4F7F9A6E0}">
          <p14:sldIdLst>
            <p14:sldId id="262"/>
            <p14:sldId id="263"/>
            <p14:sldId id="264"/>
            <p14:sldId id="268"/>
            <p14:sldId id="266"/>
            <p14:sldId id="269"/>
          </p14:sldIdLst>
        </p14:section>
        <p14:section name="Resources" id="{9ABACB61-6D58-4560-B2D7-5C08F13627FF}">
          <p14:sldIdLst>
            <p14:sldId id="300"/>
            <p14:sldId id="278"/>
            <p14:sldId id="279"/>
            <p14:sldId id="280"/>
            <p14:sldId id="281"/>
            <p14:sldId id="282"/>
            <p14:sldId id="283"/>
            <p14:sldId id="284"/>
          </p14:sldIdLst>
        </p14:section>
        <p14:section name="Closer" id="{DF38F250-B9F7-4501-929B-AE52445EFE1F}">
          <p14:sldIdLst>
            <p14:sldId id="275"/>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1070" autoAdjust="0"/>
    <p:restoredTop sz="66116" autoAdjust="0"/>
  </p:normalViewPr>
  <p:slideViewPr>
    <p:cSldViewPr>
      <p:cViewPr>
        <p:scale>
          <a:sx n="50" d="100"/>
          <a:sy n="50" d="100"/>
        </p:scale>
        <p:origin x="-1464" y="-12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50"/>
    </c:view3D>
    <c:floor>
      <c:thickness val="0"/>
    </c:floor>
    <c:sideWall>
      <c:thickness val="0"/>
    </c:sideWall>
    <c:backWall>
      <c:thickness val="0"/>
    </c:backWall>
    <c:plotArea>
      <c:layout>
        <c:manualLayout>
          <c:layoutTarget val="inner"/>
          <c:xMode val="edge"/>
          <c:yMode val="edge"/>
          <c:x val="3.7375015623047118E-2"/>
          <c:y val="5.7276931292679321E-2"/>
          <c:w val="0.91065107246209609"/>
          <c:h val="0.90113226743804176"/>
        </c:manualLayout>
      </c:layout>
      <c:pie3DChart>
        <c:varyColors val="1"/>
        <c:ser>
          <c:idx val="0"/>
          <c:order val="0"/>
          <c:tx>
            <c:strRef>
              <c:f>Sheet1!$B$1</c:f>
              <c:strCache>
                <c:ptCount val="1"/>
                <c:pt idx="0">
                  <c:v>Column1</c:v>
                </c:pt>
              </c:strCache>
            </c:strRef>
          </c:tx>
          <c:explosion val="4"/>
          <c:dLbls>
            <c:dLbl>
              <c:idx val="0"/>
              <c:layout>
                <c:manualLayout>
                  <c:x val="-0.19966721140989452"/>
                  <c:y val="0.10615758967629046"/>
                </c:manualLayout>
              </c:layout>
              <c:tx>
                <c:rich>
                  <a:bodyPr/>
                  <a:lstStyle/>
                  <a:p>
                    <a:r>
                      <a:rPr lang="en-US" sz="2400" spc="-150" dirty="0">
                        <a:solidFill>
                          <a:schemeClr val="bg1"/>
                        </a:solidFill>
                      </a:rPr>
                      <a:t>Falls
35.2%</a:t>
                    </a:r>
                    <a:endParaRPr lang="en-US" sz="2400" dirty="0"/>
                  </a:p>
                </c:rich>
              </c:tx>
              <c:dLblPos val="bestFit"/>
              <c:showLegendKey val="0"/>
              <c:showVal val="0"/>
              <c:showCatName val="1"/>
              <c:showSerName val="0"/>
              <c:showPercent val="1"/>
              <c:showBubbleSize val="0"/>
              <c:separator>
</c:separator>
            </c:dLbl>
            <c:dLbl>
              <c:idx val="1"/>
              <c:layout>
                <c:manualLayout>
                  <c:x val="-0.10489786064477789"/>
                  <c:y val="-0.1490181175269758"/>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dirty="0">
                        <a:solidFill>
                          <a:schemeClr val="bg1"/>
                        </a:solidFill>
                      </a:rPr>
                      <a:t>Motor </a:t>
                    </a:r>
                    <a:r>
                      <a:rPr lang="en-US" sz="2000" spc="-150" dirty="0" smtClean="0">
                        <a:solidFill>
                          <a:schemeClr val="bg1"/>
                        </a:solidFill>
                      </a:rPr>
                      <a:t>vehicle, Traffic</a:t>
                    </a:r>
                    <a:r>
                      <a:rPr lang="en-US" sz="2000" spc="-150" dirty="0">
                        <a:solidFill>
                          <a:schemeClr val="bg1"/>
                        </a:solidFill>
                      </a:rPr>
                      <a:t>
17.3%</a:t>
                    </a:r>
                    <a:endParaRPr lang="en-US" sz="2000" dirty="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2"/>
              <c:layout>
                <c:manualLayout>
                  <c:x val="0.16292098103121724"/>
                  <c:y val="-0.2282548296327824"/>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Struck by,</a:t>
                    </a:r>
                    <a:r>
                      <a:rPr lang="en-US" sz="2000" spc="-150" baseline="0" smtClean="0">
                        <a:solidFill>
                          <a:schemeClr val="bg1"/>
                        </a:solidFill>
                      </a:rPr>
                      <a:t> A</a:t>
                    </a:r>
                    <a:r>
                      <a:rPr lang="en-US" sz="2000" spc="-150" smtClean="0">
                        <a:solidFill>
                          <a:schemeClr val="bg1"/>
                        </a:solidFill>
                      </a:rPr>
                      <a:t>gainst </a:t>
                    </a:r>
                    <a:r>
                      <a:rPr lang="en-US" sz="2000" spc="-150" dirty="0" smtClean="0">
                        <a:solidFill>
                          <a:schemeClr val="bg1"/>
                        </a:solidFill>
                      </a:rPr>
                      <a:t>E</a:t>
                    </a:r>
                    <a:r>
                      <a:rPr lang="en-US" sz="2000" spc="-150" smtClean="0">
                        <a:solidFill>
                          <a:schemeClr val="bg1"/>
                        </a:solidFill>
                      </a:rPr>
                      <a:t>vents</a:t>
                    </a:r>
                    <a:r>
                      <a:rPr lang="en-US" sz="2000" spc="-150">
                        <a:solidFill>
                          <a:schemeClr val="bg1"/>
                        </a:solidFill>
                      </a:rPr>
                      <a:t>
16.5%</a:t>
                    </a:r>
                    <a:endParaRPr lang="en-US" sz="200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3"/>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Unknown,</a:t>
                    </a:r>
                    <a:r>
                      <a:rPr lang="en-US" sz="2000" spc="-150" baseline="0" smtClean="0">
                        <a:solidFill>
                          <a:schemeClr val="bg1"/>
                        </a:solidFill>
                      </a:rPr>
                      <a:t> </a:t>
                    </a:r>
                    <a:r>
                      <a:rPr lang="en-US" sz="2000" spc="-150" smtClean="0">
                        <a:solidFill>
                          <a:schemeClr val="bg1"/>
                        </a:solidFill>
                      </a:rPr>
                      <a:t>Other</a:t>
                    </a:r>
                    <a:r>
                      <a:rPr lang="en-US" sz="2000" spc="-150">
                        <a:solidFill>
                          <a:schemeClr val="bg1"/>
                        </a:solidFill>
                      </a:rPr>
                      <a:t>
21.0%</a:t>
                    </a:r>
                    <a:endParaRPr lang="en-US" sz="2000"/>
                  </a:p>
                </c:rich>
              </c:tx>
              <c:numFmt formatCode="0.0%" sourceLinked="0"/>
              <c:spPr>
                <a:effectLst>
                  <a:outerShdw blurRad="76200" dist="25400" dir="18900000" sx="103000" sy="103000" kx="-1200000" algn="bl" rotWithShape="0">
                    <a:prstClr val="black">
                      <a:alpha val="31000"/>
                    </a:prstClr>
                  </a:outerShdw>
                </a:effectLst>
              </c:spPr>
              <c:dLblPos val="inEnd"/>
              <c:showLegendKey val="0"/>
              <c:showVal val="0"/>
              <c:showCatName val="1"/>
              <c:showSerName val="0"/>
              <c:showPercent val="1"/>
              <c:showBubbleSize val="0"/>
              <c:separator>
</c:separator>
            </c:dLbl>
            <c:dLbl>
              <c:idx val="4"/>
              <c:layout>
                <c:manualLayout>
                  <c:x val="9.2683126147693071E-2"/>
                  <c:y val="9.9001724821934797E-2"/>
                </c:manualLayout>
              </c:layout>
              <c:numFmt formatCode="0.0%" sourceLinked="0"/>
              <c:spPr>
                <a:effectLst>
                  <a:outerShdw blurRad="76200" dist="25400" dir="18900000" sx="103000" sy="103000" kx="-1200000" algn="bl" rotWithShape="0">
                    <a:prstClr val="black">
                      <a:alpha val="31000"/>
                    </a:prstClr>
                  </a:outerShdw>
                </a:effectLst>
              </c:spPr>
              <c:txPr>
                <a:bodyPr rot="0"/>
                <a:lstStyle/>
                <a:p>
                  <a:pPr>
                    <a:defRPr sz="2000" b="1" i="0" kern="900" cap="none" spc="-150" baseline="0">
                      <a:solidFill>
                        <a:schemeClr val="bg1"/>
                      </a:solidFill>
                      <a:latin typeface="Georgia" pitchFamily="18" charset="0"/>
                      <a:ea typeface="Tahoma" pitchFamily="34" charset="0"/>
                      <a:cs typeface="Tahoma" pitchFamily="34" charset="0"/>
                    </a:defRPr>
                  </a:pPr>
                  <a:endParaRPr lang="en-US"/>
                </a:p>
              </c:txPr>
              <c:dLblPos val="bestFit"/>
              <c:showLegendKey val="0"/>
              <c:showVal val="0"/>
              <c:showCatName val="1"/>
              <c:showSerName val="0"/>
              <c:showPercent val="1"/>
              <c:showBubbleSize val="0"/>
              <c:separator>
</c:separator>
            </c:dLbl>
            <c:numFmt formatCode="0.0%" sourceLinked="0"/>
            <c:spPr>
              <a:effectLst>
                <a:outerShdw blurRad="76200" dist="25400" dir="18900000" sx="103000" sy="103000" kx="-1200000" algn="bl" rotWithShape="0">
                  <a:prstClr val="black">
                    <a:alpha val="31000"/>
                  </a:prstClr>
                </a:outerShdw>
              </a:effectLst>
            </c:spPr>
            <c:txPr>
              <a:bodyPr rot="0"/>
              <a:lstStyle/>
              <a:p>
                <a:pPr>
                  <a:defRPr sz="1800" b="1" i="0" kern="900" cap="none" spc="-150" baseline="0">
                    <a:solidFill>
                      <a:schemeClr val="bg1"/>
                    </a:solidFill>
                    <a:latin typeface="Georgia" pitchFamily="18" charset="0"/>
                    <a:ea typeface="Tahoma" pitchFamily="34" charset="0"/>
                    <a:cs typeface="Tahoma" pitchFamily="34" charset="0"/>
                  </a:defRPr>
                </a:pPr>
                <a:endParaRPr lang="en-US"/>
              </a:p>
            </c:txPr>
            <c:dLblPos val="inEnd"/>
            <c:showLegendKey val="0"/>
            <c:showVal val="0"/>
            <c:showCatName val="1"/>
            <c:showSerName val="0"/>
            <c:showPercent val="1"/>
            <c:showBubbleSize val="0"/>
            <c:separator>
</c:separator>
            <c:showLeaderLines val="1"/>
          </c:dLbls>
          <c:cat>
            <c:strRef>
              <c:f>Sheet1!$A$2:$A$6</c:f>
              <c:strCache>
                <c:ptCount val="5"/>
                <c:pt idx="0">
                  <c:v>Falls</c:v>
                </c:pt>
                <c:pt idx="1">
                  <c:v>Motor vehicle-Traffic</c:v>
                </c:pt>
                <c:pt idx="2">
                  <c:v>Struckby/against events</c:v>
                </c:pt>
                <c:pt idx="3">
                  <c:v>Unknown/Other</c:v>
                </c:pt>
                <c:pt idx="4">
                  <c:v>Assaults</c:v>
                </c:pt>
              </c:strCache>
            </c:strRef>
          </c:cat>
          <c:val>
            <c:numRef>
              <c:f>Sheet1!$B$2:$B$6</c:f>
              <c:numCache>
                <c:formatCode>General</c:formatCode>
                <c:ptCount val="5"/>
                <c:pt idx="0">
                  <c:v>35.200000000000003</c:v>
                </c:pt>
                <c:pt idx="1">
                  <c:v>17.3</c:v>
                </c:pt>
                <c:pt idx="2">
                  <c:v>16.5</c:v>
                </c:pt>
                <c:pt idx="3">
                  <c:v>21</c:v>
                </c:pt>
                <c:pt idx="4">
                  <c:v>10</c:v>
                </c:pt>
              </c:numCache>
            </c:numRef>
          </c:val>
        </c:ser>
        <c:dLbls>
          <c:showLegendKey val="0"/>
          <c:showVal val="0"/>
          <c:showCatName val="0"/>
          <c:showSerName val="0"/>
          <c:showPercent val="0"/>
          <c:showBubbleSize val="0"/>
          <c:showLeaderLines val="1"/>
        </c:dLbls>
      </c:pie3DChart>
      <c:spPr>
        <a:ln>
          <a:noFill/>
        </a:ln>
        <a:effectLst>
          <a:outerShdw blurRad="63500" sx="102000" sy="102000" algn="ctr" rotWithShape="0">
            <a:prstClr val="black">
              <a:alpha val="40000"/>
            </a:prstClr>
          </a:outerShdw>
        </a:effectLst>
        <a:scene3d>
          <a:camera prst="orthographicFront"/>
          <a:lightRig rig="threePt" dir="t"/>
        </a:scene3d>
        <a:sp3d/>
      </c:spPr>
    </c:plotArea>
    <c:plotVisOnly val="1"/>
    <c:dispBlanksAs val="gap"/>
    <c:showDLblsOverMax val="0"/>
  </c:chart>
  <c:spPr>
    <a:effectLst/>
    <a:scene3d>
      <a:camera prst="orthographicFront"/>
      <a:lightRig rig="threePt" dir="t"/>
    </a:scene3d>
    <a:sp3d prstMaterial="fla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E769-ACB4-452C-BB72-CFD61704BE33}"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en-US"/>
        </a:p>
      </dgm:t>
    </dgm:pt>
    <dgm:pt modelId="{02E154D8-0E03-451A-A8C5-98EA4246D035}">
      <dgm:prSet phldrT="[Text]" custT="1"/>
      <dgm:spPr>
        <a:solidFill>
          <a:schemeClr val="tx2">
            <a:lumMod val="75000"/>
          </a:schemeClr>
        </a:solidFill>
      </dgm:spPr>
      <dgm:t>
        <a:bodyPr/>
        <a:lstStyle/>
        <a:p>
          <a:pPr>
            <a:lnSpc>
              <a:spcPct val="90000"/>
            </a:lnSpc>
          </a:pPr>
          <a:r>
            <a:rPr lang="en-US" sz="3200" b="0" spc="-150" dirty="0" smtClean="0">
              <a:effectLst>
                <a:outerShdw blurRad="38100" dist="38100" dir="2700000" algn="tl">
                  <a:srgbClr val="000000">
                    <a:alpha val="43137"/>
                  </a:srgbClr>
                </a:outerShdw>
              </a:effectLst>
            </a:rPr>
            <a:t>  </a:t>
          </a:r>
          <a:r>
            <a:rPr lang="en-US" sz="3200" b="0" spc="0" dirty="0" smtClean="0">
              <a:effectLst>
                <a:outerShdw blurRad="38100" dist="38100" dir="2700000" algn="tl">
                  <a:srgbClr val="000000">
                    <a:alpha val="43137"/>
                  </a:srgbClr>
                </a:outerShdw>
              </a:effectLst>
            </a:rPr>
            <a:t>TBI: “</a:t>
          </a:r>
          <a:r>
            <a:rPr lang="en-US" sz="3200" b="0" i="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spc="0" baseline="20000" dirty="0" smtClean="0">
            <a:effectLst>
              <a:outerShdw blurRad="38100" dist="38100" dir="2700000" algn="tl">
                <a:srgbClr val="000000">
                  <a:alpha val="43137"/>
                </a:srgbClr>
              </a:outerShdw>
            </a:effectLst>
          </a:endParaRPr>
        </a:p>
        <a:p>
          <a:pPr>
            <a:lnSpc>
              <a:spcPct val="70000"/>
            </a:lnSpc>
          </a:pPr>
          <a:r>
            <a:rPr lang="en-US" sz="2400" b="0" i="0" spc="0" dirty="0" smtClean="0">
              <a:effectLst>
                <a:outerShdw blurRad="38100" dist="38100" dir="2700000" algn="tl">
                  <a:srgbClr val="000000">
                    <a:alpha val="43137"/>
                  </a:srgbClr>
                </a:outerShdw>
              </a:effectLst>
            </a:rPr>
            <a:t>(Strokes</a:t>
          </a:r>
          <a:r>
            <a:rPr lang="en-US" sz="2400" b="0" spc="0" dirty="0" smtClean="0">
              <a:effectLst>
                <a:outerShdw blurRad="38100" dist="38100" dir="2700000" algn="tl">
                  <a:srgbClr val="000000">
                    <a:alpha val="43137"/>
                  </a:srgbClr>
                </a:outerShdw>
              </a:effectLst>
            </a:rPr>
            <a:t>, aneurisms, etc. </a:t>
          </a:r>
        </a:p>
        <a:p>
          <a:pPr>
            <a:lnSpc>
              <a:spcPct val="70000"/>
            </a:lnSpc>
          </a:pPr>
          <a:r>
            <a:rPr lang="en-US" sz="2400" b="0" spc="0" dirty="0" smtClean="0">
              <a:effectLst>
                <a:outerShdw blurRad="38100" dist="38100" dir="2700000" algn="tl">
                  <a:srgbClr val="000000">
                    <a:alpha val="43137"/>
                  </a:srgbClr>
                </a:outerShdw>
              </a:effectLst>
            </a:rPr>
            <a:t>are examples of internal trauma) </a:t>
          </a:r>
          <a:endParaRPr lang="en-US" sz="2400" b="0" spc="0" dirty="0">
            <a:effectLst>
              <a:outerShdw blurRad="38100" dist="38100" dir="2700000" algn="tl">
                <a:srgbClr val="000000">
                  <a:alpha val="43137"/>
                </a:srgbClr>
              </a:outerShdw>
            </a:effectLst>
          </a:endParaRPr>
        </a:p>
      </dgm:t>
    </dgm:pt>
    <dgm:pt modelId="{7C1B04E3-5595-455E-8BF7-C855051C94BF}" type="parTrans" cxnId="{7F557B32-A88E-4F5F-A4A0-39CA5A4B7D3B}">
      <dgm:prSet/>
      <dgm:spPr/>
      <dgm:t>
        <a:bodyPr/>
        <a:lstStyle/>
        <a:p>
          <a:endParaRPr lang="en-US"/>
        </a:p>
      </dgm:t>
    </dgm:pt>
    <dgm:pt modelId="{A290762A-0C06-414B-93EE-ED37153368F7}" type="sibTrans" cxnId="{7F557B32-A88E-4F5F-A4A0-39CA5A4B7D3B}">
      <dgm:prSet/>
      <dgm:spPr/>
      <dgm:t>
        <a:bodyPr/>
        <a:lstStyle/>
        <a:p>
          <a:endParaRPr lang="en-US"/>
        </a:p>
      </dgm:t>
    </dgm:pt>
    <dgm:pt modelId="{735B2713-2A54-4061-AE83-DBFD995BD00E}">
      <dgm:prSet phldrT="[Text]" custT="1"/>
      <dgm:spPr/>
      <dgm:t>
        <a:bodyPr/>
        <a:lstStyle/>
        <a:p>
          <a:pPr algn="ctr">
            <a:spcAft>
              <a:spcPts val="600"/>
            </a:spcAft>
          </a:pPr>
          <a:r>
            <a:rPr lang="en-US" sz="2500" b="1" u="sng" spc="-150" baseline="0" dirty="0" smtClean="0">
              <a:solidFill>
                <a:schemeClr val="tx2">
                  <a:lumMod val="50000"/>
                </a:schemeClr>
              </a:solidFill>
              <a:effectLst/>
            </a:rPr>
            <a:t>Closed</a:t>
          </a:r>
          <a:r>
            <a:rPr lang="en-US" sz="2400" b="1" u="none" spc="-150" baseline="0" dirty="0" smtClean="0">
              <a:solidFill>
                <a:schemeClr val="tx2">
                  <a:lumMod val="50000"/>
                </a:schemeClr>
              </a:solidFill>
              <a:effectLst/>
            </a:rPr>
            <a:t> TBI :  brain is damaged without penetrating skull</a:t>
          </a:r>
        </a:p>
        <a:p>
          <a:pPr algn="ctr">
            <a:spcAft>
              <a:spcPts val="600"/>
            </a:spcAft>
          </a:pPr>
          <a:r>
            <a:rPr lang="en-US" sz="2400" b="1" u="none" spc="-150" baseline="0" dirty="0" smtClean="0">
              <a:solidFill>
                <a:schemeClr val="tx2">
                  <a:lumMod val="50000"/>
                </a:schemeClr>
              </a:solidFill>
              <a:effectLst/>
            </a:rPr>
            <a:t>(Most common &amp; results from falls, car accidents, assault, etc.)</a:t>
          </a:r>
        </a:p>
        <a:p>
          <a:pPr algn="ctr">
            <a:spcAft>
              <a:spcPts val="600"/>
            </a:spcAft>
          </a:pPr>
          <a:r>
            <a:rPr lang="en-US" sz="2500" b="1" u="sng" spc="-150" baseline="0" dirty="0" smtClean="0">
              <a:solidFill>
                <a:schemeClr val="tx2">
                  <a:lumMod val="50000"/>
                </a:schemeClr>
              </a:solidFill>
              <a:effectLst/>
            </a:rPr>
            <a:t>Open</a:t>
          </a:r>
          <a:r>
            <a:rPr lang="en-US" sz="2400" b="1" u="none" spc="-150" baseline="0" dirty="0" smtClean="0">
              <a:solidFill>
                <a:schemeClr val="tx2">
                  <a:lumMod val="50000"/>
                </a:schemeClr>
              </a:solidFill>
              <a:effectLst/>
            </a:rPr>
            <a:t> TBI :  skull penetrated by an external object </a:t>
          </a:r>
        </a:p>
        <a:p>
          <a:pPr algn="ctr">
            <a:spcAft>
              <a:spcPts val="600"/>
            </a:spcAft>
          </a:pPr>
          <a:r>
            <a:rPr lang="en-US" sz="2400" b="1" u="none" spc="-150" baseline="0" dirty="0" smtClean="0">
              <a:solidFill>
                <a:schemeClr val="tx2">
                  <a:lumMod val="50000"/>
                </a:schemeClr>
              </a:solidFill>
              <a:effectLst/>
            </a:rPr>
            <a:t>(i.e. gun shot wound)</a:t>
          </a:r>
          <a:endParaRPr lang="en-US" sz="2400" b="1" u="none" spc="-150" baseline="0" dirty="0">
            <a:solidFill>
              <a:schemeClr val="tx2">
                <a:lumMod val="50000"/>
              </a:schemeClr>
            </a:solidFill>
            <a:effectLst/>
          </a:endParaRPr>
        </a:p>
      </dgm:t>
    </dgm:pt>
    <dgm:pt modelId="{33624416-61E5-4C2E-B8E3-A8971EC80C45}" type="parTrans" cxnId="{516B7932-647E-4E80-AAD5-826B83794B09}">
      <dgm:prSet/>
      <dgm:spPr/>
      <dgm:t>
        <a:bodyPr/>
        <a:lstStyle/>
        <a:p>
          <a:endParaRPr lang="en-US">
            <a:ln>
              <a:solidFill>
                <a:schemeClr val="bg1"/>
              </a:solidFill>
            </a:ln>
          </a:endParaRPr>
        </a:p>
      </dgm:t>
    </dgm:pt>
    <dgm:pt modelId="{F08325D8-3046-4DB3-831C-84C84B2ABA1D}" type="sibTrans" cxnId="{516B7932-647E-4E80-AAD5-826B83794B09}">
      <dgm:prSet/>
      <dgm:spPr/>
      <dgm:t>
        <a:bodyPr/>
        <a:lstStyle/>
        <a:p>
          <a:endParaRPr lang="en-US"/>
        </a:p>
      </dgm:t>
    </dgm:pt>
    <dgm:pt modelId="{D6406990-0B5F-4B21-A189-EDE20FB5226B}" type="pres">
      <dgm:prSet presAssocID="{9843E769-ACB4-452C-BB72-CFD61704BE33}" presName="Name0" presStyleCnt="0">
        <dgm:presLayoutVars>
          <dgm:chMax val="1"/>
          <dgm:chPref val="1"/>
          <dgm:dir/>
          <dgm:animOne val="branch"/>
          <dgm:animLvl val="lvl"/>
        </dgm:presLayoutVars>
      </dgm:prSet>
      <dgm:spPr/>
      <dgm:t>
        <a:bodyPr/>
        <a:lstStyle/>
        <a:p>
          <a:endParaRPr lang="en-US"/>
        </a:p>
      </dgm:t>
    </dgm:pt>
    <dgm:pt modelId="{6E2C917D-A4FA-4C22-A911-EA7E5C0EE552}" type="pres">
      <dgm:prSet presAssocID="{02E154D8-0E03-451A-A8C5-98EA4246D035}" presName="singleCycle" presStyleCnt="0"/>
      <dgm:spPr/>
      <dgm:t>
        <a:bodyPr/>
        <a:lstStyle/>
        <a:p>
          <a:endParaRPr lang="en-US"/>
        </a:p>
      </dgm:t>
    </dgm:pt>
    <dgm:pt modelId="{F9120EB0-8B2B-4783-8A34-1AE7ED802D70}" type="pres">
      <dgm:prSet presAssocID="{02E154D8-0E03-451A-A8C5-98EA4246D035}" presName="singleCenter" presStyleLbl="node1" presStyleIdx="0" presStyleCnt="2" custScaleX="281257" custScaleY="129004" custLinFactNeighborX="21560" custLinFactNeighborY="-16363">
        <dgm:presLayoutVars>
          <dgm:chMax val="7"/>
          <dgm:chPref val="7"/>
        </dgm:presLayoutVars>
      </dgm:prSet>
      <dgm:spPr>
        <a:prstGeom prst="horizontalScroll">
          <a:avLst/>
        </a:prstGeom>
      </dgm:spPr>
      <dgm:t>
        <a:bodyPr/>
        <a:lstStyle/>
        <a:p>
          <a:endParaRPr lang="en-US"/>
        </a:p>
      </dgm:t>
    </dgm:pt>
    <dgm:pt modelId="{2AF0D11B-4DFE-497F-A91A-80FA427A5148}" type="pres">
      <dgm:prSet presAssocID="{33624416-61E5-4C2E-B8E3-A8971EC80C45}" presName="Name56" presStyleLbl="parChTrans1D2" presStyleIdx="0" presStyleCnt="1"/>
      <dgm:spPr/>
      <dgm:t>
        <a:bodyPr/>
        <a:lstStyle/>
        <a:p>
          <a:endParaRPr lang="en-US"/>
        </a:p>
      </dgm:t>
    </dgm:pt>
    <dgm:pt modelId="{2A47D2E5-5573-4A03-A586-E4C986413F24}" type="pres">
      <dgm:prSet presAssocID="{735B2713-2A54-4061-AE83-DBFD995BD00E}" presName="text0" presStyleLbl="node1" presStyleIdx="1" presStyleCnt="2" custScaleX="411725" custScaleY="145960" custRadScaleRad="65323" custRadScaleInc="22949">
        <dgm:presLayoutVars>
          <dgm:bulletEnabled val="1"/>
        </dgm:presLayoutVars>
      </dgm:prSet>
      <dgm:spPr>
        <a:prstGeom prst="horizontalScroll">
          <a:avLst/>
        </a:prstGeom>
      </dgm:spPr>
      <dgm:t>
        <a:bodyPr/>
        <a:lstStyle/>
        <a:p>
          <a:endParaRPr lang="en-US"/>
        </a:p>
      </dgm:t>
    </dgm:pt>
  </dgm:ptLst>
  <dgm:cxnLst>
    <dgm:cxn modelId="{9A787D80-9571-43F5-83C5-D2EC254B6C6F}" type="presOf" srcId="{02E154D8-0E03-451A-A8C5-98EA4246D035}" destId="{F9120EB0-8B2B-4783-8A34-1AE7ED802D70}" srcOrd="0" destOrd="0" presId="urn:microsoft.com/office/officeart/2008/layout/RadialCluster"/>
    <dgm:cxn modelId="{516B7932-647E-4E80-AAD5-826B83794B09}" srcId="{02E154D8-0E03-451A-A8C5-98EA4246D035}" destId="{735B2713-2A54-4061-AE83-DBFD995BD00E}" srcOrd="0" destOrd="0" parTransId="{33624416-61E5-4C2E-B8E3-A8971EC80C45}" sibTransId="{F08325D8-3046-4DB3-831C-84C84B2ABA1D}"/>
    <dgm:cxn modelId="{73D19D35-62DB-44C3-B56C-DEE5E66EA489}" type="presOf" srcId="{9843E769-ACB4-452C-BB72-CFD61704BE33}" destId="{D6406990-0B5F-4B21-A189-EDE20FB5226B}" srcOrd="0" destOrd="0" presId="urn:microsoft.com/office/officeart/2008/layout/RadialCluster"/>
    <dgm:cxn modelId="{FAA0B300-3B24-4446-9EF6-1CC0D09AF3CE}" type="presOf" srcId="{33624416-61E5-4C2E-B8E3-A8971EC80C45}" destId="{2AF0D11B-4DFE-497F-A91A-80FA427A5148}" srcOrd="0" destOrd="0" presId="urn:microsoft.com/office/officeart/2008/layout/RadialCluster"/>
    <dgm:cxn modelId="{87894F55-E516-478A-A2F4-E6C57E2D3AAD}" type="presOf" srcId="{735B2713-2A54-4061-AE83-DBFD995BD00E}" destId="{2A47D2E5-5573-4A03-A586-E4C986413F24}" srcOrd="0" destOrd="0" presId="urn:microsoft.com/office/officeart/2008/layout/RadialCluster"/>
    <dgm:cxn modelId="{7F557B32-A88E-4F5F-A4A0-39CA5A4B7D3B}" srcId="{9843E769-ACB4-452C-BB72-CFD61704BE33}" destId="{02E154D8-0E03-451A-A8C5-98EA4246D035}" srcOrd="0" destOrd="0" parTransId="{7C1B04E3-5595-455E-8BF7-C855051C94BF}" sibTransId="{A290762A-0C06-414B-93EE-ED37153368F7}"/>
    <dgm:cxn modelId="{037769EB-B879-4741-A251-71490530DDB2}" type="presParOf" srcId="{D6406990-0B5F-4B21-A189-EDE20FB5226B}" destId="{6E2C917D-A4FA-4C22-A911-EA7E5C0EE552}" srcOrd="0" destOrd="0" presId="urn:microsoft.com/office/officeart/2008/layout/RadialCluster"/>
    <dgm:cxn modelId="{E78909F4-01D9-45A2-A696-27A43684F8DA}" type="presParOf" srcId="{6E2C917D-A4FA-4C22-A911-EA7E5C0EE552}" destId="{F9120EB0-8B2B-4783-8A34-1AE7ED802D70}" srcOrd="0" destOrd="0" presId="urn:microsoft.com/office/officeart/2008/layout/RadialCluster"/>
    <dgm:cxn modelId="{F3AC72C0-998F-4C15-93E5-DAD909045FC9}" type="presParOf" srcId="{6E2C917D-A4FA-4C22-A911-EA7E5C0EE552}" destId="{2AF0D11B-4DFE-497F-A91A-80FA427A5148}" srcOrd="1" destOrd="0" presId="urn:microsoft.com/office/officeart/2008/layout/RadialCluster"/>
    <dgm:cxn modelId="{62CE1A64-4F42-4DD2-B824-76B27E78A41F}" type="presParOf" srcId="{6E2C917D-A4FA-4C22-A911-EA7E5C0EE552}" destId="{2A47D2E5-5573-4A03-A586-E4C986413F24}"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93062-ED87-47E2-B110-2B8FE56CDA68}" type="doc">
      <dgm:prSet loTypeId="urn:microsoft.com/office/officeart/2005/8/layout/gear1" loCatId="cycle" qsTypeId="urn:microsoft.com/office/officeart/2005/8/quickstyle/simple5" qsCatId="simple" csTypeId="urn:microsoft.com/office/officeart/2005/8/colors/colorful5" csCatId="colorful" phldr="1"/>
      <dgm:spPr/>
      <dgm:t>
        <a:bodyPr/>
        <a:lstStyle/>
        <a:p>
          <a:endParaRPr lang="en-US"/>
        </a:p>
      </dgm:t>
    </dgm:pt>
    <dgm:pt modelId="{3BD33B96-1264-487C-96A4-B9AE069CAAD2}">
      <dgm:prSet phldrT="[Text]" custT="1"/>
      <dgm:spPr>
        <a:solidFill>
          <a:schemeClr val="accent1">
            <a:lumMod val="75000"/>
          </a:schemeClr>
        </a:solidFill>
        <a:ln>
          <a:solidFill>
            <a:schemeClr val="accent1">
              <a:lumMod val="60000"/>
              <a:lumOff val="40000"/>
            </a:schemeClr>
          </a:solidFill>
        </a:ln>
      </dgm:spPr>
      <dgm:t>
        <a:bodyPr/>
        <a:lstStyle/>
        <a:p>
          <a:r>
            <a:rPr lang="en-US" sz="2600" spc="-150" dirty="0" smtClean="0"/>
            <a:t>Estimated 1.7 million injuries annually </a:t>
          </a:r>
          <a:r>
            <a:rPr lang="en-US" sz="2400" spc="-150" baseline="20000" dirty="0" smtClean="0"/>
            <a:t>1</a:t>
          </a:r>
          <a:endParaRPr lang="en-US" sz="2400" spc="-150" baseline="20000" dirty="0"/>
        </a:p>
      </dgm:t>
    </dgm:pt>
    <dgm:pt modelId="{D1076D52-063F-4F46-AEB8-5CB4581E701A}" type="parTrans" cxnId="{814DA51E-3452-4250-A782-AB7FEB1F1A7D}">
      <dgm:prSet/>
      <dgm:spPr/>
      <dgm:t>
        <a:bodyPr/>
        <a:lstStyle/>
        <a:p>
          <a:endParaRPr lang="en-US"/>
        </a:p>
      </dgm:t>
    </dgm:pt>
    <dgm:pt modelId="{9CC61F56-72D1-4D76-8048-39A2D39F3A7C}" type="sibTrans" cxnId="{814DA51E-3452-4250-A782-AB7FEB1F1A7D}">
      <dgm:prSet/>
      <dgm:spPr/>
      <dgm:t>
        <a:bodyPr/>
        <a:lstStyle/>
        <a:p>
          <a:endParaRPr lang="en-US" spc="-150">
            <a:solidFill>
              <a:schemeClr val="bg1"/>
            </a:solidFill>
          </a:endParaRPr>
        </a:p>
      </dgm:t>
    </dgm:pt>
    <dgm:pt modelId="{0EFDFD78-F4A8-4A1A-BBB0-5BEE887F8212}">
      <dgm:prSet phldrT="[Text]" custT="1"/>
      <dgm:spPr>
        <a:solidFill>
          <a:schemeClr val="bg2">
            <a:lumMod val="25000"/>
          </a:schemeClr>
        </a:solidFill>
        <a:ln>
          <a:solidFill>
            <a:schemeClr val="accent1"/>
          </a:solidFill>
        </a:ln>
      </dgm:spPr>
      <dgm:t>
        <a:bodyPr/>
        <a:lstStyle/>
        <a:p>
          <a:pPr algn="ctr"/>
          <a:r>
            <a:rPr lang="en-US" sz="2400" spc="-150" dirty="0" smtClean="0"/>
            <a:t>Males have a higher incident rate (~75%) than females.</a:t>
          </a:r>
          <a:r>
            <a:rPr lang="en-US" sz="2400" spc="-150" baseline="20000" dirty="0" smtClean="0"/>
            <a:t>3</a:t>
          </a:r>
          <a:endParaRPr lang="en-US" sz="2400" spc="-150" baseline="20000" dirty="0"/>
        </a:p>
      </dgm:t>
    </dgm:pt>
    <dgm:pt modelId="{1C9C2413-3E72-4E48-8999-4FD8C27F5330}" type="parTrans" cxnId="{99B70111-8936-4C9D-995A-929AB67D0545}">
      <dgm:prSet/>
      <dgm:spPr/>
      <dgm:t>
        <a:bodyPr/>
        <a:lstStyle/>
        <a:p>
          <a:endParaRPr lang="en-US"/>
        </a:p>
      </dgm:t>
    </dgm:pt>
    <dgm:pt modelId="{9EBA9CBA-E73C-4D08-940C-6ED8C4BBDC54}" type="sibTrans" cxnId="{99B70111-8936-4C9D-995A-929AB67D0545}">
      <dgm:prSet/>
      <dgm:spPr/>
      <dgm:t>
        <a:bodyPr/>
        <a:lstStyle/>
        <a:p>
          <a:endParaRPr lang="en-US" spc="-150">
            <a:solidFill>
              <a:schemeClr val="bg1"/>
            </a:solidFill>
          </a:endParaRPr>
        </a:p>
      </dgm:t>
    </dgm:pt>
    <dgm:pt modelId="{11BE48A1-CE76-4B64-BC93-BE6662AB4AC0}">
      <dgm:prSet phldrT="[Text]" custT="1"/>
      <dgm:spPr>
        <a:solidFill>
          <a:schemeClr val="bg2">
            <a:lumMod val="50000"/>
          </a:schemeClr>
        </a:solidFill>
      </dgm:spPr>
      <dgm:t>
        <a:bodyPr/>
        <a:lstStyle/>
        <a:p>
          <a:r>
            <a:rPr lang="en-US" sz="2300" spc="-150" dirty="0" smtClean="0"/>
            <a:t>Ages most at risk: </a:t>
          </a:r>
        </a:p>
        <a:p>
          <a:r>
            <a:rPr lang="en-US" sz="2300" spc="-150" dirty="0" smtClean="0"/>
            <a:t>0 to 4 years; 15 to 19 years; and 65 years and older </a:t>
          </a:r>
          <a:r>
            <a:rPr lang="en-US" sz="2200" spc="-150" baseline="20000" dirty="0" smtClean="0"/>
            <a:t>1</a:t>
          </a:r>
          <a:endParaRPr lang="en-US" sz="2200" spc="-150" baseline="20000" dirty="0"/>
        </a:p>
      </dgm:t>
    </dgm:pt>
    <dgm:pt modelId="{4D2E4C64-7EE0-4DEF-AF1F-795F57E30A12}" type="parTrans" cxnId="{F2BFF1DF-C1A9-4B96-A4CD-3349BFA4C047}">
      <dgm:prSet/>
      <dgm:spPr/>
      <dgm:t>
        <a:bodyPr/>
        <a:lstStyle/>
        <a:p>
          <a:endParaRPr lang="en-US"/>
        </a:p>
      </dgm:t>
    </dgm:pt>
    <dgm:pt modelId="{BA71EA26-2E6B-4AD3-B1A7-D451BC879731}" type="sibTrans" cxnId="{F2BFF1DF-C1A9-4B96-A4CD-3349BFA4C047}">
      <dgm:prSet/>
      <dgm:spPr/>
      <dgm:t>
        <a:bodyPr/>
        <a:lstStyle/>
        <a:p>
          <a:endParaRPr lang="en-US" spc="-150">
            <a:solidFill>
              <a:schemeClr val="bg1"/>
            </a:solidFill>
          </a:endParaRPr>
        </a:p>
      </dgm:t>
    </dgm:pt>
    <dgm:pt modelId="{82B6C205-3309-4916-A1F0-342D34C91B68}" type="pres">
      <dgm:prSet presAssocID="{77D93062-ED87-47E2-B110-2B8FE56CDA68}" presName="composite" presStyleCnt="0">
        <dgm:presLayoutVars>
          <dgm:chMax val="3"/>
          <dgm:animLvl val="lvl"/>
          <dgm:resizeHandles val="exact"/>
        </dgm:presLayoutVars>
      </dgm:prSet>
      <dgm:spPr/>
      <dgm:t>
        <a:bodyPr/>
        <a:lstStyle/>
        <a:p>
          <a:endParaRPr lang="en-US"/>
        </a:p>
      </dgm:t>
    </dgm:pt>
    <dgm:pt modelId="{CB9B1DED-9D31-4346-8204-9C5F9A697547}" type="pres">
      <dgm:prSet presAssocID="{3BD33B96-1264-487C-96A4-B9AE069CAAD2}" presName="gear1" presStyleLbl="node1" presStyleIdx="0" presStyleCnt="3" custScaleX="129224" custScaleY="128341" custLinFactX="-47968" custLinFactNeighborX="-100000" custLinFactNeighborY="-85311">
        <dgm:presLayoutVars>
          <dgm:chMax val="1"/>
          <dgm:bulletEnabled val="1"/>
        </dgm:presLayoutVars>
      </dgm:prSet>
      <dgm:spPr/>
      <dgm:t>
        <a:bodyPr/>
        <a:lstStyle/>
        <a:p>
          <a:endParaRPr lang="en-US"/>
        </a:p>
      </dgm:t>
    </dgm:pt>
    <dgm:pt modelId="{07A9A6B2-847C-4A1F-B442-601337B89AD3}" type="pres">
      <dgm:prSet presAssocID="{3BD33B96-1264-487C-96A4-B9AE069CAAD2}" presName="gear1srcNode" presStyleLbl="node1" presStyleIdx="0" presStyleCnt="3"/>
      <dgm:spPr/>
      <dgm:t>
        <a:bodyPr/>
        <a:lstStyle/>
        <a:p>
          <a:endParaRPr lang="en-US"/>
        </a:p>
      </dgm:t>
    </dgm:pt>
    <dgm:pt modelId="{255CB996-C8FC-4A77-9678-591A3DCB5F82}" type="pres">
      <dgm:prSet presAssocID="{3BD33B96-1264-487C-96A4-B9AE069CAAD2}" presName="gear1dstNode" presStyleLbl="node1" presStyleIdx="0" presStyleCnt="3"/>
      <dgm:spPr/>
      <dgm:t>
        <a:bodyPr/>
        <a:lstStyle/>
        <a:p>
          <a:endParaRPr lang="en-US"/>
        </a:p>
      </dgm:t>
    </dgm:pt>
    <dgm:pt modelId="{5BD97D72-C28D-481E-8DB3-18FFE7D8C04E}" type="pres">
      <dgm:prSet presAssocID="{0EFDFD78-F4A8-4A1A-BBB0-5BEE887F8212}" presName="gear2" presStyleLbl="node1" presStyleIdx="1" presStyleCnt="3" custScaleX="198841" custScaleY="164243" custLinFactNeighborX="32178" custLinFactNeighborY="21069">
        <dgm:presLayoutVars>
          <dgm:chMax val="1"/>
          <dgm:bulletEnabled val="1"/>
        </dgm:presLayoutVars>
      </dgm:prSet>
      <dgm:spPr/>
      <dgm:t>
        <a:bodyPr/>
        <a:lstStyle/>
        <a:p>
          <a:endParaRPr lang="en-US"/>
        </a:p>
      </dgm:t>
    </dgm:pt>
    <dgm:pt modelId="{44BACDFF-2250-46FD-900C-2141E394E4A7}" type="pres">
      <dgm:prSet presAssocID="{0EFDFD78-F4A8-4A1A-BBB0-5BEE887F8212}" presName="gear2srcNode" presStyleLbl="node1" presStyleIdx="1" presStyleCnt="3"/>
      <dgm:spPr/>
      <dgm:t>
        <a:bodyPr/>
        <a:lstStyle/>
        <a:p>
          <a:endParaRPr lang="en-US"/>
        </a:p>
      </dgm:t>
    </dgm:pt>
    <dgm:pt modelId="{91FD49A5-2B30-4FCF-A362-77E602049FEA}" type="pres">
      <dgm:prSet presAssocID="{0EFDFD78-F4A8-4A1A-BBB0-5BEE887F8212}" presName="gear2dstNode" presStyleLbl="node1" presStyleIdx="1" presStyleCnt="3"/>
      <dgm:spPr/>
      <dgm:t>
        <a:bodyPr/>
        <a:lstStyle/>
        <a:p>
          <a:endParaRPr lang="en-US"/>
        </a:p>
      </dgm:t>
    </dgm:pt>
    <dgm:pt modelId="{4D04F999-2672-4B26-8DAF-6DF843D4650E}" type="pres">
      <dgm:prSet presAssocID="{11BE48A1-CE76-4B64-BC93-BE6662AB4AC0}" presName="gear3" presStyleLbl="node1" presStyleIdx="2" presStyleCnt="3" custScaleX="192826" custScaleY="180840" custLinFactNeighborX="87090" custLinFactNeighborY="10864"/>
      <dgm:spPr/>
      <dgm:t>
        <a:bodyPr/>
        <a:lstStyle/>
        <a:p>
          <a:endParaRPr lang="en-US"/>
        </a:p>
      </dgm:t>
    </dgm:pt>
    <dgm:pt modelId="{C3C8C932-D696-443B-AAE3-87256E2CEBB7}" type="pres">
      <dgm:prSet presAssocID="{11BE48A1-CE76-4B64-BC93-BE6662AB4AC0}" presName="gear3tx" presStyleLbl="node1" presStyleIdx="2" presStyleCnt="3">
        <dgm:presLayoutVars>
          <dgm:chMax val="1"/>
          <dgm:bulletEnabled val="1"/>
        </dgm:presLayoutVars>
      </dgm:prSet>
      <dgm:spPr/>
      <dgm:t>
        <a:bodyPr/>
        <a:lstStyle/>
        <a:p>
          <a:endParaRPr lang="en-US"/>
        </a:p>
      </dgm:t>
    </dgm:pt>
    <dgm:pt modelId="{74645EC2-6617-45EC-A16D-C383E3EC37E3}" type="pres">
      <dgm:prSet presAssocID="{11BE48A1-CE76-4B64-BC93-BE6662AB4AC0}" presName="gear3srcNode" presStyleLbl="node1" presStyleIdx="2" presStyleCnt="3"/>
      <dgm:spPr/>
      <dgm:t>
        <a:bodyPr/>
        <a:lstStyle/>
        <a:p>
          <a:endParaRPr lang="en-US"/>
        </a:p>
      </dgm:t>
    </dgm:pt>
    <dgm:pt modelId="{7F07FEDE-E07F-4A93-84B6-3531ED8BAF86}" type="pres">
      <dgm:prSet presAssocID="{11BE48A1-CE76-4B64-BC93-BE6662AB4AC0}" presName="gear3dstNode" presStyleLbl="node1" presStyleIdx="2" presStyleCnt="3"/>
      <dgm:spPr/>
      <dgm:t>
        <a:bodyPr/>
        <a:lstStyle/>
        <a:p>
          <a:endParaRPr lang="en-US"/>
        </a:p>
      </dgm:t>
    </dgm:pt>
    <dgm:pt modelId="{6240DAE7-27C5-4D68-A034-71A1BC1C3A7E}" type="pres">
      <dgm:prSet presAssocID="{9CC61F56-72D1-4D76-8048-39A2D39F3A7C}" presName="connector1" presStyleLbl="sibTrans2D1" presStyleIdx="0" presStyleCnt="3" custFlipVert="1" custFlipHor="1" custScaleX="9918" custScaleY="2185" custLinFactNeighborX="32922" custLinFactNeighborY="26647"/>
      <dgm:spPr/>
      <dgm:t>
        <a:bodyPr/>
        <a:lstStyle/>
        <a:p>
          <a:endParaRPr lang="en-US"/>
        </a:p>
      </dgm:t>
    </dgm:pt>
    <dgm:pt modelId="{8C049255-0A59-46F1-B6C1-1FC48A0DA75F}" type="pres">
      <dgm:prSet presAssocID="{9EBA9CBA-E73C-4D08-940C-6ED8C4BBDC54}" presName="connector2" presStyleLbl="sibTrans2D1" presStyleIdx="1" presStyleCnt="3" custFlipVert="1" custScaleX="2247" custScaleY="16081" custLinFactX="-13681" custLinFactNeighborX="-100000" custLinFactNeighborY="89684"/>
      <dgm:spPr/>
      <dgm:t>
        <a:bodyPr/>
        <a:lstStyle/>
        <a:p>
          <a:endParaRPr lang="en-US"/>
        </a:p>
      </dgm:t>
    </dgm:pt>
    <dgm:pt modelId="{61C1FCF1-3E0C-4D66-91B7-1E7A612CF9D1}" type="pres">
      <dgm:prSet presAssocID="{BA71EA26-2E6B-4AD3-B1A7-D451BC879731}" presName="connector3" presStyleLbl="sibTrans2D1" presStyleIdx="2" presStyleCnt="3" custFlipVert="1" custFlipHor="0" custScaleX="1994" custScaleY="1700" custLinFactY="18910" custLinFactNeighborX="-46138" custLinFactNeighborY="100000"/>
      <dgm:spPr/>
      <dgm:t>
        <a:bodyPr/>
        <a:lstStyle/>
        <a:p>
          <a:endParaRPr lang="en-US"/>
        </a:p>
      </dgm:t>
    </dgm:pt>
  </dgm:ptLst>
  <dgm:cxnLst>
    <dgm:cxn modelId="{FEF36007-FD41-44FF-844E-D8C6EEE33D2B}" type="presOf" srcId="{11BE48A1-CE76-4B64-BC93-BE6662AB4AC0}" destId="{C3C8C932-D696-443B-AAE3-87256E2CEBB7}" srcOrd="1" destOrd="0" presId="urn:microsoft.com/office/officeart/2005/8/layout/gear1"/>
    <dgm:cxn modelId="{FB099E0E-5870-454E-A363-086AD2F4FD3D}" type="presOf" srcId="{3BD33B96-1264-487C-96A4-B9AE069CAAD2}" destId="{07A9A6B2-847C-4A1F-B442-601337B89AD3}" srcOrd="1" destOrd="0" presId="urn:microsoft.com/office/officeart/2005/8/layout/gear1"/>
    <dgm:cxn modelId="{E687983E-26D9-4622-9322-805235C29553}" type="presOf" srcId="{11BE48A1-CE76-4B64-BC93-BE6662AB4AC0}" destId="{7F07FEDE-E07F-4A93-84B6-3531ED8BAF86}" srcOrd="3" destOrd="0" presId="urn:microsoft.com/office/officeart/2005/8/layout/gear1"/>
    <dgm:cxn modelId="{814DA51E-3452-4250-A782-AB7FEB1F1A7D}" srcId="{77D93062-ED87-47E2-B110-2B8FE56CDA68}" destId="{3BD33B96-1264-487C-96A4-B9AE069CAAD2}" srcOrd="0" destOrd="0" parTransId="{D1076D52-063F-4F46-AEB8-5CB4581E701A}" sibTransId="{9CC61F56-72D1-4D76-8048-39A2D39F3A7C}"/>
    <dgm:cxn modelId="{69D3A31F-9F3D-4E31-8772-88A15765A435}" type="presOf" srcId="{3BD33B96-1264-487C-96A4-B9AE069CAAD2}" destId="{255CB996-C8FC-4A77-9678-591A3DCB5F82}" srcOrd="2" destOrd="0" presId="urn:microsoft.com/office/officeart/2005/8/layout/gear1"/>
    <dgm:cxn modelId="{B589B03B-3EBE-4F06-9F7F-808A42596E37}" type="presOf" srcId="{9CC61F56-72D1-4D76-8048-39A2D39F3A7C}" destId="{6240DAE7-27C5-4D68-A034-71A1BC1C3A7E}" srcOrd="0" destOrd="0" presId="urn:microsoft.com/office/officeart/2005/8/layout/gear1"/>
    <dgm:cxn modelId="{EBD6896F-FBCA-4D57-851F-1B71B89B3717}" type="presOf" srcId="{0EFDFD78-F4A8-4A1A-BBB0-5BEE887F8212}" destId="{44BACDFF-2250-46FD-900C-2141E394E4A7}" srcOrd="1" destOrd="0" presId="urn:microsoft.com/office/officeart/2005/8/layout/gear1"/>
    <dgm:cxn modelId="{66B53862-C30B-4880-BEB7-72FA7EB2BEE1}" type="presOf" srcId="{0EFDFD78-F4A8-4A1A-BBB0-5BEE887F8212}" destId="{5BD97D72-C28D-481E-8DB3-18FFE7D8C04E}" srcOrd="0" destOrd="0" presId="urn:microsoft.com/office/officeart/2005/8/layout/gear1"/>
    <dgm:cxn modelId="{20346DCD-53D6-405E-935F-5C7AC231D723}" type="presOf" srcId="{BA71EA26-2E6B-4AD3-B1A7-D451BC879731}" destId="{61C1FCF1-3E0C-4D66-91B7-1E7A612CF9D1}" srcOrd="0" destOrd="0" presId="urn:microsoft.com/office/officeart/2005/8/layout/gear1"/>
    <dgm:cxn modelId="{3A3CDAD5-2514-4DF6-AF97-845D759AE5A6}" type="presOf" srcId="{9EBA9CBA-E73C-4D08-940C-6ED8C4BBDC54}" destId="{8C049255-0A59-46F1-B6C1-1FC48A0DA75F}" srcOrd="0" destOrd="0" presId="urn:microsoft.com/office/officeart/2005/8/layout/gear1"/>
    <dgm:cxn modelId="{442596A3-D8F5-42EF-8A43-81DA4AC59E59}" type="presOf" srcId="{11BE48A1-CE76-4B64-BC93-BE6662AB4AC0}" destId="{74645EC2-6617-45EC-A16D-C383E3EC37E3}" srcOrd="2" destOrd="0" presId="urn:microsoft.com/office/officeart/2005/8/layout/gear1"/>
    <dgm:cxn modelId="{3EDDABC8-6954-4A16-A01C-468B857DA09B}" type="presOf" srcId="{3BD33B96-1264-487C-96A4-B9AE069CAAD2}" destId="{CB9B1DED-9D31-4346-8204-9C5F9A697547}" srcOrd="0" destOrd="0" presId="urn:microsoft.com/office/officeart/2005/8/layout/gear1"/>
    <dgm:cxn modelId="{F2BFF1DF-C1A9-4B96-A4CD-3349BFA4C047}" srcId="{77D93062-ED87-47E2-B110-2B8FE56CDA68}" destId="{11BE48A1-CE76-4B64-BC93-BE6662AB4AC0}" srcOrd="2" destOrd="0" parTransId="{4D2E4C64-7EE0-4DEF-AF1F-795F57E30A12}" sibTransId="{BA71EA26-2E6B-4AD3-B1A7-D451BC879731}"/>
    <dgm:cxn modelId="{2470D37E-498B-46D7-B68E-AA7E47CB4558}" type="presOf" srcId="{77D93062-ED87-47E2-B110-2B8FE56CDA68}" destId="{82B6C205-3309-4916-A1F0-342D34C91B68}" srcOrd="0" destOrd="0" presId="urn:microsoft.com/office/officeart/2005/8/layout/gear1"/>
    <dgm:cxn modelId="{99B70111-8936-4C9D-995A-929AB67D0545}" srcId="{77D93062-ED87-47E2-B110-2B8FE56CDA68}" destId="{0EFDFD78-F4A8-4A1A-BBB0-5BEE887F8212}" srcOrd="1" destOrd="0" parTransId="{1C9C2413-3E72-4E48-8999-4FD8C27F5330}" sibTransId="{9EBA9CBA-E73C-4D08-940C-6ED8C4BBDC54}"/>
    <dgm:cxn modelId="{F63AF6CD-1787-46B4-A72A-ECF2CAA637F3}" type="presOf" srcId="{11BE48A1-CE76-4B64-BC93-BE6662AB4AC0}" destId="{4D04F999-2672-4B26-8DAF-6DF843D4650E}" srcOrd="0" destOrd="0" presId="urn:microsoft.com/office/officeart/2005/8/layout/gear1"/>
    <dgm:cxn modelId="{93EB05CA-7900-44D2-BBDA-5838DAE22292}" type="presOf" srcId="{0EFDFD78-F4A8-4A1A-BBB0-5BEE887F8212}" destId="{91FD49A5-2B30-4FCF-A362-77E602049FEA}" srcOrd="2" destOrd="0" presId="urn:microsoft.com/office/officeart/2005/8/layout/gear1"/>
    <dgm:cxn modelId="{D57A0D44-8043-4278-B920-E0C42B8A4A54}" type="presParOf" srcId="{82B6C205-3309-4916-A1F0-342D34C91B68}" destId="{CB9B1DED-9D31-4346-8204-9C5F9A697547}" srcOrd="0" destOrd="0" presId="urn:microsoft.com/office/officeart/2005/8/layout/gear1"/>
    <dgm:cxn modelId="{376589C0-D33E-4062-AB72-1CDA8E60C983}" type="presParOf" srcId="{82B6C205-3309-4916-A1F0-342D34C91B68}" destId="{07A9A6B2-847C-4A1F-B442-601337B89AD3}" srcOrd="1" destOrd="0" presId="urn:microsoft.com/office/officeart/2005/8/layout/gear1"/>
    <dgm:cxn modelId="{B238F248-8C81-4D29-9701-24F05EF44736}" type="presParOf" srcId="{82B6C205-3309-4916-A1F0-342D34C91B68}" destId="{255CB996-C8FC-4A77-9678-591A3DCB5F82}" srcOrd="2" destOrd="0" presId="urn:microsoft.com/office/officeart/2005/8/layout/gear1"/>
    <dgm:cxn modelId="{FE485391-8856-4A51-8858-8F9C47FB167C}" type="presParOf" srcId="{82B6C205-3309-4916-A1F0-342D34C91B68}" destId="{5BD97D72-C28D-481E-8DB3-18FFE7D8C04E}" srcOrd="3" destOrd="0" presId="urn:microsoft.com/office/officeart/2005/8/layout/gear1"/>
    <dgm:cxn modelId="{CF0740FF-DA3F-46A2-A9F3-EBCDBA9DC2A8}" type="presParOf" srcId="{82B6C205-3309-4916-A1F0-342D34C91B68}" destId="{44BACDFF-2250-46FD-900C-2141E394E4A7}" srcOrd="4" destOrd="0" presId="urn:microsoft.com/office/officeart/2005/8/layout/gear1"/>
    <dgm:cxn modelId="{266A55D0-C766-4EFE-8EDC-A729ECC6ADF5}" type="presParOf" srcId="{82B6C205-3309-4916-A1F0-342D34C91B68}" destId="{91FD49A5-2B30-4FCF-A362-77E602049FEA}" srcOrd="5" destOrd="0" presId="urn:microsoft.com/office/officeart/2005/8/layout/gear1"/>
    <dgm:cxn modelId="{E88D91FD-75EF-4939-926B-9F3A9D584540}" type="presParOf" srcId="{82B6C205-3309-4916-A1F0-342D34C91B68}" destId="{4D04F999-2672-4B26-8DAF-6DF843D4650E}" srcOrd="6" destOrd="0" presId="urn:microsoft.com/office/officeart/2005/8/layout/gear1"/>
    <dgm:cxn modelId="{18439D64-C270-405F-B5C8-EB5B4258ED48}" type="presParOf" srcId="{82B6C205-3309-4916-A1F0-342D34C91B68}" destId="{C3C8C932-D696-443B-AAE3-87256E2CEBB7}" srcOrd="7" destOrd="0" presId="urn:microsoft.com/office/officeart/2005/8/layout/gear1"/>
    <dgm:cxn modelId="{5D311ED8-AA38-4034-9FC8-4E7C331D3316}" type="presParOf" srcId="{82B6C205-3309-4916-A1F0-342D34C91B68}" destId="{74645EC2-6617-45EC-A16D-C383E3EC37E3}" srcOrd="8" destOrd="0" presId="urn:microsoft.com/office/officeart/2005/8/layout/gear1"/>
    <dgm:cxn modelId="{5330A9EA-1E6E-443D-B1A2-C0C35992E092}" type="presParOf" srcId="{82B6C205-3309-4916-A1F0-342D34C91B68}" destId="{7F07FEDE-E07F-4A93-84B6-3531ED8BAF86}" srcOrd="9" destOrd="0" presId="urn:microsoft.com/office/officeart/2005/8/layout/gear1"/>
    <dgm:cxn modelId="{895A7B20-1EDC-4C91-95B2-7C2DDF470C3B}" type="presParOf" srcId="{82B6C205-3309-4916-A1F0-342D34C91B68}" destId="{6240DAE7-27C5-4D68-A034-71A1BC1C3A7E}" srcOrd="10" destOrd="0" presId="urn:microsoft.com/office/officeart/2005/8/layout/gear1"/>
    <dgm:cxn modelId="{E5C58F1D-70BD-4EEC-AF31-DDC342742E47}" type="presParOf" srcId="{82B6C205-3309-4916-A1F0-342D34C91B68}" destId="{8C049255-0A59-46F1-B6C1-1FC48A0DA75F}" srcOrd="11" destOrd="0" presId="urn:microsoft.com/office/officeart/2005/8/layout/gear1"/>
    <dgm:cxn modelId="{5E56C968-6DBF-43DF-A3F7-2B0C918A499A}" type="presParOf" srcId="{82B6C205-3309-4916-A1F0-342D34C91B68}" destId="{61C1FCF1-3E0C-4D66-91B7-1E7A612CF9D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FBC7A-7845-40FA-A08C-41BF95F7E0B2}" type="doc">
      <dgm:prSet loTypeId="urn:microsoft.com/office/officeart/2005/8/layout/hProcess4" loCatId="process" qsTypeId="urn:microsoft.com/office/officeart/2005/8/quickstyle/simple5" qsCatId="simple" csTypeId="urn:microsoft.com/office/officeart/2005/8/colors/accent1_2" csCatId="accent1" phldr="1"/>
      <dgm:spPr/>
    </dgm:pt>
    <dgm:pt modelId="{3477BA0A-43B3-4360-BF86-70C101EA09F7}">
      <dgm:prSet phldrT="[Text]" custT="1"/>
      <dgm:spPr/>
      <dgm:t>
        <a:bodyPr/>
        <a:lstStyle/>
        <a:p>
          <a:r>
            <a:rPr lang="en-US" sz="3800" dirty="0" smtClean="0">
              <a:effectLst>
                <a:outerShdw blurRad="38100" dist="38100" dir="2700000" algn="tl">
                  <a:srgbClr val="000000">
                    <a:alpha val="43137"/>
                  </a:srgbClr>
                </a:outerShdw>
              </a:effectLst>
            </a:rPr>
            <a:t>… to Prevent.</a:t>
          </a:r>
          <a:endParaRPr lang="en-US" sz="3800" dirty="0">
            <a:effectLst>
              <a:outerShdw blurRad="38100" dist="38100" dir="2700000" algn="tl">
                <a:srgbClr val="000000">
                  <a:alpha val="43137"/>
                </a:srgbClr>
              </a:outerShdw>
            </a:effectLst>
          </a:endParaRPr>
        </a:p>
      </dgm:t>
    </dgm:pt>
    <dgm:pt modelId="{8ABF981D-B85A-4D4C-9C20-72B34D9A3AE9}" type="parTrans" cxnId="{DE8FFE3D-ABEB-4E8C-BEC3-69C01D47C77A}">
      <dgm:prSet/>
      <dgm:spPr/>
      <dgm:t>
        <a:bodyPr/>
        <a:lstStyle/>
        <a:p>
          <a:endParaRPr lang="en-US"/>
        </a:p>
      </dgm:t>
    </dgm:pt>
    <dgm:pt modelId="{9DBE24FE-5ECA-49BE-8136-EBBD7350CD23}" type="sibTrans" cxnId="{DE8FFE3D-ABEB-4E8C-BEC3-69C01D47C77A}">
      <dgm:prSet/>
      <dgm:spPr/>
      <dgm:t>
        <a:bodyPr/>
        <a:lstStyle/>
        <a:p>
          <a:endParaRPr lang="en-US"/>
        </a:p>
      </dgm:t>
    </dgm:pt>
    <dgm:pt modelId="{B19C462D-7ED9-4278-BD25-49405A50005A}">
      <dgm:prSet phldrT="[Text]" custT="1"/>
      <dgm:spPr/>
      <dgm:t>
        <a:bodyPr/>
        <a:lstStyle/>
        <a:p>
          <a:r>
            <a:rPr lang="en-US" sz="3200" dirty="0" smtClean="0">
              <a:effectLst>
                <a:outerShdw blurRad="38100" dist="38100" dir="2700000" algn="tl">
                  <a:srgbClr val="000000">
                    <a:alpha val="43137"/>
                  </a:srgbClr>
                </a:outerShdw>
              </a:effectLst>
            </a:rPr>
            <a:t>…When an injury occurs.</a:t>
          </a:r>
          <a:endParaRPr lang="en-US" sz="3200" dirty="0">
            <a:effectLst>
              <a:outerShdw blurRad="38100" dist="38100" dir="2700000" algn="tl">
                <a:srgbClr val="000000">
                  <a:alpha val="43137"/>
                </a:srgbClr>
              </a:outerShdw>
            </a:effectLst>
          </a:endParaRPr>
        </a:p>
      </dgm:t>
    </dgm:pt>
    <dgm:pt modelId="{85B500AD-EC16-4808-BF5F-F22CCC71B434}" type="parTrans" cxnId="{878DB34E-1932-4011-B4AC-D5D42B84C491}">
      <dgm:prSet/>
      <dgm:spPr/>
      <dgm:t>
        <a:bodyPr/>
        <a:lstStyle/>
        <a:p>
          <a:endParaRPr lang="en-US"/>
        </a:p>
      </dgm:t>
    </dgm:pt>
    <dgm:pt modelId="{978C28C6-34CA-47BF-8E78-67EBFB9A779A}" type="sibTrans" cxnId="{878DB34E-1932-4011-B4AC-D5D42B84C491}">
      <dgm:prSet/>
      <dgm:spPr/>
      <dgm:t>
        <a:bodyPr/>
        <a:lstStyle/>
        <a:p>
          <a:endParaRPr lang="en-US"/>
        </a:p>
      </dgm:t>
    </dgm:pt>
    <dgm:pt modelId="{17ED2925-AE9D-4799-9243-C12F51998779}">
      <dgm:prSet phldrT="[Text]"/>
      <dgm:spPr/>
      <dgm:t>
        <a:bodyPr/>
        <a:lstStyle/>
        <a:p>
          <a:r>
            <a:rPr lang="en-US" dirty="0" smtClean="0">
              <a:effectLst>
                <a:outerShdw blurRad="38100" dist="38100" dir="2700000" algn="tl">
                  <a:srgbClr val="000000">
                    <a:alpha val="43137"/>
                  </a:srgbClr>
                </a:outerShdw>
              </a:effectLst>
            </a:rPr>
            <a:t>…Long Term.</a:t>
          </a:r>
          <a:endParaRPr lang="en-US" dirty="0">
            <a:effectLst>
              <a:outerShdw blurRad="38100" dist="38100" dir="2700000" algn="tl">
                <a:srgbClr val="000000">
                  <a:alpha val="43137"/>
                </a:srgbClr>
              </a:outerShdw>
            </a:effectLst>
          </a:endParaRPr>
        </a:p>
      </dgm:t>
    </dgm:pt>
    <dgm:pt modelId="{EB71AA6F-F103-466D-A586-B2C04A884A32}" type="parTrans" cxnId="{79223AE3-89C3-4799-BE77-045B4C66F492}">
      <dgm:prSet/>
      <dgm:spPr/>
      <dgm:t>
        <a:bodyPr/>
        <a:lstStyle/>
        <a:p>
          <a:endParaRPr lang="en-US"/>
        </a:p>
      </dgm:t>
    </dgm:pt>
    <dgm:pt modelId="{8E9723CE-4696-414A-8F66-2B6390C8AA17}" type="sibTrans" cxnId="{79223AE3-89C3-4799-BE77-045B4C66F492}">
      <dgm:prSet/>
      <dgm:spPr/>
      <dgm:t>
        <a:bodyPr/>
        <a:lstStyle/>
        <a:p>
          <a:endParaRPr lang="en-US"/>
        </a:p>
      </dgm:t>
    </dgm:pt>
    <dgm:pt modelId="{2D8A231B-0A66-4D14-B8F8-CC263CDC7406}">
      <dgm:prSet phldrT="[Text]" custT="1"/>
      <dgm:spPr>
        <a:ln w="38100">
          <a:solidFill>
            <a:schemeClr val="tx2">
              <a:lumMod val="75000"/>
            </a:schemeClr>
          </a:solidFill>
        </a:ln>
      </dgm:spPr>
      <dgm:t>
        <a:bodyPr anchor="t"/>
        <a:lstStyle/>
        <a:p>
          <a:r>
            <a:rPr lang="en-US" sz="2600" dirty="0" smtClean="0">
              <a:solidFill>
                <a:schemeClr val="tx2">
                  <a:lumMod val="75000"/>
                </a:schemeClr>
              </a:solidFill>
            </a:rPr>
            <a:t>Know the Signs</a:t>
          </a:r>
          <a:endParaRPr lang="en-US" sz="2600" dirty="0">
            <a:solidFill>
              <a:schemeClr val="tx2">
                <a:lumMod val="75000"/>
              </a:schemeClr>
            </a:solidFill>
          </a:endParaRPr>
        </a:p>
      </dgm:t>
    </dgm:pt>
    <dgm:pt modelId="{4E29C1C9-4414-42A0-A366-D0AAF9B9DC0C}" type="parTrans" cxnId="{DD972CDC-A837-4DF2-A2D2-A6DDDC4237C4}">
      <dgm:prSet/>
      <dgm:spPr/>
      <dgm:t>
        <a:bodyPr/>
        <a:lstStyle/>
        <a:p>
          <a:endParaRPr lang="en-US"/>
        </a:p>
      </dgm:t>
    </dgm:pt>
    <dgm:pt modelId="{8EC0DAF7-6224-4F48-9703-131F2A8C48D3}" type="sibTrans" cxnId="{DD972CDC-A837-4DF2-A2D2-A6DDDC4237C4}">
      <dgm:prSet/>
      <dgm:spPr/>
      <dgm:t>
        <a:bodyPr/>
        <a:lstStyle/>
        <a:p>
          <a:endParaRPr lang="en-US"/>
        </a:p>
      </dgm:t>
    </dgm:pt>
    <dgm:pt modelId="{411DBF57-2748-417C-9649-F71EA64FA7BF}">
      <dgm:prSet phldrT="[Text]" custT="1"/>
      <dgm:spPr>
        <a:ln w="38100">
          <a:solidFill>
            <a:schemeClr val="tx2">
              <a:lumMod val="75000"/>
            </a:schemeClr>
          </a:solidFill>
        </a:ln>
      </dgm:spPr>
      <dgm:t>
        <a:bodyPr anchor="t"/>
        <a:lstStyle/>
        <a:p>
          <a:r>
            <a:rPr lang="en-US" sz="2600" dirty="0" smtClean="0">
              <a:solidFill>
                <a:schemeClr val="tx2">
                  <a:lumMod val="75000"/>
                </a:schemeClr>
              </a:solidFill>
            </a:rPr>
            <a:t>Educate yourself and your child</a:t>
          </a:r>
          <a:endParaRPr lang="en-US" sz="2600" dirty="0">
            <a:solidFill>
              <a:schemeClr val="tx2">
                <a:lumMod val="75000"/>
              </a:schemeClr>
            </a:solidFill>
          </a:endParaRPr>
        </a:p>
      </dgm:t>
    </dgm:pt>
    <dgm:pt modelId="{3F653C4B-0653-4BFF-88E4-545EB70113F3}" type="parTrans" cxnId="{512CB305-F4AE-409E-B3FD-31BB41CABE09}">
      <dgm:prSet/>
      <dgm:spPr/>
      <dgm:t>
        <a:bodyPr/>
        <a:lstStyle/>
        <a:p>
          <a:endParaRPr lang="en-US"/>
        </a:p>
      </dgm:t>
    </dgm:pt>
    <dgm:pt modelId="{60C84851-9060-46EF-9A4E-6153E60E0C2C}" type="sibTrans" cxnId="{512CB305-F4AE-409E-B3FD-31BB41CABE09}">
      <dgm:prSet/>
      <dgm:spPr/>
      <dgm:t>
        <a:bodyPr/>
        <a:lstStyle/>
        <a:p>
          <a:endParaRPr lang="en-US"/>
        </a:p>
      </dgm:t>
    </dgm:pt>
    <dgm:pt modelId="{CBEC0F04-1BB3-40FF-AFED-A21B7E6B45BD}">
      <dgm:prSet phldrT="[Text]" custT="1"/>
      <dgm:spPr>
        <a:ln w="38100">
          <a:solidFill>
            <a:schemeClr val="tx2">
              <a:lumMod val="75000"/>
            </a:schemeClr>
          </a:solidFill>
        </a:ln>
      </dgm:spPr>
      <dgm:t>
        <a:bodyPr anchor="t"/>
        <a:lstStyle/>
        <a:p>
          <a:r>
            <a:rPr lang="en-US" sz="2600" dirty="0" smtClean="0">
              <a:solidFill>
                <a:schemeClr val="tx2">
                  <a:lumMod val="75000"/>
                </a:schemeClr>
              </a:solidFill>
            </a:rPr>
            <a:t>Discuss risky behaviors</a:t>
          </a:r>
          <a:endParaRPr lang="en-US" sz="2600" dirty="0">
            <a:solidFill>
              <a:schemeClr val="tx2">
                <a:lumMod val="75000"/>
              </a:schemeClr>
            </a:solidFill>
          </a:endParaRPr>
        </a:p>
      </dgm:t>
    </dgm:pt>
    <dgm:pt modelId="{334C788C-6B05-4025-93F1-FABDD64857CE}" type="parTrans" cxnId="{6BB4BB66-8A28-401C-B499-8E710DC10849}">
      <dgm:prSet/>
      <dgm:spPr/>
      <dgm:t>
        <a:bodyPr/>
        <a:lstStyle/>
        <a:p>
          <a:endParaRPr lang="en-US"/>
        </a:p>
      </dgm:t>
    </dgm:pt>
    <dgm:pt modelId="{29A3517C-3505-4676-9CD6-046C09990EB0}" type="sibTrans" cxnId="{6BB4BB66-8A28-401C-B499-8E710DC10849}">
      <dgm:prSet/>
      <dgm:spPr/>
      <dgm:t>
        <a:bodyPr/>
        <a:lstStyle/>
        <a:p>
          <a:endParaRPr lang="en-US"/>
        </a:p>
      </dgm:t>
    </dgm:pt>
    <dgm:pt modelId="{DAF0A8C1-6F23-4140-84FD-BEA12E7D664F}">
      <dgm:prSet phldrT="[Text]" custT="1"/>
      <dgm:spPr>
        <a:ln w="38100">
          <a:solidFill>
            <a:schemeClr val="tx2">
              <a:lumMod val="75000"/>
            </a:schemeClr>
          </a:solidFill>
        </a:ln>
      </dgm:spPr>
      <dgm:t>
        <a:bodyPr anchor="ctr"/>
        <a:lstStyle/>
        <a:p>
          <a:r>
            <a:rPr lang="en-US" sz="2600" dirty="0" smtClean="0">
              <a:solidFill>
                <a:schemeClr val="tx2">
                  <a:lumMod val="75000"/>
                </a:schemeClr>
              </a:solidFill>
            </a:rPr>
            <a:t>Pediatric Care</a:t>
          </a:r>
          <a:endParaRPr lang="en-US" sz="2600" dirty="0">
            <a:solidFill>
              <a:schemeClr val="tx2">
                <a:lumMod val="75000"/>
              </a:schemeClr>
            </a:solidFill>
          </a:endParaRPr>
        </a:p>
      </dgm:t>
    </dgm:pt>
    <dgm:pt modelId="{E380B92E-1125-4276-987B-5F76FC71714D}" type="parTrans" cxnId="{186167C0-781E-4273-AB2C-6AF480B98E4E}">
      <dgm:prSet/>
      <dgm:spPr/>
      <dgm:t>
        <a:bodyPr/>
        <a:lstStyle/>
        <a:p>
          <a:endParaRPr lang="en-US"/>
        </a:p>
      </dgm:t>
    </dgm:pt>
    <dgm:pt modelId="{D88F31F7-1ED2-4CFA-A871-D0332CAA954A}" type="sibTrans" cxnId="{186167C0-781E-4273-AB2C-6AF480B98E4E}">
      <dgm:prSet/>
      <dgm:spPr/>
      <dgm:t>
        <a:bodyPr/>
        <a:lstStyle/>
        <a:p>
          <a:endParaRPr lang="en-US"/>
        </a:p>
      </dgm:t>
    </dgm:pt>
    <dgm:pt modelId="{DCAF07CF-E3CB-4314-820B-E77D939A6B00}">
      <dgm:prSet phldrT="[Text]" custT="1"/>
      <dgm:spPr>
        <a:ln w="38100">
          <a:solidFill>
            <a:schemeClr val="tx2">
              <a:lumMod val="75000"/>
            </a:schemeClr>
          </a:solidFill>
        </a:ln>
      </dgm:spPr>
      <dgm:t>
        <a:bodyPr anchor="ctr"/>
        <a:lstStyle/>
        <a:p>
          <a:r>
            <a:rPr lang="en-US" sz="2600" smtClean="0">
              <a:solidFill>
                <a:schemeClr val="tx2">
                  <a:lumMod val="75000"/>
                </a:schemeClr>
              </a:solidFill>
            </a:rPr>
            <a:t>Get support.</a:t>
          </a:r>
          <a:endParaRPr lang="en-US" sz="2600" dirty="0">
            <a:solidFill>
              <a:schemeClr val="tx2">
                <a:lumMod val="75000"/>
              </a:schemeClr>
            </a:solidFill>
          </a:endParaRPr>
        </a:p>
      </dgm:t>
    </dgm:pt>
    <dgm:pt modelId="{50B0AB5B-7315-4160-8FB8-4DC5DB7B4140}" type="parTrans" cxnId="{9F2BC6AC-8706-4AEF-8B95-DE73F512C695}">
      <dgm:prSet/>
      <dgm:spPr/>
      <dgm:t>
        <a:bodyPr/>
        <a:lstStyle/>
        <a:p>
          <a:endParaRPr lang="en-US"/>
        </a:p>
      </dgm:t>
    </dgm:pt>
    <dgm:pt modelId="{CD70038B-9542-4FAF-8B8E-9050BD7F9728}" type="sibTrans" cxnId="{9F2BC6AC-8706-4AEF-8B95-DE73F512C695}">
      <dgm:prSet/>
      <dgm:spPr/>
      <dgm:t>
        <a:bodyPr/>
        <a:lstStyle/>
        <a:p>
          <a:endParaRPr lang="en-US"/>
        </a:p>
      </dgm:t>
    </dgm:pt>
    <dgm:pt modelId="{5807F23F-4CAB-4B0E-BDDD-732322B40F6E}">
      <dgm:prSet phldrT="[Text]" custT="1"/>
      <dgm:spPr>
        <a:ln w="38100">
          <a:solidFill>
            <a:schemeClr val="tx2">
              <a:lumMod val="75000"/>
            </a:schemeClr>
          </a:solidFill>
        </a:ln>
      </dgm:spPr>
      <dgm:t>
        <a:bodyPr anchor="ctr"/>
        <a:lstStyle/>
        <a:p>
          <a:r>
            <a:rPr lang="en-US" sz="2600" dirty="0" smtClean="0">
              <a:solidFill>
                <a:schemeClr val="tx2">
                  <a:lumMod val="75000"/>
                </a:schemeClr>
              </a:solidFill>
            </a:rPr>
            <a:t>Neuropsych.  Eval.</a:t>
          </a:r>
          <a:endParaRPr lang="en-US" sz="2600" dirty="0">
            <a:solidFill>
              <a:schemeClr val="tx2">
                <a:lumMod val="75000"/>
              </a:schemeClr>
            </a:solidFill>
          </a:endParaRPr>
        </a:p>
      </dgm:t>
    </dgm:pt>
    <dgm:pt modelId="{A88EB921-281E-4520-AD8C-6EF3A10D91D8}" type="parTrans" cxnId="{D2DC6104-183B-4CCB-AE9B-CE963BD6D287}">
      <dgm:prSet/>
      <dgm:spPr/>
      <dgm:t>
        <a:bodyPr/>
        <a:lstStyle/>
        <a:p>
          <a:endParaRPr lang="en-US"/>
        </a:p>
      </dgm:t>
    </dgm:pt>
    <dgm:pt modelId="{E2776E1F-2E00-4E9F-BF7A-2ADCD003D014}" type="sibTrans" cxnId="{D2DC6104-183B-4CCB-AE9B-CE963BD6D287}">
      <dgm:prSet/>
      <dgm:spPr/>
      <dgm:t>
        <a:bodyPr/>
        <a:lstStyle/>
        <a:p>
          <a:endParaRPr lang="en-US"/>
        </a:p>
      </dgm:t>
    </dgm:pt>
    <dgm:pt modelId="{283C49FD-6F53-4C06-83B6-2E954B2DA444}">
      <dgm:prSet phldrT="[Text]" custT="1"/>
      <dgm:spPr>
        <a:ln w="38100">
          <a:solidFill>
            <a:schemeClr val="tx2">
              <a:lumMod val="75000"/>
            </a:schemeClr>
          </a:solidFill>
        </a:ln>
      </dgm:spPr>
      <dgm:t>
        <a:bodyPr anchor="ctr"/>
        <a:lstStyle/>
        <a:p>
          <a:r>
            <a:rPr lang="en-US" sz="2600" dirty="0" smtClean="0">
              <a:solidFill>
                <a:schemeClr val="tx2">
                  <a:lumMod val="75000"/>
                </a:schemeClr>
              </a:solidFill>
            </a:rPr>
            <a:t>Guardianship needs</a:t>
          </a:r>
          <a:endParaRPr lang="en-US" sz="2600" dirty="0">
            <a:solidFill>
              <a:schemeClr val="tx2">
                <a:lumMod val="75000"/>
              </a:schemeClr>
            </a:solidFill>
          </a:endParaRPr>
        </a:p>
      </dgm:t>
    </dgm:pt>
    <dgm:pt modelId="{015B64A2-3269-4D03-8741-578B3D0D2D4F}" type="parTrans" cxnId="{55F7C84A-D89F-458F-9BC7-F54A28E8C906}">
      <dgm:prSet/>
      <dgm:spPr/>
      <dgm:t>
        <a:bodyPr/>
        <a:lstStyle/>
        <a:p>
          <a:endParaRPr lang="en-US"/>
        </a:p>
      </dgm:t>
    </dgm:pt>
    <dgm:pt modelId="{4D73EAE0-54A8-4436-8365-A9834912A9B6}" type="sibTrans" cxnId="{55F7C84A-D89F-458F-9BC7-F54A28E8C906}">
      <dgm:prSet/>
      <dgm:spPr/>
      <dgm:t>
        <a:bodyPr/>
        <a:lstStyle/>
        <a:p>
          <a:endParaRPr lang="en-US"/>
        </a:p>
      </dgm:t>
    </dgm:pt>
    <dgm:pt modelId="{59693D6C-B3E5-444F-B12B-69914DFB409F}">
      <dgm:prSet phldrT="[Text]" custT="1"/>
      <dgm:spPr>
        <a:ln w="38100">
          <a:solidFill>
            <a:schemeClr val="tx2">
              <a:lumMod val="75000"/>
            </a:schemeClr>
          </a:solidFill>
        </a:ln>
      </dgm:spPr>
      <dgm:t>
        <a:bodyPr anchor="ctr"/>
        <a:lstStyle/>
        <a:p>
          <a:r>
            <a:rPr lang="en-US" sz="2600" dirty="0" smtClean="0">
              <a:solidFill>
                <a:schemeClr val="tx2">
                  <a:lumMod val="75000"/>
                </a:schemeClr>
              </a:solidFill>
            </a:rPr>
            <a:t>Adult needs: independence,  transportation, housing, etc.</a:t>
          </a:r>
          <a:endParaRPr lang="en-US" sz="2600" dirty="0">
            <a:solidFill>
              <a:schemeClr val="tx2">
                <a:lumMod val="75000"/>
              </a:schemeClr>
            </a:solidFill>
          </a:endParaRPr>
        </a:p>
      </dgm:t>
    </dgm:pt>
    <dgm:pt modelId="{8C252D9A-85B8-4CD9-8FB1-461BF0AEE088}" type="parTrans" cxnId="{33C4B90A-951A-434F-9C19-62A5A0646FF9}">
      <dgm:prSet/>
      <dgm:spPr/>
      <dgm:t>
        <a:bodyPr/>
        <a:lstStyle/>
        <a:p>
          <a:endParaRPr lang="en-US"/>
        </a:p>
      </dgm:t>
    </dgm:pt>
    <dgm:pt modelId="{B3223619-8B14-4264-AD91-0B5A544B2352}" type="sibTrans" cxnId="{33C4B90A-951A-434F-9C19-62A5A0646FF9}">
      <dgm:prSet/>
      <dgm:spPr/>
      <dgm:t>
        <a:bodyPr/>
        <a:lstStyle/>
        <a:p>
          <a:endParaRPr lang="en-US"/>
        </a:p>
      </dgm:t>
    </dgm:pt>
    <dgm:pt modelId="{5845551F-2545-47C4-BF3B-9A0AB42D91D1}">
      <dgm:prSet phldrT="[Text]" custT="1"/>
      <dgm:spPr>
        <a:ln w="38100">
          <a:solidFill>
            <a:schemeClr val="tx2">
              <a:lumMod val="75000"/>
            </a:schemeClr>
          </a:solidFill>
        </a:ln>
      </dgm:spPr>
      <dgm:t>
        <a:bodyPr anchor="ctr"/>
        <a:lstStyle/>
        <a:p>
          <a:r>
            <a:rPr lang="en-US" sz="2600" dirty="0" smtClean="0">
              <a:solidFill>
                <a:schemeClr val="tx2">
                  <a:lumMod val="75000"/>
                </a:schemeClr>
              </a:solidFill>
            </a:rPr>
            <a:t>Accommodations in school, college, work</a:t>
          </a:r>
          <a:endParaRPr lang="en-US" sz="2600" dirty="0">
            <a:solidFill>
              <a:schemeClr val="tx2">
                <a:lumMod val="75000"/>
              </a:schemeClr>
            </a:solidFill>
          </a:endParaRPr>
        </a:p>
      </dgm:t>
    </dgm:pt>
    <dgm:pt modelId="{291164BB-6889-40B6-B82F-2A69924598BB}" type="parTrans" cxnId="{C27AA997-654F-4E0E-9BE2-6AC8B7B79912}">
      <dgm:prSet/>
      <dgm:spPr/>
      <dgm:t>
        <a:bodyPr/>
        <a:lstStyle/>
        <a:p>
          <a:endParaRPr lang="en-US"/>
        </a:p>
      </dgm:t>
    </dgm:pt>
    <dgm:pt modelId="{B0BF984C-7FAA-4824-BF3D-A9959C2F0971}" type="sibTrans" cxnId="{C27AA997-654F-4E0E-9BE2-6AC8B7B79912}">
      <dgm:prSet/>
      <dgm:spPr/>
      <dgm:t>
        <a:bodyPr/>
        <a:lstStyle/>
        <a:p>
          <a:endParaRPr lang="en-US"/>
        </a:p>
      </dgm:t>
    </dgm:pt>
    <dgm:pt modelId="{5987FD8C-FECA-4098-BD78-DF1E8CAF0C41}">
      <dgm:prSet phldrT="[Text]" custT="1"/>
      <dgm:spPr>
        <a:ln w="38100">
          <a:solidFill>
            <a:schemeClr val="tx2">
              <a:lumMod val="75000"/>
            </a:schemeClr>
          </a:solidFill>
        </a:ln>
      </dgm:spPr>
      <dgm:t>
        <a:bodyPr anchor="t"/>
        <a:lstStyle/>
        <a:p>
          <a:r>
            <a:rPr lang="en-US" sz="2600" dirty="0" smtClean="0">
              <a:solidFill>
                <a:schemeClr val="tx2">
                  <a:lumMod val="75000"/>
                </a:schemeClr>
              </a:solidFill>
            </a:rPr>
            <a:t>Play it Safe</a:t>
          </a:r>
          <a:endParaRPr lang="en-US" sz="2600" dirty="0">
            <a:solidFill>
              <a:schemeClr val="tx2">
                <a:lumMod val="75000"/>
              </a:schemeClr>
            </a:solidFill>
          </a:endParaRPr>
        </a:p>
      </dgm:t>
    </dgm:pt>
    <dgm:pt modelId="{423DABAE-AA7A-4DBF-914D-F791BD66F9E0}" type="parTrans" cxnId="{EBE4C2A9-8B73-493F-8BDD-792F1723ACC5}">
      <dgm:prSet/>
      <dgm:spPr/>
      <dgm:t>
        <a:bodyPr/>
        <a:lstStyle/>
        <a:p>
          <a:endParaRPr lang="en-US"/>
        </a:p>
      </dgm:t>
    </dgm:pt>
    <dgm:pt modelId="{3C35D9EC-A10A-4126-930D-94A7887B6FCF}" type="sibTrans" cxnId="{EBE4C2A9-8B73-493F-8BDD-792F1723ACC5}">
      <dgm:prSet/>
      <dgm:spPr/>
      <dgm:t>
        <a:bodyPr/>
        <a:lstStyle/>
        <a:p>
          <a:endParaRPr lang="en-US"/>
        </a:p>
      </dgm:t>
    </dgm:pt>
    <dgm:pt modelId="{D13F80C2-5CDE-485D-BAC6-D87B3F6CA442}" type="pres">
      <dgm:prSet presAssocID="{4F7FBC7A-7845-40FA-A08C-41BF95F7E0B2}" presName="Name0" presStyleCnt="0">
        <dgm:presLayoutVars>
          <dgm:dir/>
          <dgm:animLvl val="lvl"/>
          <dgm:resizeHandles val="exact"/>
        </dgm:presLayoutVars>
      </dgm:prSet>
      <dgm:spPr/>
    </dgm:pt>
    <dgm:pt modelId="{8E997D71-E630-457F-B0B0-B768DA58FFE7}" type="pres">
      <dgm:prSet presAssocID="{4F7FBC7A-7845-40FA-A08C-41BF95F7E0B2}" presName="tSp" presStyleCnt="0"/>
      <dgm:spPr/>
    </dgm:pt>
    <dgm:pt modelId="{3D0CD794-A0C1-4F32-B5C6-52F99F185570}" type="pres">
      <dgm:prSet presAssocID="{4F7FBC7A-7845-40FA-A08C-41BF95F7E0B2}" presName="bSp" presStyleCnt="0"/>
      <dgm:spPr/>
    </dgm:pt>
    <dgm:pt modelId="{BFEF61F8-B896-47FA-B816-C6AF77116AF1}" type="pres">
      <dgm:prSet presAssocID="{4F7FBC7A-7845-40FA-A08C-41BF95F7E0B2}" presName="process" presStyleCnt="0"/>
      <dgm:spPr/>
    </dgm:pt>
    <dgm:pt modelId="{52F686E8-3C3B-41C8-8A2D-458579B5048D}" type="pres">
      <dgm:prSet presAssocID="{3477BA0A-43B3-4360-BF86-70C101EA09F7}" presName="composite1" presStyleCnt="0"/>
      <dgm:spPr/>
    </dgm:pt>
    <dgm:pt modelId="{CDADEDBA-1477-422F-85F5-7A9B9A76F00A}" type="pres">
      <dgm:prSet presAssocID="{3477BA0A-43B3-4360-BF86-70C101EA09F7}" presName="dummyNode1" presStyleLbl="node1" presStyleIdx="0" presStyleCnt="3"/>
      <dgm:spPr/>
    </dgm:pt>
    <dgm:pt modelId="{8469B7B4-47E9-4BC8-8BE0-103A1AB8F9FB}" type="pres">
      <dgm:prSet presAssocID="{3477BA0A-43B3-4360-BF86-70C101EA09F7}" presName="childNode1" presStyleLbl="bgAcc1" presStyleIdx="0" presStyleCnt="3" custScaleX="192390" custScaleY="512926" custLinFactNeighborX="4865" custLinFactNeighborY="-47067">
        <dgm:presLayoutVars>
          <dgm:bulletEnabled val="1"/>
        </dgm:presLayoutVars>
      </dgm:prSet>
      <dgm:spPr/>
      <dgm:t>
        <a:bodyPr/>
        <a:lstStyle/>
        <a:p>
          <a:endParaRPr lang="en-US"/>
        </a:p>
      </dgm:t>
    </dgm:pt>
    <dgm:pt modelId="{F181566A-B6E9-4C99-BAE2-E406B941EE82}" type="pres">
      <dgm:prSet presAssocID="{3477BA0A-43B3-4360-BF86-70C101EA09F7}" presName="childNode1tx" presStyleLbl="bgAcc1" presStyleIdx="0" presStyleCnt="3">
        <dgm:presLayoutVars>
          <dgm:bulletEnabled val="1"/>
        </dgm:presLayoutVars>
      </dgm:prSet>
      <dgm:spPr/>
      <dgm:t>
        <a:bodyPr/>
        <a:lstStyle/>
        <a:p>
          <a:endParaRPr lang="en-US"/>
        </a:p>
      </dgm:t>
    </dgm:pt>
    <dgm:pt modelId="{0BE83C8F-C839-48A8-8273-679FAFCFF998}" type="pres">
      <dgm:prSet presAssocID="{3477BA0A-43B3-4360-BF86-70C101EA09F7}" presName="parentNode1" presStyleLbl="node1" presStyleIdx="0" presStyleCnt="3" custScaleX="254798" custScaleY="269857" custLinFactY="162699" custLinFactNeighborX="23205" custLinFactNeighborY="200000">
        <dgm:presLayoutVars>
          <dgm:chMax val="1"/>
          <dgm:bulletEnabled val="1"/>
        </dgm:presLayoutVars>
      </dgm:prSet>
      <dgm:spPr/>
      <dgm:t>
        <a:bodyPr/>
        <a:lstStyle/>
        <a:p>
          <a:endParaRPr lang="en-US"/>
        </a:p>
      </dgm:t>
    </dgm:pt>
    <dgm:pt modelId="{E2FD5D90-915A-4253-B7F8-B8C730684F2B}" type="pres">
      <dgm:prSet presAssocID="{3477BA0A-43B3-4360-BF86-70C101EA09F7}" presName="connSite1" presStyleCnt="0"/>
      <dgm:spPr/>
    </dgm:pt>
    <dgm:pt modelId="{F809A7A3-F2F1-446C-9695-FBC5825F71AE}" type="pres">
      <dgm:prSet presAssocID="{9DBE24FE-5ECA-49BE-8136-EBBD7350CD23}" presName="Name9" presStyleLbl="sibTrans2D1" presStyleIdx="0" presStyleCnt="2" custAng="1453364" custLinFactNeighborX="-16010" custLinFactNeighborY="7426"/>
      <dgm:spPr/>
      <dgm:t>
        <a:bodyPr/>
        <a:lstStyle/>
        <a:p>
          <a:endParaRPr lang="en-US"/>
        </a:p>
      </dgm:t>
    </dgm:pt>
    <dgm:pt modelId="{AF129173-DCEC-4F2F-9549-074A68C228D0}" type="pres">
      <dgm:prSet presAssocID="{B19C462D-7ED9-4278-BD25-49405A50005A}" presName="composite2" presStyleCnt="0"/>
      <dgm:spPr/>
    </dgm:pt>
    <dgm:pt modelId="{E9F95FB2-6506-42A8-BF3F-C84DD9A96338}" type="pres">
      <dgm:prSet presAssocID="{B19C462D-7ED9-4278-BD25-49405A50005A}" presName="dummyNode2" presStyleLbl="node1" presStyleIdx="0" presStyleCnt="3"/>
      <dgm:spPr/>
    </dgm:pt>
    <dgm:pt modelId="{5F502906-C2D7-4042-A3DB-5715C4486E52}" type="pres">
      <dgm:prSet presAssocID="{B19C462D-7ED9-4278-BD25-49405A50005A}" presName="childNode2" presStyleLbl="bgAcc1" presStyleIdx="1" presStyleCnt="3" custScaleX="213453" custScaleY="316058" custLinFactNeighborX="-7045" custLinFactNeighborY="15057">
        <dgm:presLayoutVars>
          <dgm:bulletEnabled val="1"/>
        </dgm:presLayoutVars>
      </dgm:prSet>
      <dgm:spPr/>
      <dgm:t>
        <a:bodyPr/>
        <a:lstStyle/>
        <a:p>
          <a:endParaRPr lang="en-US"/>
        </a:p>
      </dgm:t>
    </dgm:pt>
    <dgm:pt modelId="{F40CC464-3C7D-45CD-B1BD-8D29D1E70F43}" type="pres">
      <dgm:prSet presAssocID="{B19C462D-7ED9-4278-BD25-49405A50005A}" presName="childNode2tx" presStyleLbl="bgAcc1" presStyleIdx="1" presStyleCnt="3">
        <dgm:presLayoutVars>
          <dgm:bulletEnabled val="1"/>
        </dgm:presLayoutVars>
      </dgm:prSet>
      <dgm:spPr/>
      <dgm:t>
        <a:bodyPr/>
        <a:lstStyle/>
        <a:p>
          <a:endParaRPr lang="en-US"/>
        </a:p>
      </dgm:t>
    </dgm:pt>
    <dgm:pt modelId="{6FE4E68B-7EF8-4718-9565-E44CE5979798}" type="pres">
      <dgm:prSet presAssocID="{B19C462D-7ED9-4278-BD25-49405A50005A}" presName="parentNode2" presStyleLbl="node1" presStyleIdx="1" presStyleCnt="3" custScaleX="196288" custScaleY="388309" custLinFactY="-100000" custLinFactNeighborX="-8398" custLinFactNeighborY="-144496">
        <dgm:presLayoutVars>
          <dgm:chMax val="0"/>
          <dgm:bulletEnabled val="1"/>
        </dgm:presLayoutVars>
      </dgm:prSet>
      <dgm:spPr/>
      <dgm:t>
        <a:bodyPr/>
        <a:lstStyle/>
        <a:p>
          <a:endParaRPr lang="en-US"/>
        </a:p>
      </dgm:t>
    </dgm:pt>
    <dgm:pt modelId="{9B8CF2AD-DE57-4011-85FE-97CF1EFAF7D1}" type="pres">
      <dgm:prSet presAssocID="{B19C462D-7ED9-4278-BD25-49405A50005A}" presName="connSite2" presStyleCnt="0"/>
      <dgm:spPr/>
    </dgm:pt>
    <dgm:pt modelId="{57ABB2D9-15DA-4C21-9FCA-8078DF8978EA}" type="pres">
      <dgm:prSet presAssocID="{978C28C6-34CA-47BF-8E78-67EBFB9A779A}" presName="Name18" presStyleLbl="sibTrans2D1" presStyleIdx="1" presStyleCnt="2" custAng="17405148" custScaleX="99626" custScaleY="66139" custLinFactNeighborX="29864" custLinFactNeighborY="-19990"/>
      <dgm:spPr/>
      <dgm:t>
        <a:bodyPr/>
        <a:lstStyle/>
        <a:p>
          <a:endParaRPr lang="en-US"/>
        </a:p>
      </dgm:t>
    </dgm:pt>
    <dgm:pt modelId="{60234BAB-30D4-4148-8EEE-D455AFC96DB9}" type="pres">
      <dgm:prSet presAssocID="{17ED2925-AE9D-4799-9243-C12F51998779}" presName="composite1" presStyleCnt="0"/>
      <dgm:spPr/>
    </dgm:pt>
    <dgm:pt modelId="{FA862D72-9906-4B05-A4CE-2BE30EAA77F8}" type="pres">
      <dgm:prSet presAssocID="{17ED2925-AE9D-4799-9243-C12F51998779}" presName="dummyNode1" presStyleLbl="node1" presStyleIdx="1" presStyleCnt="3"/>
      <dgm:spPr/>
    </dgm:pt>
    <dgm:pt modelId="{895A6DE5-1108-43E6-810C-ABD96A2F94F1}" type="pres">
      <dgm:prSet presAssocID="{17ED2925-AE9D-4799-9243-C12F51998779}" presName="childNode1" presStyleLbl="bgAcc1" presStyleIdx="2" presStyleCnt="3" custScaleX="288106" custScaleY="499403" custLinFactNeighborX="-11055" custLinFactNeighborY="-10341">
        <dgm:presLayoutVars>
          <dgm:bulletEnabled val="1"/>
        </dgm:presLayoutVars>
      </dgm:prSet>
      <dgm:spPr/>
      <dgm:t>
        <a:bodyPr/>
        <a:lstStyle/>
        <a:p>
          <a:endParaRPr lang="en-US"/>
        </a:p>
      </dgm:t>
    </dgm:pt>
    <dgm:pt modelId="{F9927FFF-6901-4267-9EFF-B079FBCCDFAF}" type="pres">
      <dgm:prSet presAssocID="{17ED2925-AE9D-4799-9243-C12F51998779}" presName="childNode1tx" presStyleLbl="bgAcc1" presStyleIdx="2" presStyleCnt="3">
        <dgm:presLayoutVars>
          <dgm:bulletEnabled val="1"/>
        </dgm:presLayoutVars>
      </dgm:prSet>
      <dgm:spPr/>
      <dgm:t>
        <a:bodyPr/>
        <a:lstStyle/>
        <a:p>
          <a:endParaRPr lang="en-US"/>
        </a:p>
      </dgm:t>
    </dgm:pt>
    <dgm:pt modelId="{CD29AB92-D9BC-4051-9F78-1D1B8D851175}" type="pres">
      <dgm:prSet presAssocID="{17ED2925-AE9D-4799-9243-C12F51998779}" presName="parentNode1" presStyleLbl="node1" presStyleIdx="2" presStyleCnt="3" custScaleX="260196" custScaleY="192226" custLinFactY="183957" custLinFactNeighborX="-18586" custLinFactNeighborY="200000">
        <dgm:presLayoutVars>
          <dgm:chMax val="1"/>
          <dgm:bulletEnabled val="1"/>
        </dgm:presLayoutVars>
      </dgm:prSet>
      <dgm:spPr/>
      <dgm:t>
        <a:bodyPr/>
        <a:lstStyle/>
        <a:p>
          <a:endParaRPr lang="en-US"/>
        </a:p>
      </dgm:t>
    </dgm:pt>
    <dgm:pt modelId="{324C80FE-7586-48F7-8C5E-1F66FE410D08}" type="pres">
      <dgm:prSet presAssocID="{17ED2925-AE9D-4799-9243-C12F51998779}" presName="connSite1" presStyleCnt="0"/>
      <dgm:spPr/>
    </dgm:pt>
  </dgm:ptLst>
  <dgm:cxnLst>
    <dgm:cxn modelId="{583604F2-3931-4FA9-8478-000DDAF78C04}" type="presOf" srcId="{17ED2925-AE9D-4799-9243-C12F51998779}" destId="{CD29AB92-D9BC-4051-9F78-1D1B8D851175}" srcOrd="0" destOrd="0" presId="urn:microsoft.com/office/officeart/2005/8/layout/hProcess4"/>
    <dgm:cxn modelId="{8758D04A-64E9-4EFF-8779-022A036E247A}" type="presOf" srcId="{DAF0A8C1-6F23-4140-84FD-BEA12E7D664F}" destId="{F40CC464-3C7D-45CD-B1BD-8D29D1E70F43}" srcOrd="1" destOrd="0" presId="urn:microsoft.com/office/officeart/2005/8/layout/hProcess4"/>
    <dgm:cxn modelId="{9F2BC6AC-8706-4AEF-8B95-DE73F512C695}" srcId="{B19C462D-7ED9-4278-BD25-49405A50005A}" destId="{DCAF07CF-E3CB-4314-820B-E77D939A6B00}" srcOrd="1" destOrd="0" parTransId="{50B0AB5B-7315-4160-8FB8-4DC5DB7B4140}" sibTransId="{CD70038B-9542-4FAF-8B8E-9050BD7F9728}"/>
    <dgm:cxn modelId="{55F7C84A-D89F-458F-9BC7-F54A28E8C906}" srcId="{17ED2925-AE9D-4799-9243-C12F51998779}" destId="{283C49FD-6F53-4C06-83B6-2E954B2DA444}" srcOrd="1" destOrd="0" parTransId="{015B64A2-3269-4D03-8741-578B3D0D2D4F}" sibTransId="{4D73EAE0-54A8-4436-8365-A9834912A9B6}"/>
    <dgm:cxn modelId="{DE8FFE3D-ABEB-4E8C-BEC3-69C01D47C77A}" srcId="{4F7FBC7A-7845-40FA-A08C-41BF95F7E0B2}" destId="{3477BA0A-43B3-4360-BF86-70C101EA09F7}" srcOrd="0" destOrd="0" parTransId="{8ABF981D-B85A-4D4C-9C20-72B34D9A3AE9}" sibTransId="{9DBE24FE-5ECA-49BE-8136-EBBD7350CD23}"/>
    <dgm:cxn modelId="{BEB373BE-A944-4537-B4C5-969F758C029A}" type="presOf" srcId="{59693D6C-B3E5-444F-B12B-69914DFB409F}" destId="{F9927FFF-6901-4267-9EFF-B079FBCCDFAF}" srcOrd="1" destOrd="2" presId="urn:microsoft.com/office/officeart/2005/8/layout/hProcess4"/>
    <dgm:cxn modelId="{1DD13AAE-C1A5-4CFC-919D-D4797D50D08D}" type="presOf" srcId="{411DBF57-2748-417C-9649-F71EA64FA7BF}" destId="{8469B7B4-47E9-4BC8-8BE0-103A1AB8F9FB}" srcOrd="0" destOrd="2" presId="urn:microsoft.com/office/officeart/2005/8/layout/hProcess4"/>
    <dgm:cxn modelId="{2EB0B713-87E0-486F-8F4E-E43DE4A6C3A7}" type="presOf" srcId="{DAF0A8C1-6F23-4140-84FD-BEA12E7D664F}" destId="{5F502906-C2D7-4042-A3DB-5715C4486E52}" srcOrd="0" destOrd="0" presId="urn:microsoft.com/office/officeart/2005/8/layout/hProcess4"/>
    <dgm:cxn modelId="{C27AA997-654F-4E0E-9BE2-6AC8B7B79912}" srcId="{17ED2925-AE9D-4799-9243-C12F51998779}" destId="{5845551F-2545-47C4-BF3B-9A0AB42D91D1}" srcOrd="0" destOrd="0" parTransId="{291164BB-6889-40B6-B82F-2A69924598BB}" sibTransId="{B0BF984C-7FAA-4824-BF3D-A9959C2F0971}"/>
    <dgm:cxn modelId="{33C4B90A-951A-434F-9C19-62A5A0646FF9}" srcId="{17ED2925-AE9D-4799-9243-C12F51998779}" destId="{59693D6C-B3E5-444F-B12B-69914DFB409F}" srcOrd="2" destOrd="0" parTransId="{8C252D9A-85B8-4CD9-8FB1-461BF0AEE088}" sibTransId="{B3223619-8B14-4264-AD91-0B5A544B2352}"/>
    <dgm:cxn modelId="{6B409846-C45B-4A62-A98D-1972D7A514B6}" type="presOf" srcId="{978C28C6-34CA-47BF-8E78-67EBFB9A779A}" destId="{57ABB2D9-15DA-4C21-9FCA-8078DF8978EA}" srcOrd="0" destOrd="0" presId="urn:microsoft.com/office/officeart/2005/8/layout/hProcess4"/>
    <dgm:cxn modelId="{B8BD89D3-37C5-42C2-AB04-3D5A008688BE}" type="presOf" srcId="{9DBE24FE-5ECA-49BE-8136-EBBD7350CD23}" destId="{F809A7A3-F2F1-446C-9695-FBC5825F71AE}" srcOrd="0" destOrd="0" presId="urn:microsoft.com/office/officeart/2005/8/layout/hProcess4"/>
    <dgm:cxn modelId="{BE53B542-D548-46DC-A939-F93702DA2199}" type="presOf" srcId="{DCAF07CF-E3CB-4314-820B-E77D939A6B00}" destId="{5F502906-C2D7-4042-A3DB-5715C4486E52}" srcOrd="0" destOrd="1" presId="urn:microsoft.com/office/officeart/2005/8/layout/hProcess4"/>
    <dgm:cxn modelId="{96826056-F574-44D4-A201-2C7A6C8B5B12}" type="presOf" srcId="{5807F23F-4CAB-4B0E-BDDD-732322B40F6E}" destId="{F40CC464-3C7D-45CD-B1BD-8D29D1E70F43}" srcOrd="1" destOrd="2" presId="urn:microsoft.com/office/officeart/2005/8/layout/hProcess4"/>
    <dgm:cxn modelId="{CFD40017-828C-490A-A9B0-29FD6112A5F8}" type="presOf" srcId="{2D8A231B-0A66-4D14-B8F8-CC263CDC7406}" destId="{F181566A-B6E9-4C99-BAE2-E406B941EE82}" srcOrd="1" destOrd="1" presId="urn:microsoft.com/office/officeart/2005/8/layout/hProcess4"/>
    <dgm:cxn modelId="{A154133B-1ADE-446A-B799-8714869C7BEC}" type="presOf" srcId="{411DBF57-2748-417C-9649-F71EA64FA7BF}" destId="{F181566A-B6E9-4C99-BAE2-E406B941EE82}" srcOrd="1" destOrd="2" presId="urn:microsoft.com/office/officeart/2005/8/layout/hProcess4"/>
    <dgm:cxn modelId="{EBE4C2A9-8B73-493F-8BDD-792F1723ACC5}" srcId="{3477BA0A-43B3-4360-BF86-70C101EA09F7}" destId="{5987FD8C-FECA-4098-BD78-DF1E8CAF0C41}" srcOrd="0" destOrd="0" parTransId="{423DABAE-AA7A-4DBF-914D-F791BD66F9E0}" sibTransId="{3C35D9EC-A10A-4126-930D-94A7887B6FCF}"/>
    <dgm:cxn modelId="{A1A2EC55-EDF3-488A-8BCC-F53784225EA6}" type="presOf" srcId="{283C49FD-6F53-4C06-83B6-2E954B2DA444}" destId="{F9927FFF-6901-4267-9EFF-B079FBCCDFAF}" srcOrd="1" destOrd="1" presId="urn:microsoft.com/office/officeart/2005/8/layout/hProcess4"/>
    <dgm:cxn modelId="{512CB305-F4AE-409E-B3FD-31BB41CABE09}" srcId="{3477BA0A-43B3-4360-BF86-70C101EA09F7}" destId="{411DBF57-2748-417C-9649-F71EA64FA7BF}" srcOrd="2" destOrd="0" parTransId="{3F653C4B-0653-4BFF-88E4-545EB70113F3}" sibTransId="{60C84851-9060-46EF-9A4E-6153E60E0C2C}"/>
    <dgm:cxn modelId="{D085FF28-DBEE-4515-A647-EEC1A59EA3AB}" type="presOf" srcId="{CBEC0F04-1BB3-40FF-AFED-A21B7E6B45BD}" destId="{8469B7B4-47E9-4BC8-8BE0-103A1AB8F9FB}" srcOrd="0" destOrd="3" presId="urn:microsoft.com/office/officeart/2005/8/layout/hProcess4"/>
    <dgm:cxn modelId="{8331CBFA-53DC-4C07-9BFB-C751487270CE}" type="presOf" srcId="{2D8A231B-0A66-4D14-B8F8-CC263CDC7406}" destId="{8469B7B4-47E9-4BC8-8BE0-103A1AB8F9FB}" srcOrd="0" destOrd="1" presId="urn:microsoft.com/office/officeart/2005/8/layout/hProcess4"/>
    <dgm:cxn modelId="{79223AE3-89C3-4799-BE77-045B4C66F492}" srcId="{4F7FBC7A-7845-40FA-A08C-41BF95F7E0B2}" destId="{17ED2925-AE9D-4799-9243-C12F51998779}" srcOrd="2" destOrd="0" parTransId="{EB71AA6F-F103-466D-A586-B2C04A884A32}" sibTransId="{8E9723CE-4696-414A-8F66-2B6390C8AA17}"/>
    <dgm:cxn modelId="{16230D15-EA58-4C93-B595-92CD4AC7349B}" type="presOf" srcId="{DCAF07CF-E3CB-4314-820B-E77D939A6B00}" destId="{F40CC464-3C7D-45CD-B1BD-8D29D1E70F43}" srcOrd="1" destOrd="1" presId="urn:microsoft.com/office/officeart/2005/8/layout/hProcess4"/>
    <dgm:cxn modelId="{264BD682-1C2A-4A12-A723-7A9B31737B08}" type="presOf" srcId="{3477BA0A-43B3-4360-BF86-70C101EA09F7}" destId="{0BE83C8F-C839-48A8-8273-679FAFCFF998}" srcOrd="0" destOrd="0" presId="urn:microsoft.com/office/officeart/2005/8/layout/hProcess4"/>
    <dgm:cxn modelId="{D2DC6104-183B-4CCB-AE9B-CE963BD6D287}" srcId="{B19C462D-7ED9-4278-BD25-49405A50005A}" destId="{5807F23F-4CAB-4B0E-BDDD-732322B40F6E}" srcOrd="2" destOrd="0" parTransId="{A88EB921-281E-4520-AD8C-6EF3A10D91D8}" sibTransId="{E2776E1F-2E00-4E9F-BF7A-2ADCD003D014}"/>
    <dgm:cxn modelId="{DD972CDC-A837-4DF2-A2D2-A6DDDC4237C4}" srcId="{3477BA0A-43B3-4360-BF86-70C101EA09F7}" destId="{2D8A231B-0A66-4D14-B8F8-CC263CDC7406}" srcOrd="1" destOrd="0" parTransId="{4E29C1C9-4414-42A0-A366-D0AAF9B9DC0C}" sibTransId="{8EC0DAF7-6224-4F48-9703-131F2A8C48D3}"/>
    <dgm:cxn modelId="{31749C5A-0D45-4861-9982-0F66A2AE6E6D}" type="presOf" srcId="{5845551F-2545-47C4-BF3B-9A0AB42D91D1}" destId="{F9927FFF-6901-4267-9EFF-B079FBCCDFAF}" srcOrd="1" destOrd="0" presId="urn:microsoft.com/office/officeart/2005/8/layout/hProcess4"/>
    <dgm:cxn modelId="{6BB4BB66-8A28-401C-B499-8E710DC10849}" srcId="{3477BA0A-43B3-4360-BF86-70C101EA09F7}" destId="{CBEC0F04-1BB3-40FF-AFED-A21B7E6B45BD}" srcOrd="3" destOrd="0" parTransId="{334C788C-6B05-4025-93F1-FABDD64857CE}" sibTransId="{29A3517C-3505-4676-9CD6-046C09990EB0}"/>
    <dgm:cxn modelId="{D5C91F67-1026-457B-9C16-1DF156EF52F3}" type="presOf" srcId="{4F7FBC7A-7845-40FA-A08C-41BF95F7E0B2}" destId="{D13F80C2-5CDE-485D-BAC6-D87B3F6CA442}" srcOrd="0" destOrd="0" presId="urn:microsoft.com/office/officeart/2005/8/layout/hProcess4"/>
    <dgm:cxn modelId="{1E899D60-9D0A-4CF8-8F4F-250F1C8402C9}" type="presOf" srcId="{5987FD8C-FECA-4098-BD78-DF1E8CAF0C41}" destId="{8469B7B4-47E9-4BC8-8BE0-103A1AB8F9FB}" srcOrd="0" destOrd="0" presId="urn:microsoft.com/office/officeart/2005/8/layout/hProcess4"/>
    <dgm:cxn modelId="{9BB477AD-52E3-4783-91BC-CC502280EC1E}" type="presOf" srcId="{5845551F-2545-47C4-BF3B-9A0AB42D91D1}" destId="{895A6DE5-1108-43E6-810C-ABD96A2F94F1}" srcOrd="0" destOrd="0" presId="urn:microsoft.com/office/officeart/2005/8/layout/hProcess4"/>
    <dgm:cxn modelId="{878DB34E-1932-4011-B4AC-D5D42B84C491}" srcId="{4F7FBC7A-7845-40FA-A08C-41BF95F7E0B2}" destId="{B19C462D-7ED9-4278-BD25-49405A50005A}" srcOrd="1" destOrd="0" parTransId="{85B500AD-EC16-4808-BF5F-F22CCC71B434}" sibTransId="{978C28C6-34CA-47BF-8E78-67EBFB9A779A}"/>
    <dgm:cxn modelId="{186167C0-781E-4273-AB2C-6AF480B98E4E}" srcId="{B19C462D-7ED9-4278-BD25-49405A50005A}" destId="{DAF0A8C1-6F23-4140-84FD-BEA12E7D664F}" srcOrd="0" destOrd="0" parTransId="{E380B92E-1125-4276-987B-5F76FC71714D}" sibTransId="{D88F31F7-1ED2-4CFA-A871-D0332CAA954A}"/>
    <dgm:cxn modelId="{50306AA1-A80F-48A9-8B7F-8E5EAD6633E2}" type="presOf" srcId="{59693D6C-B3E5-444F-B12B-69914DFB409F}" destId="{895A6DE5-1108-43E6-810C-ABD96A2F94F1}" srcOrd="0" destOrd="2" presId="urn:microsoft.com/office/officeart/2005/8/layout/hProcess4"/>
    <dgm:cxn modelId="{F201CE62-93CF-4EF2-80BD-F81D0AC0685C}" type="presOf" srcId="{B19C462D-7ED9-4278-BD25-49405A50005A}" destId="{6FE4E68B-7EF8-4718-9565-E44CE5979798}" srcOrd="0" destOrd="0" presId="urn:microsoft.com/office/officeart/2005/8/layout/hProcess4"/>
    <dgm:cxn modelId="{8D1C6944-6724-46B9-AD4D-04A79165F53E}" type="presOf" srcId="{5807F23F-4CAB-4B0E-BDDD-732322B40F6E}" destId="{5F502906-C2D7-4042-A3DB-5715C4486E52}" srcOrd="0" destOrd="2" presId="urn:microsoft.com/office/officeart/2005/8/layout/hProcess4"/>
    <dgm:cxn modelId="{A7D0AD8D-7827-410D-9320-F0F636A369FB}" type="presOf" srcId="{5987FD8C-FECA-4098-BD78-DF1E8CAF0C41}" destId="{F181566A-B6E9-4C99-BAE2-E406B941EE82}" srcOrd="1" destOrd="0" presId="urn:microsoft.com/office/officeart/2005/8/layout/hProcess4"/>
    <dgm:cxn modelId="{CB8639D2-B263-4F27-92BD-8850B3B462D7}" type="presOf" srcId="{283C49FD-6F53-4C06-83B6-2E954B2DA444}" destId="{895A6DE5-1108-43E6-810C-ABD96A2F94F1}" srcOrd="0" destOrd="1" presId="urn:microsoft.com/office/officeart/2005/8/layout/hProcess4"/>
    <dgm:cxn modelId="{DF9D1C57-AE11-4FB8-BD19-FFDEF0B6B7CD}" type="presOf" srcId="{CBEC0F04-1BB3-40FF-AFED-A21B7E6B45BD}" destId="{F181566A-B6E9-4C99-BAE2-E406B941EE82}" srcOrd="1" destOrd="3" presId="urn:microsoft.com/office/officeart/2005/8/layout/hProcess4"/>
    <dgm:cxn modelId="{4CECE9C3-135C-4543-8B52-E1EEF8B40421}" type="presParOf" srcId="{D13F80C2-5CDE-485D-BAC6-D87B3F6CA442}" destId="{8E997D71-E630-457F-B0B0-B768DA58FFE7}" srcOrd="0" destOrd="0" presId="urn:microsoft.com/office/officeart/2005/8/layout/hProcess4"/>
    <dgm:cxn modelId="{C61C2DCD-2234-4918-9568-632AD3663259}" type="presParOf" srcId="{D13F80C2-5CDE-485D-BAC6-D87B3F6CA442}" destId="{3D0CD794-A0C1-4F32-B5C6-52F99F185570}" srcOrd="1" destOrd="0" presId="urn:microsoft.com/office/officeart/2005/8/layout/hProcess4"/>
    <dgm:cxn modelId="{098E2113-DC40-4083-BAC3-8F1555CCBB3B}" type="presParOf" srcId="{D13F80C2-5CDE-485D-BAC6-D87B3F6CA442}" destId="{BFEF61F8-B896-47FA-B816-C6AF77116AF1}" srcOrd="2" destOrd="0" presId="urn:microsoft.com/office/officeart/2005/8/layout/hProcess4"/>
    <dgm:cxn modelId="{CEF13337-F1E5-40E9-8A6C-64C095782008}" type="presParOf" srcId="{BFEF61F8-B896-47FA-B816-C6AF77116AF1}" destId="{52F686E8-3C3B-41C8-8A2D-458579B5048D}" srcOrd="0" destOrd="0" presId="urn:microsoft.com/office/officeart/2005/8/layout/hProcess4"/>
    <dgm:cxn modelId="{29CC73DC-8E38-489D-9CD9-D93224010B17}" type="presParOf" srcId="{52F686E8-3C3B-41C8-8A2D-458579B5048D}" destId="{CDADEDBA-1477-422F-85F5-7A9B9A76F00A}" srcOrd="0" destOrd="0" presId="urn:microsoft.com/office/officeart/2005/8/layout/hProcess4"/>
    <dgm:cxn modelId="{6B97FE32-DD32-4C9D-AB3A-6EB8BAB4FD40}" type="presParOf" srcId="{52F686E8-3C3B-41C8-8A2D-458579B5048D}" destId="{8469B7B4-47E9-4BC8-8BE0-103A1AB8F9FB}" srcOrd="1" destOrd="0" presId="urn:microsoft.com/office/officeart/2005/8/layout/hProcess4"/>
    <dgm:cxn modelId="{0067BE7F-136A-419D-90EF-0AB69E882B1A}" type="presParOf" srcId="{52F686E8-3C3B-41C8-8A2D-458579B5048D}" destId="{F181566A-B6E9-4C99-BAE2-E406B941EE82}" srcOrd="2" destOrd="0" presId="urn:microsoft.com/office/officeart/2005/8/layout/hProcess4"/>
    <dgm:cxn modelId="{FC0D3FDD-4D8B-42E8-A7D8-95ABF7C0E64D}" type="presParOf" srcId="{52F686E8-3C3B-41C8-8A2D-458579B5048D}" destId="{0BE83C8F-C839-48A8-8273-679FAFCFF998}" srcOrd="3" destOrd="0" presId="urn:microsoft.com/office/officeart/2005/8/layout/hProcess4"/>
    <dgm:cxn modelId="{F983EBC1-DAB4-4C4D-AB48-335D9BF914B3}" type="presParOf" srcId="{52F686E8-3C3B-41C8-8A2D-458579B5048D}" destId="{E2FD5D90-915A-4253-B7F8-B8C730684F2B}" srcOrd="4" destOrd="0" presId="urn:microsoft.com/office/officeart/2005/8/layout/hProcess4"/>
    <dgm:cxn modelId="{D2D4470D-465C-476C-A961-42D672A051F2}" type="presParOf" srcId="{BFEF61F8-B896-47FA-B816-C6AF77116AF1}" destId="{F809A7A3-F2F1-446C-9695-FBC5825F71AE}" srcOrd="1" destOrd="0" presId="urn:microsoft.com/office/officeart/2005/8/layout/hProcess4"/>
    <dgm:cxn modelId="{86BAB98B-8900-49B0-8F42-7F0A5EEB4D67}" type="presParOf" srcId="{BFEF61F8-B896-47FA-B816-C6AF77116AF1}" destId="{AF129173-DCEC-4F2F-9549-074A68C228D0}" srcOrd="2" destOrd="0" presId="urn:microsoft.com/office/officeart/2005/8/layout/hProcess4"/>
    <dgm:cxn modelId="{CEBCD729-118F-4429-8571-D35F2F6E1EA9}" type="presParOf" srcId="{AF129173-DCEC-4F2F-9549-074A68C228D0}" destId="{E9F95FB2-6506-42A8-BF3F-C84DD9A96338}" srcOrd="0" destOrd="0" presId="urn:microsoft.com/office/officeart/2005/8/layout/hProcess4"/>
    <dgm:cxn modelId="{95F9FA5E-A635-4712-AF91-E07FDF3C9B7E}" type="presParOf" srcId="{AF129173-DCEC-4F2F-9549-074A68C228D0}" destId="{5F502906-C2D7-4042-A3DB-5715C4486E52}" srcOrd="1" destOrd="0" presId="urn:microsoft.com/office/officeart/2005/8/layout/hProcess4"/>
    <dgm:cxn modelId="{E9BABF4E-A9DF-44F3-966F-2AA119DA11A7}" type="presParOf" srcId="{AF129173-DCEC-4F2F-9549-074A68C228D0}" destId="{F40CC464-3C7D-45CD-B1BD-8D29D1E70F43}" srcOrd="2" destOrd="0" presId="urn:microsoft.com/office/officeart/2005/8/layout/hProcess4"/>
    <dgm:cxn modelId="{5898A40F-A967-4EDC-BD9A-2D36C65B2135}" type="presParOf" srcId="{AF129173-DCEC-4F2F-9549-074A68C228D0}" destId="{6FE4E68B-7EF8-4718-9565-E44CE5979798}" srcOrd="3" destOrd="0" presId="urn:microsoft.com/office/officeart/2005/8/layout/hProcess4"/>
    <dgm:cxn modelId="{96E84645-43DB-4F0C-BAEC-7F2330B06D94}" type="presParOf" srcId="{AF129173-DCEC-4F2F-9549-074A68C228D0}" destId="{9B8CF2AD-DE57-4011-85FE-97CF1EFAF7D1}" srcOrd="4" destOrd="0" presId="urn:microsoft.com/office/officeart/2005/8/layout/hProcess4"/>
    <dgm:cxn modelId="{48E5A53D-97C1-4220-AC54-6C1D39E7905A}" type="presParOf" srcId="{BFEF61F8-B896-47FA-B816-C6AF77116AF1}" destId="{57ABB2D9-15DA-4C21-9FCA-8078DF8978EA}" srcOrd="3" destOrd="0" presId="urn:microsoft.com/office/officeart/2005/8/layout/hProcess4"/>
    <dgm:cxn modelId="{AB73BB08-FC58-477C-BA04-99D9FECA9560}" type="presParOf" srcId="{BFEF61F8-B896-47FA-B816-C6AF77116AF1}" destId="{60234BAB-30D4-4148-8EEE-D455AFC96DB9}" srcOrd="4" destOrd="0" presId="urn:microsoft.com/office/officeart/2005/8/layout/hProcess4"/>
    <dgm:cxn modelId="{5788A260-E89F-491D-95FC-9D806CB76447}" type="presParOf" srcId="{60234BAB-30D4-4148-8EEE-D455AFC96DB9}" destId="{FA862D72-9906-4B05-A4CE-2BE30EAA77F8}" srcOrd="0" destOrd="0" presId="urn:microsoft.com/office/officeart/2005/8/layout/hProcess4"/>
    <dgm:cxn modelId="{1BA6FBE1-DFFF-42E0-8CA0-56F049237959}" type="presParOf" srcId="{60234BAB-30D4-4148-8EEE-D455AFC96DB9}" destId="{895A6DE5-1108-43E6-810C-ABD96A2F94F1}" srcOrd="1" destOrd="0" presId="urn:microsoft.com/office/officeart/2005/8/layout/hProcess4"/>
    <dgm:cxn modelId="{856BF20E-DE2B-4934-912D-22E6CE8A5741}" type="presParOf" srcId="{60234BAB-30D4-4148-8EEE-D455AFC96DB9}" destId="{F9927FFF-6901-4267-9EFF-B079FBCCDFAF}" srcOrd="2" destOrd="0" presId="urn:microsoft.com/office/officeart/2005/8/layout/hProcess4"/>
    <dgm:cxn modelId="{5B86B7B4-15B4-4C31-A60B-16C4709DFA59}" type="presParOf" srcId="{60234BAB-30D4-4148-8EEE-D455AFC96DB9}" destId="{CD29AB92-D9BC-4051-9F78-1D1B8D851175}" srcOrd="3" destOrd="0" presId="urn:microsoft.com/office/officeart/2005/8/layout/hProcess4"/>
    <dgm:cxn modelId="{7FB24B17-E499-40AB-8DF5-35B1C7ECA3B9}" type="presParOf" srcId="{60234BAB-30D4-4148-8EEE-D455AFC96DB9}" destId="{324C80FE-7586-48F7-8C5E-1F66FE410D0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F10FE-0CB9-4C75-87D0-ACA94B81359E}"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CB609214-8337-41F1-9277-91723BB8CF7C}">
      <dgm:prSet custT="1"/>
      <dgm:spPr/>
      <dgm:t>
        <a:bodyPr/>
        <a:lstStyle/>
        <a:p>
          <a:pPr algn="ctr" rtl="0"/>
          <a:r>
            <a:rPr lang="en-US" sz="2700" dirty="0" smtClean="0">
              <a:effectLst>
                <a:outerShdw blurRad="38100" dist="38100" dir="2700000" algn="tl">
                  <a:srgbClr val="000000">
                    <a:alpha val="43137"/>
                  </a:srgbClr>
                </a:outerShdw>
              </a:effectLst>
            </a:rPr>
            <a:t>Sarah Jane Brain Project:    thebrainproject.org</a:t>
          </a:r>
          <a:endParaRPr lang="en-US" sz="2700" dirty="0">
            <a:effectLst>
              <a:outerShdw blurRad="38100" dist="38100" dir="2700000" algn="tl">
                <a:srgbClr val="000000">
                  <a:alpha val="43137"/>
                </a:srgbClr>
              </a:outerShdw>
            </a:effectLst>
          </a:endParaRPr>
        </a:p>
      </dgm:t>
    </dgm:pt>
    <dgm:pt modelId="{D52A287E-B29D-4752-A625-703AF30C9271}" type="parTrans" cxnId="{FB438156-C1FE-41A7-A34F-37955D51CE26}">
      <dgm:prSet/>
      <dgm:spPr/>
      <dgm:t>
        <a:bodyPr/>
        <a:lstStyle/>
        <a:p>
          <a:pPr algn="ctr"/>
          <a:endParaRPr lang="en-US" sz="2600">
            <a:effectLst>
              <a:outerShdw blurRad="38100" dist="38100" dir="2700000" algn="tl">
                <a:srgbClr val="000000">
                  <a:alpha val="43137"/>
                </a:srgbClr>
              </a:outerShdw>
            </a:effectLst>
          </a:endParaRPr>
        </a:p>
      </dgm:t>
    </dgm:pt>
    <dgm:pt modelId="{2D84B573-591E-4EFD-B093-9CC091BB9AB5}" type="sibTrans" cxnId="{FB438156-C1FE-41A7-A34F-37955D51CE26}">
      <dgm:prSet/>
      <dgm:spPr/>
      <dgm:t>
        <a:bodyPr/>
        <a:lstStyle/>
        <a:p>
          <a:pPr algn="ctr"/>
          <a:endParaRPr lang="en-US" sz="2600">
            <a:effectLst>
              <a:outerShdw blurRad="38100" dist="38100" dir="2700000" algn="tl">
                <a:srgbClr val="000000">
                  <a:alpha val="43137"/>
                </a:srgbClr>
              </a:outerShdw>
            </a:effectLst>
          </a:endParaRPr>
        </a:p>
      </dgm:t>
    </dgm:pt>
    <dgm:pt modelId="{55BA181B-A778-42CE-AAA3-E72703590ABA}">
      <dgm:prSet custT="1"/>
      <dgm:spPr/>
      <dgm:t>
        <a:bodyPr/>
        <a:lstStyle/>
        <a:p>
          <a:pPr algn="ctr" rtl="0"/>
          <a:r>
            <a:rPr lang="en-US" sz="2700" dirty="0" smtClean="0">
              <a:effectLst>
                <a:outerShdw blurRad="38100" dist="38100" dir="2700000" algn="tl">
                  <a:srgbClr val="000000">
                    <a:alpha val="43137"/>
                  </a:srgbClr>
                </a:outerShdw>
              </a:effectLst>
            </a:rPr>
            <a:t>Alabama Early Intervention:   rehab.alabama.gov/</a:t>
          </a:r>
          <a:r>
            <a:rPr lang="en-US" sz="2700" dirty="0" err="1" smtClean="0">
              <a:effectLst>
                <a:outerShdw blurRad="38100" dist="38100" dir="2700000" algn="tl">
                  <a:srgbClr val="000000">
                    <a:alpha val="43137"/>
                  </a:srgbClr>
                </a:outerShdw>
              </a:effectLst>
            </a:rPr>
            <a:t>ei</a:t>
          </a:r>
          <a:endParaRPr lang="en-US" sz="2700" dirty="0">
            <a:effectLst>
              <a:outerShdw blurRad="38100" dist="38100" dir="2700000" algn="tl">
                <a:srgbClr val="000000">
                  <a:alpha val="43137"/>
                </a:srgbClr>
              </a:outerShdw>
            </a:effectLst>
          </a:endParaRPr>
        </a:p>
      </dgm:t>
    </dgm:pt>
    <dgm:pt modelId="{3A3D5C0C-8941-42ED-89D2-3DB0D6EC7B33}" type="parTrans" cxnId="{996E75BE-99AB-40F3-9E4A-D18D77084199}">
      <dgm:prSet/>
      <dgm:spPr/>
      <dgm:t>
        <a:bodyPr/>
        <a:lstStyle/>
        <a:p>
          <a:pPr algn="ctr"/>
          <a:endParaRPr lang="en-US" sz="2600">
            <a:effectLst>
              <a:outerShdw blurRad="38100" dist="38100" dir="2700000" algn="tl">
                <a:srgbClr val="000000">
                  <a:alpha val="43137"/>
                </a:srgbClr>
              </a:outerShdw>
            </a:effectLst>
          </a:endParaRPr>
        </a:p>
      </dgm:t>
    </dgm:pt>
    <dgm:pt modelId="{842170B9-ACF4-49B6-83A6-0FA943F0A004}" type="sibTrans" cxnId="{996E75BE-99AB-40F3-9E4A-D18D77084199}">
      <dgm:prSet/>
      <dgm:spPr/>
      <dgm:t>
        <a:bodyPr/>
        <a:lstStyle/>
        <a:p>
          <a:pPr algn="ctr"/>
          <a:endParaRPr lang="en-US" sz="2600">
            <a:effectLst>
              <a:outerShdw blurRad="38100" dist="38100" dir="2700000" algn="tl">
                <a:srgbClr val="000000">
                  <a:alpha val="43137"/>
                </a:srgbClr>
              </a:outerShdw>
            </a:effectLst>
          </a:endParaRPr>
        </a:p>
      </dgm:t>
    </dgm:pt>
    <dgm:pt modelId="{642316D8-DEA9-4B27-99F1-D55426C0B42E}">
      <dgm:prSet custT="1"/>
      <dgm:spPr/>
      <dgm:t>
        <a:bodyPr/>
        <a:lstStyle/>
        <a:p>
          <a:pPr algn="ctr" rtl="0"/>
          <a:r>
            <a:rPr lang="en-US" sz="2700" dirty="0" smtClean="0">
              <a:effectLst>
                <a:outerShdw blurRad="38100" dist="38100" dir="2700000" algn="tl">
                  <a:srgbClr val="000000">
                    <a:alpha val="43137"/>
                  </a:srgbClr>
                </a:outerShdw>
              </a:effectLst>
            </a:rPr>
            <a:t>National Highway Safety Administration:   nhtsa.gov</a:t>
          </a:r>
          <a:endParaRPr lang="en-US" sz="2700" dirty="0">
            <a:effectLst>
              <a:outerShdw blurRad="38100" dist="38100" dir="2700000" algn="tl">
                <a:srgbClr val="000000">
                  <a:alpha val="43137"/>
                </a:srgbClr>
              </a:outerShdw>
            </a:effectLst>
          </a:endParaRPr>
        </a:p>
      </dgm:t>
    </dgm:pt>
    <dgm:pt modelId="{342B9560-1DC4-4FB9-ACE6-F80B90C7B3AC}" type="parTrans" cxnId="{B7A525D4-8231-49E2-AF1A-A27EBA46EADD}">
      <dgm:prSet/>
      <dgm:spPr/>
      <dgm:t>
        <a:bodyPr/>
        <a:lstStyle/>
        <a:p>
          <a:pPr algn="ctr"/>
          <a:endParaRPr lang="en-US" sz="2600">
            <a:effectLst>
              <a:outerShdw blurRad="38100" dist="38100" dir="2700000" algn="tl">
                <a:srgbClr val="000000">
                  <a:alpha val="43137"/>
                </a:srgbClr>
              </a:outerShdw>
            </a:effectLst>
          </a:endParaRPr>
        </a:p>
      </dgm:t>
    </dgm:pt>
    <dgm:pt modelId="{F58E2EEE-CF0F-4EEA-83D9-B78E01A5EF07}" type="sibTrans" cxnId="{B7A525D4-8231-49E2-AF1A-A27EBA46EADD}">
      <dgm:prSet/>
      <dgm:spPr/>
      <dgm:t>
        <a:bodyPr/>
        <a:lstStyle/>
        <a:p>
          <a:pPr algn="ctr"/>
          <a:endParaRPr lang="en-US" sz="2600">
            <a:effectLst>
              <a:outerShdw blurRad="38100" dist="38100" dir="2700000" algn="tl">
                <a:srgbClr val="000000">
                  <a:alpha val="43137"/>
                </a:srgbClr>
              </a:outerShdw>
            </a:effectLst>
          </a:endParaRPr>
        </a:p>
      </dgm:t>
    </dgm:pt>
    <dgm:pt modelId="{96C73F35-47B9-468B-94EB-B95350B82540}">
      <dgm:prSet custT="1"/>
      <dgm:spPr/>
      <dgm:t>
        <a:bodyPr/>
        <a:lstStyle/>
        <a:p>
          <a:pPr algn="ctr" rtl="0"/>
          <a:r>
            <a:rPr lang="en-US" sz="2700" dirty="0" smtClean="0">
              <a:effectLst>
                <a:outerShdw blurRad="38100" dist="38100" dir="2700000" algn="tl">
                  <a:srgbClr val="000000">
                    <a:alpha val="43137"/>
                  </a:srgbClr>
                </a:outerShdw>
              </a:effectLst>
            </a:rPr>
            <a:t>National Dissemination Center for Children with Disabilities:      nichcy.org</a:t>
          </a:r>
          <a:endParaRPr lang="en-US" sz="2700" dirty="0">
            <a:effectLst>
              <a:outerShdw blurRad="38100" dist="38100" dir="2700000" algn="tl">
                <a:srgbClr val="000000">
                  <a:alpha val="43137"/>
                </a:srgbClr>
              </a:outerShdw>
            </a:effectLst>
          </a:endParaRPr>
        </a:p>
      </dgm:t>
    </dgm:pt>
    <dgm:pt modelId="{FF23E0A6-3C7D-4D6D-AE6F-752677797D27}" type="parTrans" cxnId="{D9A08348-5FB8-40CD-AB83-D977D0E9045A}">
      <dgm:prSet/>
      <dgm:spPr/>
      <dgm:t>
        <a:bodyPr/>
        <a:lstStyle/>
        <a:p>
          <a:pPr algn="ctr"/>
          <a:endParaRPr lang="en-US" sz="2600">
            <a:effectLst>
              <a:outerShdw blurRad="38100" dist="38100" dir="2700000" algn="tl">
                <a:srgbClr val="000000">
                  <a:alpha val="43137"/>
                </a:srgbClr>
              </a:outerShdw>
            </a:effectLst>
          </a:endParaRPr>
        </a:p>
      </dgm:t>
    </dgm:pt>
    <dgm:pt modelId="{55CF72EF-A618-4BC8-8FA4-81DE5E48F18D}" type="sibTrans" cxnId="{D9A08348-5FB8-40CD-AB83-D977D0E9045A}">
      <dgm:prSet/>
      <dgm:spPr/>
      <dgm:t>
        <a:bodyPr/>
        <a:lstStyle/>
        <a:p>
          <a:pPr algn="ctr"/>
          <a:endParaRPr lang="en-US" sz="2600">
            <a:effectLst>
              <a:outerShdw blurRad="38100" dist="38100" dir="2700000" algn="tl">
                <a:srgbClr val="000000">
                  <a:alpha val="43137"/>
                </a:srgbClr>
              </a:outerShdw>
            </a:effectLst>
          </a:endParaRPr>
        </a:p>
      </dgm:t>
    </dgm:pt>
    <dgm:pt modelId="{625C3970-0119-4932-9965-F3F6F10CE630}">
      <dgm:prSet custT="1"/>
      <dgm:spPr/>
      <dgm:t>
        <a:bodyPr/>
        <a:lstStyle/>
        <a:p>
          <a:pPr algn="ctr" rtl="0"/>
          <a:r>
            <a:rPr lang="en-US" sz="2700" dirty="0" smtClean="0">
              <a:effectLst>
                <a:outerShdw blurRad="38100" dist="38100" dir="2700000" algn="tl">
                  <a:srgbClr val="000000">
                    <a:alpha val="43137"/>
                  </a:srgbClr>
                </a:outerShdw>
              </a:effectLst>
            </a:rPr>
            <a:t>Center for Disease Control:  cdc.gov/</a:t>
          </a:r>
          <a:r>
            <a:rPr lang="en-US" sz="2700" dirty="0" err="1" smtClean="0">
              <a:effectLst>
                <a:outerShdw blurRad="38100" dist="38100" dir="2700000" algn="tl">
                  <a:srgbClr val="000000">
                    <a:alpha val="43137"/>
                  </a:srgbClr>
                </a:outerShdw>
              </a:effectLst>
            </a:rPr>
            <a:t>traumaticbraininjury</a:t>
          </a:r>
          <a:endParaRPr lang="en-US" sz="2700" dirty="0">
            <a:effectLst>
              <a:outerShdw blurRad="38100" dist="38100" dir="2700000" algn="tl">
                <a:srgbClr val="000000">
                  <a:alpha val="43137"/>
                </a:srgbClr>
              </a:outerShdw>
            </a:effectLst>
          </a:endParaRPr>
        </a:p>
      </dgm:t>
    </dgm:pt>
    <dgm:pt modelId="{E273E9F2-92A3-4665-BACA-61F3E3F40A28}" type="parTrans" cxnId="{E713CBE2-66DD-4687-AD06-C0B2303C0E45}">
      <dgm:prSet/>
      <dgm:spPr/>
      <dgm:t>
        <a:bodyPr/>
        <a:lstStyle/>
        <a:p>
          <a:pPr algn="ctr"/>
          <a:endParaRPr lang="en-US" sz="2600">
            <a:effectLst>
              <a:outerShdw blurRad="38100" dist="38100" dir="2700000" algn="tl">
                <a:srgbClr val="000000">
                  <a:alpha val="43137"/>
                </a:srgbClr>
              </a:outerShdw>
            </a:effectLst>
          </a:endParaRPr>
        </a:p>
      </dgm:t>
    </dgm:pt>
    <dgm:pt modelId="{E496ABC4-219E-43E2-BC04-166A348AF08A}" type="sibTrans" cxnId="{E713CBE2-66DD-4687-AD06-C0B2303C0E45}">
      <dgm:prSet/>
      <dgm:spPr/>
      <dgm:t>
        <a:bodyPr/>
        <a:lstStyle/>
        <a:p>
          <a:pPr algn="ctr"/>
          <a:endParaRPr lang="en-US" sz="2600">
            <a:effectLst>
              <a:outerShdw blurRad="38100" dist="38100" dir="2700000" algn="tl">
                <a:srgbClr val="000000">
                  <a:alpha val="43137"/>
                </a:srgbClr>
              </a:outerShdw>
            </a:effectLst>
          </a:endParaRPr>
        </a:p>
      </dgm:t>
    </dgm:pt>
    <dgm:pt modelId="{42B6CCFD-0D0C-4609-B7FC-4DE6521F86AD}">
      <dgm:prSet custT="1"/>
      <dgm:spPr/>
      <dgm:t>
        <a:bodyPr/>
        <a:lstStyle/>
        <a:p>
          <a:pPr algn="ctr" rtl="0"/>
          <a:r>
            <a:rPr lang="en-US" sz="2700" dirty="0" smtClean="0">
              <a:effectLst>
                <a:outerShdw blurRad="38100" dist="38100" dir="2700000" algn="tl">
                  <a:srgbClr val="000000">
                    <a:alpha val="43137"/>
                  </a:srgbClr>
                </a:outerShdw>
              </a:effectLst>
            </a:rPr>
            <a:t>Alabama’s Children's’ Rehab Services: rehab.alabama.gov/CRS</a:t>
          </a:r>
          <a:endParaRPr lang="en-US" sz="2700" dirty="0">
            <a:effectLst>
              <a:outerShdw blurRad="38100" dist="38100" dir="2700000" algn="tl">
                <a:srgbClr val="000000">
                  <a:alpha val="43137"/>
                </a:srgbClr>
              </a:outerShdw>
            </a:effectLst>
          </a:endParaRPr>
        </a:p>
      </dgm:t>
    </dgm:pt>
    <dgm:pt modelId="{39C93D94-0814-4234-A746-8F688DC5D8DB}" type="parTrans" cxnId="{0B595C99-82BA-4C7E-9FD1-66FC4B302623}">
      <dgm:prSet/>
      <dgm:spPr/>
      <dgm:t>
        <a:bodyPr/>
        <a:lstStyle/>
        <a:p>
          <a:pPr algn="ctr"/>
          <a:endParaRPr lang="en-US" sz="2600">
            <a:effectLst>
              <a:outerShdw blurRad="38100" dist="38100" dir="2700000" algn="tl">
                <a:srgbClr val="000000">
                  <a:alpha val="43137"/>
                </a:srgbClr>
              </a:outerShdw>
            </a:effectLst>
          </a:endParaRPr>
        </a:p>
      </dgm:t>
    </dgm:pt>
    <dgm:pt modelId="{AAE71F08-0639-41E0-A9B2-D6E5D0ACCF18}" type="sibTrans" cxnId="{0B595C99-82BA-4C7E-9FD1-66FC4B302623}">
      <dgm:prSet/>
      <dgm:spPr/>
      <dgm:t>
        <a:bodyPr/>
        <a:lstStyle/>
        <a:p>
          <a:pPr algn="ctr"/>
          <a:endParaRPr lang="en-US" sz="2600">
            <a:effectLst>
              <a:outerShdw blurRad="38100" dist="38100" dir="2700000" algn="tl">
                <a:srgbClr val="000000">
                  <a:alpha val="43137"/>
                </a:srgbClr>
              </a:outerShdw>
            </a:effectLst>
          </a:endParaRPr>
        </a:p>
      </dgm:t>
    </dgm:pt>
    <dgm:pt modelId="{8A6B1A1C-5CF4-40D9-AAA8-493CF6EBA313}" type="pres">
      <dgm:prSet presAssocID="{528F10FE-0CB9-4C75-87D0-ACA94B81359E}" presName="linear" presStyleCnt="0">
        <dgm:presLayoutVars>
          <dgm:animLvl val="lvl"/>
          <dgm:resizeHandles val="exact"/>
        </dgm:presLayoutVars>
      </dgm:prSet>
      <dgm:spPr/>
      <dgm:t>
        <a:bodyPr/>
        <a:lstStyle/>
        <a:p>
          <a:endParaRPr lang="en-US"/>
        </a:p>
      </dgm:t>
    </dgm:pt>
    <dgm:pt modelId="{D7910F9D-11D9-45FA-BD7C-551A9A60E6DB}" type="pres">
      <dgm:prSet presAssocID="{CB609214-8337-41F1-9277-91723BB8CF7C}" presName="parentText" presStyleLbl="node1" presStyleIdx="0" presStyleCnt="6">
        <dgm:presLayoutVars>
          <dgm:chMax val="0"/>
          <dgm:bulletEnabled val="1"/>
        </dgm:presLayoutVars>
      </dgm:prSet>
      <dgm:spPr/>
      <dgm:t>
        <a:bodyPr/>
        <a:lstStyle/>
        <a:p>
          <a:endParaRPr lang="en-US"/>
        </a:p>
      </dgm:t>
    </dgm:pt>
    <dgm:pt modelId="{1371690F-1A42-4760-B5DF-1B4E6DB82CC3}" type="pres">
      <dgm:prSet presAssocID="{2D84B573-591E-4EFD-B093-9CC091BB9AB5}" presName="spacer" presStyleCnt="0"/>
      <dgm:spPr/>
    </dgm:pt>
    <dgm:pt modelId="{38DBEBCF-F480-48FF-ADDF-85FADFA8F034}" type="pres">
      <dgm:prSet presAssocID="{96C73F35-47B9-468B-94EB-B95350B82540}" presName="parentText" presStyleLbl="node1" presStyleIdx="1" presStyleCnt="6">
        <dgm:presLayoutVars>
          <dgm:chMax val="0"/>
          <dgm:bulletEnabled val="1"/>
        </dgm:presLayoutVars>
      </dgm:prSet>
      <dgm:spPr/>
      <dgm:t>
        <a:bodyPr/>
        <a:lstStyle/>
        <a:p>
          <a:endParaRPr lang="en-US"/>
        </a:p>
      </dgm:t>
    </dgm:pt>
    <dgm:pt modelId="{0A4C4BFF-7012-454C-954E-EF9456AA9A73}" type="pres">
      <dgm:prSet presAssocID="{55CF72EF-A618-4BC8-8FA4-81DE5E48F18D}" presName="spacer" presStyleCnt="0"/>
      <dgm:spPr/>
    </dgm:pt>
    <dgm:pt modelId="{B3731BB1-4763-4A54-AD30-3A68D4AE3857}" type="pres">
      <dgm:prSet presAssocID="{55BA181B-A778-42CE-AAA3-E72703590ABA}" presName="parentText" presStyleLbl="node1" presStyleIdx="2" presStyleCnt="6">
        <dgm:presLayoutVars>
          <dgm:chMax val="0"/>
          <dgm:bulletEnabled val="1"/>
        </dgm:presLayoutVars>
      </dgm:prSet>
      <dgm:spPr/>
      <dgm:t>
        <a:bodyPr/>
        <a:lstStyle/>
        <a:p>
          <a:endParaRPr lang="en-US"/>
        </a:p>
      </dgm:t>
    </dgm:pt>
    <dgm:pt modelId="{97F89DF8-07DA-4A9D-BABD-74BEE075815E}" type="pres">
      <dgm:prSet presAssocID="{842170B9-ACF4-49B6-83A6-0FA943F0A004}" presName="spacer" presStyleCnt="0"/>
      <dgm:spPr/>
    </dgm:pt>
    <dgm:pt modelId="{089753B3-17B8-4167-8D85-C3C6F90A7CD5}" type="pres">
      <dgm:prSet presAssocID="{625C3970-0119-4932-9965-F3F6F10CE630}" presName="parentText" presStyleLbl="node1" presStyleIdx="3" presStyleCnt="6">
        <dgm:presLayoutVars>
          <dgm:chMax val="0"/>
          <dgm:bulletEnabled val="1"/>
        </dgm:presLayoutVars>
      </dgm:prSet>
      <dgm:spPr/>
      <dgm:t>
        <a:bodyPr/>
        <a:lstStyle/>
        <a:p>
          <a:endParaRPr lang="en-US"/>
        </a:p>
      </dgm:t>
    </dgm:pt>
    <dgm:pt modelId="{FBCD305D-C4B9-4603-B6EB-647721E62669}" type="pres">
      <dgm:prSet presAssocID="{E496ABC4-219E-43E2-BC04-166A348AF08A}" presName="spacer" presStyleCnt="0"/>
      <dgm:spPr/>
    </dgm:pt>
    <dgm:pt modelId="{CB3C0085-75D1-472E-994C-53E41CFFE1D3}" type="pres">
      <dgm:prSet presAssocID="{642316D8-DEA9-4B27-99F1-D55426C0B42E}" presName="parentText" presStyleLbl="node1" presStyleIdx="4" presStyleCnt="6">
        <dgm:presLayoutVars>
          <dgm:chMax val="0"/>
          <dgm:bulletEnabled val="1"/>
        </dgm:presLayoutVars>
      </dgm:prSet>
      <dgm:spPr/>
      <dgm:t>
        <a:bodyPr/>
        <a:lstStyle/>
        <a:p>
          <a:endParaRPr lang="en-US"/>
        </a:p>
      </dgm:t>
    </dgm:pt>
    <dgm:pt modelId="{F242CA0C-137C-4CCC-B971-E98AB9A44D04}" type="pres">
      <dgm:prSet presAssocID="{F58E2EEE-CF0F-4EEA-83D9-B78E01A5EF07}" presName="spacer" presStyleCnt="0"/>
      <dgm:spPr/>
    </dgm:pt>
    <dgm:pt modelId="{A8AE0D48-D568-41E8-ADC7-EE8720D40BEC}" type="pres">
      <dgm:prSet presAssocID="{42B6CCFD-0D0C-4609-B7FC-4DE6521F86AD}" presName="parentText" presStyleLbl="node1" presStyleIdx="5" presStyleCnt="6">
        <dgm:presLayoutVars>
          <dgm:chMax val="0"/>
          <dgm:bulletEnabled val="1"/>
        </dgm:presLayoutVars>
      </dgm:prSet>
      <dgm:spPr/>
      <dgm:t>
        <a:bodyPr/>
        <a:lstStyle/>
        <a:p>
          <a:endParaRPr lang="en-US"/>
        </a:p>
      </dgm:t>
    </dgm:pt>
  </dgm:ptLst>
  <dgm:cxnLst>
    <dgm:cxn modelId="{D9A08348-5FB8-40CD-AB83-D977D0E9045A}" srcId="{528F10FE-0CB9-4C75-87D0-ACA94B81359E}" destId="{96C73F35-47B9-468B-94EB-B95350B82540}" srcOrd="1" destOrd="0" parTransId="{FF23E0A6-3C7D-4D6D-AE6F-752677797D27}" sibTransId="{55CF72EF-A618-4BC8-8FA4-81DE5E48F18D}"/>
    <dgm:cxn modelId="{2619CCC6-0CE9-454D-A4D8-C361E07E3CD6}" type="presOf" srcId="{42B6CCFD-0D0C-4609-B7FC-4DE6521F86AD}" destId="{A8AE0D48-D568-41E8-ADC7-EE8720D40BEC}" srcOrd="0" destOrd="0" presId="urn:microsoft.com/office/officeart/2005/8/layout/vList2"/>
    <dgm:cxn modelId="{B7A525D4-8231-49E2-AF1A-A27EBA46EADD}" srcId="{528F10FE-0CB9-4C75-87D0-ACA94B81359E}" destId="{642316D8-DEA9-4B27-99F1-D55426C0B42E}" srcOrd="4" destOrd="0" parTransId="{342B9560-1DC4-4FB9-ACE6-F80B90C7B3AC}" sibTransId="{F58E2EEE-CF0F-4EEA-83D9-B78E01A5EF07}"/>
    <dgm:cxn modelId="{0B595C99-82BA-4C7E-9FD1-66FC4B302623}" srcId="{528F10FE-0CB9-4C75-87D0-ACA94B81359E}" destId="{42B6CCFD-0D0C-4609-B7FC-4DE6521F86AD}" srcOrd="5" destOrd="0" parTransId="{39C93D94-0814-4234-A746-8F688DC5D8DB}" sibTransId="{AAE71F08-0639-41E0-A9B2-D6E5D0ACCF18}"/>
    <dgm:cxn modelId="{4BF2786D-4B98-4540-AE1D-08299AA25F81}" type="presOf" srcId="{625C3970-0119-4932-9965-F3F6F10CE630}" destId="{089753B3-17B8-4167-8D85-C3C6F90A7CD5}" srcOrd="0" destOrd="0" presId="urn:microsoft.com/office/officeart/2005/8/layout/vList2"/>
    <dgm:cxn modelId="{FB438156-C1FE-41A7-A34F-37955D51CE26}" srcId="{528F10FE-0CB9-4C75-87D0-ACA94B81359E}" destId="{CB609214-8337-41F1-9277-91723BB8CF7C}" srcOrd="0" destOrd="0" parTransId="{D52A287E-B29D-4752-A625-703AF30C9271}" sibTransId="{2D84B573-591E-4EFD-B093-9CC091BB9AB5}"/>
    <dgm:cxn modelId="{6995466C-5642-4E0B-B1EC-90D4E7404B99}" type="presOf" srcId="{96C73F35-47B9-468B-94EB-B95350B82540}" destId="{38DBEBCF-F480-48FF-ADDF-85FADFA8F034}" srcOrd="0" destOrd="0" presId="urn:microsoft.com/office/officeart/2005/8/layout/vList2"/>
    <dgm:cxn modelId="{4BED3B8B-B5A2-4539-9A60-B556C1F450E4}" type="presOf" srcId="{CB609214-8337-41F1-9277-91723BB8CF7C}" destId="{D7910F9D-11D9-45FA-BD7C-551A9A60E6DB}" srcOrd="0" destOrd="0" presId="urn:microsoft.com/office/officeart/2005/8/layout/vList2"/>
    <dgm:cxn modelId="{E713CBE2-66DD-4687-AD06-C0B2303C0E45}" srcId="{528F10FE-0CB9-4C75-87D0-ACA94B81359E}" destId="{625C3970-0119-4932-9965-F3F6F10CE630}" srcOrd="3" destOrd="0" parTransId="{E273E9F2-92A3-4665-BACA-61F3E3F40A28}" sibTransId="{E496ABC4-219E-43E2-BC04-166A348AF08A}"/>
    <dgm:cxn modelId="{167BB675-29A1-444D-BDE8-7487820AD9CE}" type="presOf" srcId="{642316D8-DEA9-4B27-99F1-D55426C0B42E}" destId="{CB3C0085-75D1-472E-994C-53E41CFFE1D3}" srcOrd="0" destOrd="0" presId="urn:microsoft.com/office/officeart/2005/8/layout/vList2"/>
    <dgm:cxn modelId="{03F31B24-DEDA-4573-8DFC-BCAAAC452129}" type="presOf" srcId="{55BA181B-A778-42CE-AAA3-E72703590ABA}" destId="{B3731BB1-4763-4A54-AD30-3A68D4AE3857}" srcOrd="0" destOrd="0" presId="urn:microsoft.com/office/officeart/2005/8/layout/vList2"/>
    <dgm:cxn modelId="{996E75BE-99AB-40F3-9E4A-D18D77084199}" srcId="{528F10FE-0CB9-4C75-87D0-ACA94B81359E}" destId="{55BA181B-A778-42CE-AAA3-E72703590ABA}" srcOrd="2" destOrd="0" parTransId="{3A3D5C0C-8941-42ED-89D2-3DB0D6EC7B33}" sibTransId="{842170B9-ACF4-49B6-83A6-0FA943F0A004}"/>
    <dgm:cxn modelId="{A271464F-5E7B-48A2-A7F2-B1C441BC6F9F}" type="presOf" srcId="{528F10FE-0CB9-4C75-87D0-ACA94B81359E}" destId="{8A6B1A1C-5CF4-40D9-AAA8-493CF6EBA313}" srcOrd="0" destOrd="0" presId="urn:microsoft.com/office/officeart/2005/8/layout/vList2"/>
    <dgm:cxn modelId="{2F50A0AB-435F-4901-85EB-10E8F190B48E}" type="presParOf" srcId="{8A6B1A1C-5CF4-40D9-AAA8-493CF6EBA313}" destId="{D7910F9D-11D9-45FA-BD7C-551A9A60E6DB}" srcOrd="0" destOrd="0" presId="urn:microsoft.com/office/officeart/2005/8/layout/vList2"/>
    <dgm:cxn modelId="{B4B06200-6E52-4207-8536-B100A662EEC6}" type="presParOf" srcId="{8A6B1A1C-5CF4-40D9-AAA8-493CF6EBA313}" destId="{1371690F-1A42-4760-B5DF-1B4E6DB82CC3}" srcOrd="1" destOrd="0" presId="urn:microsoft.com/office/officeart/2005/8/layout/vList2"/>
    <dgm:cxn modelId="{1BAC88D3-DC00-4ED0-9759-E861E2D86EF9}" type="presParOf" srcId="{8A6B1A1C-5CF4-40D9-AAA8-493CF6EBA313}" destId="{38DBEBCF-F480-48FF-ADDF-85FADFA8F034}" srcOrd="2" destOrd="0" presId="urn:microsoft.com/office/officeart/2005/8/layout/vList2"/>
    <dgm:cxn modelId="{269ACA7B-282F-4454-9ED5-F3049884C803}" type="presParOf" srcId="{8A6B1A1C-5CF4-40D9-AAA8-493CF6EBA313}" destId="{0A4C4BFF-7012-454C-954E-EF9456AA9A73}" srcOrd="3" destOrd="0" presId="urn:microsoft.com/office/officeart/2005/8/layout/vList2"/>
    <dgm:cxn modelId="{C87A8E63-EAD0-4123-A2BE-818F980DD111}" type="presParOf" srcId="{8A6B1A1C-5CF4-40D9-AAA8-493CF6EBA313}" destId="{B3731BB1-4763-4A54-AD30-3A68D4AE3857}" srcOrd="4" destOrd="0" presId="urn:microsoft.com/office/officeart/2005/8/layout/vList2"/>
    <dgm:cxn modelId="{0E027347-0029-4997-AA5D-9FE335EB3A9B}" type="presParOf" srcId="{8A6B1A1C-5CF4-40D9-AAA8-493CF6EBA313}" destId="{97F89DF8-07DA-4A9D-BABD-74BEE075815E}" srcOrd="5" destOrd="0" presId="urn:microsoft.com/office/officeart/2005/8/layout/vList2"/>
    <dgm:cxn modelId="{050ACDCB-C050-4685-B3A8-A876004859B4}" type="presParOf" srcId="{8A6B1A1C-5CF4-40D9-AAA8-493CF6EBA313}" destId="{089753B3-17B8-4167-8D85-C3C6F90A7CD5}" srcOrd="6" destOrd="0" presId="urn:microsoft.com/office/officeart/2005/8/layout/vList2"/>
    <dgm:cxn modelId="{D50FA6DB-7436-456B-A01A-D9745065CD68}" type="presParOf" srcId="{8A6B1A1C-5CF4-40D9-AAA8-493CF6EBA313}" destId="{FBCD305D-C4B9-4603-B6EB-647721E62669}" srcOrd="7" destOrd="0" presId="urn:microsoft.com/office/officeart/2005/8/layout/vList2"/>
    <dgm:cxn modelId="{78722D0C-A480-43E7-BAB3-B41C224DCC6C}" type="presParOf" srcId="{8A6B1A1C-5CF4-40D9-AAA8-493CF6EBA313}" destId="{CB3C0085-75D1-472E-994C-53E41CFFE1D3}" srcOrd="8" destOrd="0" presId="urn:microsoft.com/office/officeart/2005/8/layout/vList2"/>
    <dgm:cxn modelId="{FE706DA0-10BD-45D5-8AAB-75512E11CF75}" type="presParOf" srcId="{8A6B1A1C-5CF4-40D9-AAA8-493CF6EBA313}" destId="{F242CA0C-137C-4CCC-B971-E98AB9A44D04}" srcOrd="9" destOrd="0" presId="urn:microsoft.com/office/officeart/2005/8/layout/vList2"/>
    <dgm:cxn modelId="{BE9A5FD3-E609-4F05-9AE6-31D83EC6B8D5}" type="presParOf" srcId="{8A6B1A1C-5CF4-40D9-AAA8-493CF6EBA313}" destId="{A8AE0D48-D568-41E8-ADC7-EE8720D40BE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EB8E503-E6AB-432C-9266-6E9F9DF37113}" type="doc">
      <dgm:prSet loTypeId="urn:microsoft.com/office/officeart/2005/8/layout/cycle4" loCatId="relationship" qsTypeId="urn:microsoft.com/office/officeart/2005/8/quickstyle/simple5" qsCatId="simple" csTypeId="urn:microsoft.com/office/officeart/2005/8/colors/accent0_3" csCatId="mainScheme" phldr="1"/>
      <dgm:spPr/>
      <dgm:t>
        <a:bodyPr/>
        <a:lstStyle/>
        <a:p>
          <a:endParaRPr lang="en-US"/>
        </a:p>
      </dgm:t>
    </dgm:pt>
    <dgm:pt modelId="{2BB6C408-88AB-4A69-BD53-D5DA7BD739E5}">
      <dgm:prSet phldrT="[Text]" custT="1"/>
      <dgm:spPr/>
      <dgm:t>
        <a:bodyPr lIns="0" tIns="91440" rIns="91440" bIns="91440" anchor="ctr" anchorCtr="1"/>
        <a:lstStyle/>
        <a:p>
          <a:pPr algn="ctr"/>
          <a:r>
            <a:rPr lang="en-US" sz="2400" dirty="0" smtClean="0">
              <a:effectLst>
                <a:outerShdw blurRad="38100" dist="38100" dir="2700000" algn="tl">
                  <a:srgbClr val="000000">
                    <a:alpha val="43137"/>
                  </a:srgbClr>
                </a:outerShdw>
              </a:effectLst>
            </a:rPr>
            <a:t>Core Service Programs</a:t>
          </a:r>
          <a:endParaRPr lang="en-US" sz="2400" dirty="0">
            <a:effectLst>
              <a:outerShdw blurRad="38100" dist="38100" dir="2700000" algn="tl">
                <a:srgbClr val="000000">
                  <a:alpha val="43137"/>
                </a:srgbClr>
              </a:outerShdw>
            </a:effectLst>
          </a:endParaRPr>
        </a:p>
      </dgm:t>
    </dgm:pt>
    <dgm:pt modelId="{406044E4-F17A-416B-984F-EFAE8583CF60}" type="parTrans" cxnId="{F0C77993-E710-4A34-BCFD-AE3223CD9D29}">
      <dgm:prSet/>
      <dgm:spPr/>
      <dgm:t>
        <a:bodyPr/>
        <a:lstStyle/>
        <a:p>
          <a:endParaRPr lang="en-US"/>
        </a:p>
      </dgm:t>
    </dgm:pt>
    <dgm:pt modelId="{B58FD8E1-3CAB-4E6B-9BA4-A5FE6144DDD9}" type="sibTrans" cxnId="{F0C77993-E710-4A34-BCFD-AE3223CD9D29}">
      <dgm:prSet/>
      <dgm:spPr/>
      <dgm:t>
        <a:bodyPr/>
        <a:lstStyle/>
        <a:p>
          <a:endParaRPr lang="en-US"/>
        </a:p>
      </dgm:t>
    </dgm:pt>
    <dgm:pt modelId="{B6395643-0E38-4AAB-9B31-871B6161F30E}">
      <dgm:prSet phldrT="[Text]" custT="1"/>
      <dgm:spPr/>
      <dgm:t>
        <a:bodyPr lIns="0" tIns="0" rIns="0" bIns="0" anchor="ctr"/>
        <a:lstStyle/>
        <a:p>
          <a:pPr algn="l"/>
          <a:r>
            <a:rPr lang="en-US" sz="2000" b="0" dirty="0" smtClean="0">
              <a:solidFill>
                <a:schemeClr val="tx2">
                  <a:lumMod val="50000"/>
                </a:schemeClr>
              </a:solidFill>
              <a:effectLst/>
            </a:rPr>
            <a:t>Includes AHIF; ADRS’ CRS, ICBM, and VRS</a:t>
          </a:r>
          <a:endParaRPr lang="en-US" sz="2000" b="0" dirty="0">
            <a:solidFill>
              <a:schemeClr val="tx2">
                <a:lumMod val="50000"/>
              </a:schemeClr>
            </a:solidFill>
            <a:effectLst/>
          </a:endParaRPr>
        </a:p>
      </dgm:t>
    </dgm:pt>
    <dgm:pt modelId="{520C5453-FA25-4404-8A09-8DE58D72C5E4}" type="parTrans" cxnId="{D79D27EB-0380-4FDC-979F-286F71A19601}">
      <dgm:prSet/>
      <dgm:spPr/>
      <dgm:t>
        <a:bodyPr/>
        <a:lstStyle/>
        <a:p>
          <a:endParaRPr lang="en-US">
            <a:effectLst>
              <a:outerShdw blurRad="38100" dist="38100" dir="2700000" algn="tl">
                <a:srgbClr val="000000">
                  <a:alpha val="43137"/>
                </a:srgbClr>
              </a:outerShdw>
            </a:effectLst>
          </a:endParaRPr>
        </a:p>
      </dgm:t>
    </dgm:pt>
    <dgm:pt modelId="{8875AD3B-657C-460D-ADED-6A7FA4AF7CF6}" type="sibTrans" cxnId="{D79D27EB-0380-4FDC-979F-286F71A19601}">
      <dgm:prSet/>
      <dgm:spPr/>
      <dgm:t>
        <a:bodyPr/>
        <a:lstStyle/>
        <a:p>
          <a:endParaRPr lang="en-US"/>
        </a:p>
      </dgm:t>
    </dgm:pt>
    <dgm:pt modelId="{4D05F5E1-76EB-4B8C-AF9F-5E2C686EEC55}">
      <dgm:prSet phldrT="[Text]" custT="1"/>
      <dgm:spPr/>
      <dgm:t>
        <a:bodyPr lIns="0" tIns="0" rIns="0" bIns="0" anchor="ctr"/>
        <a:lstStyle/>
        <a:p>
          <a:r>
            <a:rPr lang="en-US" sz="2400" dirty="0" smtClean="0">
              <a:effectLst>
                <a:outerShdw blurRad="38100" dist="38100" dir="2700000" algn="tl">
                  <a:srgbClr val="000000">
                    <a:alpha val="43137"/>
                  </a:srgbClr>
                </a:outerShdw>
              </a:effectLst>
            </a:rPr>
            <a:t>Alabama Head Injury Task Force</a:t>
          </a:r>
          <a:endParaRPr lang="en-US" sz="2400" dirty="0">
            <a:solidFill>
              <a:srgbClr val="FF0000"/>
            </a:solidFill>
            <a:effectLst>
              <a:outerShdw blurRad="38100" dist="38100" dir="2700000" algn="tl">
                <a:srgbClr val="000000">
                  <a:alpha val="43137"/>
                </a:srgbClr>
              </a:outerShdw>
            </a:effectLst>
          </a:endParaRPr>
        </a:p>
      </dgm:t>
    </dgm:pt>
    <dgm:pt modelId="{688668F2-BAC9-4198-BC5E-23E2A97D1587}" type="parTrans" cxnId="{68025E0F-3D80-445D-9B8D-E30A3717E517}">
      <dgm:prSet/>
      <dgm:spPr/>
      <dgm:t>
        <a:bodyPr/>
        <a:lstStyle/>
        <a:p>
          <a:endParaRPr lang="en-US">
            <a:effectLst>
              <a:outerShdw blurRad="38100" dist="38100" dir="2700000" algn="tl">
                <a:srgbClr val="000000">
                  <a:alpha val="43137"/>
                </a:srgbClr>
              </a:outerShdw>
            </a:effectLst>
          </a:endParaRPr>
        </a:p>
      </dgm:t>
    </dgm:pt>
    <dgm:pt modelId="{2F701412-0FA3-4B82-8115-E57FC0682127}" type="sibTrans" cxnId="{68025E0F-3D80-445D-9B8D-E30A3717E517}">
      <dgm:prSet/>
      <dgm:spPr/>
      <dgm:t>
        <a:bodyPr/>
        <a:lstStyle/>
        <a:p>
          <a:endParaRPr lang="en-US"/>
        </a:p>
      </dgm:t>
    </dgm:pt>
    <dgm:pt modelId="{2A594516-CAE5-460B-8F05-42675567857C}">
      <dgm:prSet phldrT="[Text]" custT="1"/>
      <dgm:spPr/>
      <dgm:t>
        <a:bodyPr/>
        <a:lstStyle/>
        <a:p>
          <a:pPr marL="171450" indent="0" algn="r" defTabSz="711200">
            <a:lnSpc>
              <a:spcPct val="90000"/>
            </a:lnSpc>
            <a:spcBef>
              <a:spcPct val="0"/>
            </a:spcBef>
            <a:spcAft>
              <a:spcPct val="15000"/>
            </a:spcAft>
            <a:buNone/>
          </a:pPr>
          <a:r>
            <a:rPr lang="en-US" sz="2000" dirty="0" smtClean="0">
              <a:solidFill>
                <a:schemeClr val="tx2">
                  <a:lumMod val="50000"/>
                </a:schemeClr>
              </a:solidFill>
              <a:effectLst/>
            </a:rPr>
            <a:t>Board of statewide leaders with an interest in improving care for individuals with TBI</a:t>
          </a:r>
          <a:endParaRPr lang="en-US" sz="2000" dirty="0">
            <a:solidFill>
              <a:schemeClr val="tx2">
                <a:lumMod val="50000"/>
              </a:schemeClr>
            </a:solidFill>
            <a:effectLst/>
          </a:endParaRPr>
        </a:p>
      </dgm:t>
    </dgm:pt>
    <dgm:pt modelId="{6D930006-9249-49B1-99AD-E4DD9E37B456}" type="parTrans" cxnId="{AF86215A-E9F1-42C3-A805-016B0BD081B8}">
      <dgm:prSet/>
      <dgm:spPr/>
      <dgm:t>
        <a:bodyPr/>
        <a:lstStyle/>
        <a:p>
          <a:endParaRPr lang="en-US"/>
        </a:p>
      </dgm:t>
    </dgm:pt>
    <dgm:pt modelId="{3BABB8C7-AC30-4B02-A8C9-9B5F3986ADE0}" type="sibTrans" cxnId="{AF86215A-E9F1-42C3-A805-016B0BD081B8}">
      <dgm:prSet/>
      <dgm:spPr/>
      <dgm:t>
        <a:bodyPr/>
        <a:lstStyle/>
        <a:p>
          <a:endParaRPr lang="en-US"/>
        </a:p>
      </dgm:t>
    </dgm:pt>
    <dgm:pt modelId="{8312786F-025A-479A-9565-37AA55BD8EFF}">
      <dgm:prSet phldrT="[Text]" custT="1"/>
      <dgm:spPr/>
      <dgm:t>
        <a:bodyPr lIns="0" tIns="0" rIns="0" bIns="0" anchor="ctr" anchorCtr="0"/>
        <a:lstStyle/>
        <a:p>
          <a:pPr algn="ctr"/>
          <a:r>
            <a:rPr lang="en-US" sz="2000" dirty="0" smtClean="0">
              <a:effectLst>
                <a:outerShdw blurRad="38100" dist="38100" dir="2700000" algn="tl">
                  <a:srgbClr val="000000">
                    <a:alpha val="43137"/>
                  </a:srgbClr>
                </a:outerShdw>
              </a:effectLst>
            </a:rPr>
            <a:t>Impaired Drivers Trust Fund and Advisory Board</a:t>
          </a:r>
          <a:endParaRPr lang="en-US" sz="2000" dirty="0">
            <a:solidFill>
              <a:srgbClr val="FF0000"/>
            </a:solidFill>
            <a:effectLst>
              <a:outerShdw blurRad="38100" dist="38100" dir="2700000" algn="tl">
                <a:srgbClr val="000000">
                  <a:alpha val="43137"/>
                </a:srgbClr>
              </a:outerShdw>
            </a:effectLst>
          </a:endParaRPr>
        </a:p>
      </dgm:t>
    </dgm:pt>
    <dgm:pt modelId="{C8810270-E4E9-4EBE-ADA9-323B36D5035D}" type="parTrans" cxnId="{FE554A16-3893-4CCF-B717-62BF291A7E97}">
      <dgm:prSet/>
      <dgm:spPr/>
      <dgm:t>
        <a:bodyPr/>
        <a:lstStyle/>
        <a:p>
          <a:endParaRPr lang="en-US"/>
        </a:p>
      </dgm:t>
    </dgm:pt>
    <dgm:pt modelId="{90A7C12D-C27F-4C74-BA08-517DE9003F1C}" type="sibTrans" cxnId="{FE554A16-3893-4CCF-B717-62BF291A7E97}">
      <dgm:prSet/>
      <dgm:spPr/>
      <dgm:t>
        <a:bodyPr/>
        <a:lstStyle/>
        <a:p>
          <a:endParaRPr lang="en-US"/>
        </a:p>
      </dgm:t>
    </dgm:pt>
    <dgm:pt modelId="{B8A48F1F-FCC0-4797-B3F5-04B94B1F0A86}">
      <dgm:prSet phldrT="[Text]" custT="1"/>
      <dgm:spPr/>
      <dgm:t>
        <a:bodyPr lIns="0" tIns="0" rIns="0" bIns="1920240" anchor="t" anchorCtr="0"/>
        <a:lstStyle/>
        <a:p>
          <a:pPr algn="l"/>
          <a:r>
            <a:rPr lang="en-US" sz="1800" dirty="0" smtClean="0">
              <a:solidFill>
                <a:schemeClr val="tx2">
                  <a:lumMod val="50000"/>
                </a:schemeClr>
              </a:solidFill>
              <a:effectLst/>
            </a:rPr>
            <a:t>Facilitates Core system services and serves as last resort payer for costs of care for Alabamians with neurotrauma </a:t>
          </a:r>
          <a:endParaRPr lang="en-US" sz="1800" dirty="0">
            <a:solidFill>
              <a:schemeClr val="tx2">
                <a:lumMod val="50000"/>
              </a:schemeClr>
            </a:solidFill>
            <a:effectLst/>
          </a:endParaRPr>
        </a:p>
      </dgm:t>
    </dgm:pt>
    <dgm:pt modelId="{DF3E5BF5-484A-44D2-ADB2-A55625A26B15}" type="parTrans" cxnId="{D9FCAE4D-5185-4115-A516-8A0708B4A09F}">
      <dgm:prSet/>
      <dgm:spPr/>
      <dgm:t>
        <a:bodyPr/>
        <a:lstStyle/>
        <a:p>
          <a:endParaRPr lang="en-US"/>
        </a:p>
      </dgm:t>
    </dgm:pt>
    <dgm:pt modelId="{58CC69BD-9C1F-46BC-B731-27D5189D7464}" type="sibTrans" cxnId="{D9FCAE4D-5185-4115-A516-8A0708B4A09F}">
      <dgm:prSet/>
      <dgm:spPr/>
      <dgm:t>
        <a:bodyPr/>
        <a:lstStyle/>
        <a:p>
          <a:endParaRPr lang="en-US"/>
        </a:p>
      </dgm:t>
    </dgm:pt>
    <dgm:pt modelId="{40F1BCB7-5E64-4381-B2A9-F778696D6B49}">
      <dgm:prSet phldrT="[Text]" custT="1"/>
      <dgm:spPr/>
      <dgm:t>
        <a:bodyPr lIns="0" tIns="0" rIns="0" bIns="0" anchor="ctr" anchorCtr="1"/>
        <a:lstStyle/>
        <a:p>
          <a:r>
            <a:rPr lang="en-US" sz="2200" dirty="0" smtClean="0">
              <a:effectLst>
                <a:outerShdw blurRad="38100" dist="38100" dir="2700000" algn="tl">
                  <a:srgbClr val="000000">
                    <a:alpha val="43137"/>
                  </a:srgbClr>
                </a:outerShdw>
              </a:effectLst>
            </a:rPr>
            <a:t>Alabama Head and Spinal Cord Injury Registry</a:t>
          </a:r>
          <a:endParaRPr lang="en-US" sz="2200" dirty="0">
            <a:solidFill>
              <a:srgbClr val="FF0000"/>
            </a:solidFill>
            <a:effectLst>
              <a:outerShdw blurRad="38100" dist="38100" dir="2700000" algn="tl">
                <a:srgbClr val="000000">
                  <a:alpha val="43137"/>
                </a:srgbClr>
              </a:outerShdw>
            </a:effectLst>
          </a:endParaRPr>
        </a:p>
      </dgm:t>
    </dgm:pt>
    <dgm:pt modelId="{CFBB3816-6BEB-47D4-9A14-08011CDB360D}" type="parTrans" cxnId="{5FB02FAB-81AA-431C-9CD3-35E6416A0B70}">
      <dgm:prSet/>
      <dgm:spPr/>
      <dgm:t>
        <a:bodyPr/>
        <a:lstStyle/>
        <a:p>
          <a:endParaRPr lang="en-US"/>
        </a:p>
      </dgm:t>
    </dgm:pt>
    <dgm:pt modelId="{B29E1596-4B42-49EA-9B02-638E1654079C}" type="sibTrans" cxnId="{5FB02FAB-81AA-431C-9CD3-35E6416A0B70}">
      <dgm:prSet/>
      <dgm:spPr/>
      <dgm:t>
        <a:bodyPr/>
        <a:lstStyle/>
        <a:p>
          <a:endParaRPr lang="en-US"/>
        </a:p>
      </dgm:t>
    </dgm:pt>
    <dgm:pt modelId="{FC63EEC8-687E-4FD4-BFBF-F46C004B5E74}">
      <dgm:prSet phldrT="[Text]" custT="1"/>
      <dgm:spPr/>
      <dgm:t>
        <a:bodyPr lIns="0" tIns="0" rIns="0" bIns="0" anchor="b" anchorCtr="0"/>
        <a:lstStyle/>
        <a:p>
          <a:pPr algn="r"/>
          <a:r>
            <a:rPr lang="en-US" sz="1800" dirty="0" smtClean="0">
              <a:solidFill>
                <a:schemeClr val="tx2">
                  <a:lumMod val="50000"/>
                </a:schemeClr>
              </a:solidFill>
              <a:effectLst/>
            </a:rPr>
            <a:t>S</a:t>
          </a:r>
          <a:r>
            <a:rPr lang="en-US" sz="1800" b="0" i="0" dirty="0" smtClean="0">
              <a:solidFill>
                <a:schemeClr val="tx2">
                  <a:lumMod val="50000"/>
                </a:schemeClr>
              </a:solidFill>
            </a:rPr>
            <a:t>ervice linkage system containing all head and spinal cord trauma reported by hospitals statewide</a:t>
          </a:r>
          <a:endParaRPr lang="en-US" sz="1800" dirty="0">
            <a:solidFill>
              <a:schemeClr val="tx2">
                <a:lumMod val="50000"/>
              </a:schemeClr>
            </a:solidFill>
            <a:effectLst>
              <a:outerShdw blurRad="38100" dist="38100" dir="2700000" algn="tl">
                <a:srgbClr val="000000">
                  <a:alpha val="43137"/>
                </a:srgbClr>
              </a:outerShdw>
            </a:effectLst>
          </a:endParaRPr>
        </a:p>
      </dgm:t>
    </dgm:pt>
    <dgm:pt modelId="{6E4F36B1-2745-4126-BFA7-6B7B430A9B1B}" type="parTrans" cxnId="{44C358A0-2279-44E9-95C9-AED49228E52A}">
      <dgm:prSet/>
      <dgm:spPr/>
      <dgm:t>
        <a:bodyPr/>
        <a:lstStyle/>
        <a:p>
          <a:endParaRPr lang="en-US"/>
        </a:p>
      </dgm:t>
    </dgm:pt>
    <dgm:pt modelId="{37D69DD7-5E4C-4ECC-9E54-AD0E45CEE440}" type="sibTrans" cxnId="{44C358A0-2279-44E9-95C9-AED49228E52A}">
      <dgm:prSet/>
      <dgm:spPr/>
      <dgm:t>
        <a:bodyPr/>
        <a:lstStyle/>
        <a:p>
          <a:endParaRPr lang="en-US"/>
        </a:p>
      </dgm:t>
    </dgm:pt>
    <dgm:pt modelId="{126E7062-E072-4A5E-BE49-DE6D6E9A9C28}" type="pres">
      <dgm:prSet presAssocID="{0EB8E503-E6AB-432C-9266-6E9F9DF37113}" presName="cycleMatrixDiagram" presStyleCnt="0">
        <dgm:presLayoutVars>
          <dgm:chMax val="1"/>
          <dgm:dir/>
          <dgm:animLvl val="lvl"/>
          <dgm:resizeHandles val="exact"/>
        </dgm:presLayoutVars>
      </dgm:prSet>
      <dgm:spPr/>
      <dgm:t>
        <a:bodyPr/>
        <a:lstStyle/>
        <a:p>
          <a:endParaRPr lang="en-US"/>
        </a:p>
      </dgm:t>
    </dgm:pt>
    <dgm:pt modelId="{699470A6-FAF5-419F-A60E-201F67825DE9}" type="pres">
      <dgm:prSet presAssocID="{0EB8E503-E6AB-432C-9266-6E9F9DF37113}" presName="children" presStyleCnt="0"/>
      <dgm:spPr/>
    </dgm:pt>
    <dgm:pt modelId="{08CEF0F3-6DCF-4186-AE5E-2996E100B7EC}" type="pres">
      <dgm:prSet presAssocID="{0EB8E503-E6AB-432C-9266-6E9F9DF37113}" presName="child1group" presStyleCnt="0"/>
      <dgm:spPr/>
    </dgm:pt>
    <dgm:pt modelId="{CD2D0CE3-4EFA-412B-A204-98EB71F0D425}" type="pres">
      <dgm:prSet presAssocID="{0EB8E503-E6AB-432C-9266-6E9F9DF37113}" presName="child1" presStyleLbl="bgAcc1" presStyleIdx="0" presStyleCnt="4" custScaleX="126094" custScaleY="124289" custLinFactNeighborX="-23899" custLinFactNeighborY="2225"/>
      <dgm:spPr/>
      <dgm:t>
        <a:bodyPr/>
        <a:lstStyle/>
        <a:p>
          <a:endParaRPr lang="en-US"/>
        </a:p>
      </dgm:t>
    </dgm:pt>
    <dgm:pt modelId="{E22B4C35-A069-48C3-97B6-D57374507264}" type="pres">
      <dgm:prSet presAssocID="{0EB8E503-E6AB-432C-9266-6E9F9DF37113}" presName="child1Text" presStyleLbl="bgAcc1" presStyleIdx="0" presStyleCnt="4">
        <dgm:presLayoutVars>
          <dgm:bulletEnabled val="1"/>
        </dgm:presLayoutVars>
      </dgm:prSet>
      <dgm:spPr/>
      <dgm:t>
        <a:bodyPr/>
        <a:lstStyle/>
        <a:p>
          <a:endParaRPr lang="en-US"/>
        </a:p>
      </dgm:t>
    </dgm:pt>
    <dgm:pt modelId="{C6AEEC69-EBE2-4C3E-82A5-777A97915BEB}" type="pres">
      <dgm:prSet presAssocID="{0EB8E503-E6AB-432C-9266-6E9F9DF37113}" presName="child2group" presStyleCnt="0"/>
      <dgm:spPr/>
    </dgm:pt>
    <dgm:pt modelId="{8EC1C2AB-21C5-4F80-9131-2D07ABE6C250}" type="pres">
      <dgm:prSet presAssocID="{0EB8E503-E6AB-432C-9266-6E9F9DF37113}" presName="child2" presStyleLbl="bgAcc1" presStyleIdx="1" presStyleCnt="4" custScaleY="144258" custLinFactNeighborX="10668" custLinFactNeighborY="10164"/>
      <dgm:spPr/>
      <dgm:t>
        <a:bodyPr/>
        <a:lstStyle/>
        <a:p>
          <a:endParaRPr lang="en-US"/>
        </a:p>
      </dgm:t>
    </dgm:pt>
    <dgm:pt modelId="{A3DB8858-6382-4CB7-A8AD-889DF52EF9F0}" type="pres">
      <dgm:prSet presAssocID="{0EB8E503-E6AB-432C-9266-6E9F9DF37113}" presName="child2Text" presStyleLbl="bgAcc1" presStyleIdx="1" presStyleCnt="4">
        <dgm:presLayoutVars>
          <dgm:bulletEnabled val="1"/>
        </dgm:presLayoutVars>
      </dgm:prSet>
      <dgm:spPr/>
      <dgm:t>
        <a:bodyPr/>
        <a:lstStyle/>
        <a:p>
          <a:endParaRPr lang="en-US"/>
        </a:p>
      </dgm:t>
    </dgm:pt>
    <dgm:pt modelId="{B7CE5A17-07B5-4545-9807-28E7840B33FF}" type="pres">
      <dgm:prSet presAssocID="{0EB8E503-E6AB-432C-9266-6E9F9DF37113}" presName="child3group" presStyleCnt="0"/>
      <dgm:spPr/>
    </dgm:pt>
    <dgm:pt modelId="{88EC5C95-C23A-4825-9223-A47AAF136D17}" type="pres">
      <dgm:prSet presAssocID="{0EB8E503-E6AB-432C-9266-6E9F9DF37113}" presName="child3" presStyleLbl="bgAcc1" presStyleIdx="2" presStyleCnt="4" custScaleX="120041" custScaleY="121035" custLinFactNeighborX="6108" custLinFactNeighborY="-15464"/>
      <dgm:spPr/>
      <dgm:t>
        <a:bodyPr/>
        <a:lstStyle/>
        <a:p>
          <a:endParaRPr lang="en-US"/>
        </a:p>
      </dgm:t>
    </dgm:pt>
    <dgm:pt modelId="{09911CE3-E105-4744-9A3D-013A7BEDB9EF}" type="pres">
      <dgm:prSet presAssocID="{0EB8E503-E6AB-432C-9266-6E9F9DF37113}" presName="child3Text" presStyleLbl="bgAcc1" presStyleIdx="2" presStyleCnt="4">
        <dgm:presLayoutVars>
          <dgm:bulletEnabled val="1"/>
        </dgm:presLayoutVars>
      </dgm:prSet>
      <dgm:spPr/>
      <dgm:t>
        <a:bodyPr/>
        <a:lstStyle/>
        <a:p>
          <a:endParaRPr lang="en-US"/>
        </a:p>
      </dgm:t>
    </dgm:pt>
    <dgm:pt modelId="{B298B7C5-CDF5-4639-A9D9-7491138E7094}" type="pres">
      <dgm:prSet presAssocID="{0EB8E503-E6AB-432C-9266-6E9F9DF37113}" presName="child4group" presStyleCnt="0"/>
      <dgm:spPr/>
    </dgm:pt>
    <dgm:pt modelId="{DB95C8EE-270A-4D03-9C02-039DA91CF1EA}" type="pres">
      <dgm:prSet presAssocID="{0EB8E503-E6AB-432C-9266-6E9F9DF37113}" presName="child4" presStyleLbl="bgAcc1" presStyleIdx="3" presStyleCnt="4" custScaleX="128173" custScaleY="120150" custLinFactNeighborX="-8948" custLinFactNeighborY="-11662"/>
      <dgm:spPr/>
      <dgm:t>
        <a:bodyPr/>
        <a:lstStyle/>
        <a:p>
          <a:endParaRPr lang="en-US"/>
        </a:p>
      </dgm:t>
    </dgm:pt>
    <dgm:pt modelId="{F1140A2D-9D42-4B9B-B447-325FF794A09C}" type="pres">
      <dgm:prSet presAssocID="{0EB8E503-E6AB-432C-9266-6E9F9DF37113}" presName="child4Text" presStyleLbl="bgAcc1" presStyleIdx="3" presStyleCnt="4">
        <dgm:presLayoutVars>
          <dgm:bulletEnabled val="1"/>
        </dgm:presLayoutVars>
      </dgm:prSet>
      <dgm:spPr/>
      <dgm:t>
        <a:bodyPr/>
        <a:lstStyle/>
        <a:p>
          <a:endParaRPr lang="en-US"/>
        </a:p>
      </dgm:t>
    </dgm:pt>
    <dgm:pt modelId="{93EA68B7-F4F1-40DC-8651-00D1A41261FD}" type="pres">
      <dgm:prSet presAssocID="{0EB8E503-E6AB-432C-9266-6E9F9DF37113}" presName="childPlaceholder" presStyleCnt="0"/>
      <dgm:spPr/>
    </dgm:pt>
    <dgm:pt modelId="{C8823951-98EE-43D4-90FE-9B6B64522A1C}" type="pres">
      <dgm:prSet presAssocID="{0EB8E503-E6AB-432C-9266-6E9F9DF37113}" presName="circle" presStyleCnt="0"/>
      <dgm:spPr/>
    </dgm:pt>
    <dgm:pt modelId="{6DB27F1C-BC8C-43D4-AC07-A0B4CBA020E0}" type="pres">
      <dgm:prSet presAssocID="{0EB8E503-E6AB-432C-9266-6E9F9DF37113}" presName="quadrant1" presStyleLbl="node1" presStyleIdx="0" presStyleCnt="4" custScaleX="98484" custScaleY="98484">
        <dgm:presLayoutVars>
          <dgm:chMax val="1"/>
          <dgm:bulletEnabled val="1"/>
        </dgm:presLayoutVars>
      </dgm:prSet>
      <dgm:spPr/>
      <dgm:t>
        <a:bodyPr/>
        <a:lstStyle/>
        <a:p>
          <a:endParaRPr lang="en-US"/>
        </a:p>
      </dgm:t>
    </dgm:pt>
    <dgm:pt modelId="{23F02745-9FC1-43B2-A6C2-C60400909FF7}" type="pres">
      <dgm:prSet presAssocID="{0EB8E503-E6AB-432C-9266-6E9F9DF37113}" presName="quadrant2" presStyleLbl="node1" presStyleIdx="1" presStyleCnt="4">
        <dgm:presLayoutVars>
          <dgm:chMax val="1"/>
          <dgm:bulletEnabled val="1"/>
        </dgm:presLayoutVars>
      </dgm:prSet>
      <dgm:spPr/>
      <dgm:t>
        <a:bodyPr/>
        <a:lstStyle/>
        <a:p>
          <a:endParaRPr lang="en-US"/>
        </a:p>
      </dgm:t>
    </dgm:pt>
    <dgm:pt modelId="{2BBBDD3F-EEEA-49A5-B423-1F95DF2FF88C}" type="pres">
      <dgm:prSet presAssocID="{0EB8E503-E6AB-432C-9266-6E9F9DF37113}" presName="quadrant3" presStyleLbl="node1" presStyleIdx="2" presStyleCnt="4" custLinFactNeighborX="2359" custLinFactNeighborY="-753">
        <dgm:presLayoutVars>
          <dgm:chMax val="1"/>
          <dgm:bulletEnabled val="1"/>
        </dgm:presLayoutVars>
      </dgm:prSet>
      <dgm:spPr/>
      <dgm:t>
        <a:bodyPr/>
        <a:lstStyle/>
        <a:p>
          <a:endParaRPr lang="en-US"/>
        </a:p>
      </dgm:t>
    </dgm:pt>
    <dgm:pt modelId="{1B07B740-B266-4E05-8338-AB1992CEC957}" type="pres">
      <dgm:prSet presAssocID="{0EB8E503-E6AB-432C-9266-6E9F9DF37113}" presName="quadrant4" presStyleLbl="node1" presStyleIdx="3" presStyleCnt="4" custScaleX="99253" custScaleY="101482">
        <dgm:presLayoutVars>
          <dgm:chMax val="1"/>
          <dgm:bulletEnabled val="1"/>
        </dgm:presLayoutVars>
      </dgm:prSet>
      <dgm:spPr/>
      <dgm:t>
        <a:bodyPr/>
        <a:lstStyle/>
        <a:p>
          <a:endParaRPr lang="en-US"/>
        </a:p>
      </dgm:t>
    </dgm:pt>
    <dgm:pt modelId="{4566BB5F-7104-4E12-AE4B-1FBE4F36EE11}" type="pres">
      <dgm:prSet presAssocID="{0EB8E503-E6AB-432C-9266-6E9F9DF37113}" presName="quadrantPlaceholder" presStyleCnt="0"/>
      <dgm:spPr/>
    </dgm:pt>
    <dgm:pt modelId="{D0B5F321-4819-4252-8498-3B0A4203BC45}" type="pres">
      <dgm:prSet presAssocID="{0EB8E503-E6AB-432C-9266-6E9F9DF37113}" presName="center1" presStyleLbl="fgShp" presStyleIdx="0" presStyleCnt="2" custLinFactX="228622" custLinFactY="210879" custLinFactNeighborX="300000" custLinFactNeighborY="300000"/>
      <dgm:spPr>
        <a:noFill/>
      </dgm:spPr>
    </dgm:pt>
    <dgm:pt modelId="{3E7C3AF7-C906-4175-8917-453B543FF940}" type="pres">
      <dgm:prSet presAssocID="{0EB8E503-E6AB-432C-9266-6E9F9DF37113}" presName="center2" presStyleLbl="fgShp" presStyleIdx="1" presStyleCnt="2" custScaleX="117472" custScaleY="131988" custLinFactNeighborX="8772" custLinFactNeighborY="-21142"/>
      <dgm:spPr>
        <a:prstGeom prst="diamond">
          <a:avLst/>
        </a:prstGeom>
      </dgm:spPr>
    </dgm:pt>
  </dgm:ptLst>
  <dgm:cxnLst>
    <dgm:cxn modelId="{CFF383A6-86DD-4A3E-8FF5-D7A71021A605}" type="presOf" srcId="{B6395643-0E38-4AAB-9B31-871B6161F30E}" destId="{E22B4C35-A069-48C3-97B6-D57374507264}" srcOrd="1" destOrd="0" presId="urn:microsoft.com/office/officeart/2005/8/layout/cycle4"/>
    <dgm:cxn modelId="{FE554A16-3893-4CCF-B717-62BF291A7E97}" srcId="{0EB8E503-E6AB-432C-9266-6E9F9DF37113}" destId="{8312786F-025A-479A-9565-37AA55BD8EFF}" srcOrd="3" destOrd="0" parTransId="{C8810270-E4E9-4EBE-ADA9-323B36D5035D}" sibTransId="{90A7C12D-C27F-4C74-BA08-517DE9003F1C}"/>
    <dgm:cxn modelId="{C0286461-E28E-4912-8540-C44B51D1C211}" type="presOf" srcId="{2A594516-CAE5-460B-8F05-42675567857C}" destId="{A3DB8858-6382-4CB7-A8AD-889DF52EF9F0}" srcOrd="1" destOrd="0" presId="urn:microsoft.com/office/officeart/2005/8/layout/cycle4"/>
    <dgm:cxn modelId="{ABB8808D-7125-42D9-9E0A-0E1CC42D1F3C}" type="presOf" srcId="{2A594516-CAE5-460B-8F05-42675567857C}" destId="{8EC1C2AB-21C5-4F80-9131-2D07ABE6C250}" srcOrd="0" destOrd="0" presId="urn:microsoft.com/office/officeart/2005/8/layout/cycle4"/>
    <dgm:cxn modelId="{F0C77993-E710-4A34-BCFD-AE3223CD9D29}" srcId="{0EB8E503-E6AB-432C-9266-6E9F9DF37113}" destId="{2BB6C408-88AB-4A69-BD53-D5DA7BD739E5}" srcOrd="0" destOrd="0" parTransId="{406044E4-F17A-416B-984F-EFAE8583CF60}" sibTransId="{B58FD8E1-3CAB-4E6B-9BA4-A5FE6144DDD9}"/>
    <dgm:cxn modelId="{D9FCAE4D-5185-4115-A516-8A0708B4A09F}" srcId="{8312786F-025A-479A-9565-37AA55BD8EFF}" destId="{B8A48F1F-FCC0-4797-B3F5-04B94B1F0A86}" srcOrd="0" destOrd="0" parTransId="{DF3E5BF5-484A-44D2-ADB2-A55625A26B15}" sibTransId="{58CC69BD-9C1F-46BC-B731-27D5189D7464}"/>
    <dgm:cxn modelId="{86D7A388-5238-449A-BA9E-003FA9BBE463}" type="presOf" srcId="{4D05F5E1-76EB-4B8C-AF9F-5E2C686EEC55}" destId="{23F02745-9FC1-43B2-A6C2-C60400909FF7}" srcOrd="0" destOrd="0" presId="urn:microsoft.com/office/officeart/2005/8/layout/cycle4"/>
    <dgm:cxn modelId="{713BA373-C3A9-48C1-8B38-3CF8F6797AD9}" type="presOf" srcId="{FC63EEC8-687E-4FD4-BFBF-F46C004B5E74}" destId="{09911CE3-E105-4744-9A3D-013A7BEDB9EF}" srcOrd="1" destOrd="0" presId="urn:microsoft.com/office/officeart/2005/8/layout/cycle4"/>
    <dgm:cxn modelId="{AF639762-83C8-41EF-A876-1A93A32461F1}" type="presOf" srcId="{B8A48F1F-FCC0-4797-B3F5-04B94B1F0A86}" destId="{DB95C8EE-270A-4D03-9C02-039DA91CF1EA}" srcOrd="0" destOrd="0" presId="urn:microsoft.com/office/officeart/2005/8/layout/cycle4"/>
    <dgm:cxn modelId="{D79D27EB-0380-4FDC-979F-286F71A19601}" srcId="{2BB6C408-88AB-4A69-BD53-D5DA7BD739E5}" destId="{B6395643-0E38-4AAB-9B31-871B6161F30E}" srcOrd="0" destOrd="0" parTransId="{520C5453-FA25-4404-8A09-8DE58D72C5E4}" sibTransId="{8875AD3B-657C-460D-ADED-6A7FA4AF7CF6}"/>
    <dgm:cxn modelId="{5FB02FAB-81AA-431C-9CD3-35E6416A0B70}" srcId="{0EB8E503-E6AB-432C-9266-6E9F9DF37113}" destId="{40F1BCB7-5E64-4381-B2A9-F778696D6B49}" srcOrd="2" destOrd="0" parTransId="{CFBB3816-6BEB-47D4-9A14-08011CDB360D}" sibTransId="{B29E1596-4B42-49EA-9B02-638E1654079C}"/>
    <dgm:cxn modelId="{BF5917BF-60FF-4912-89B9-5269B921D6E3}" type="presOf" srcId="{2BB6C408-88AB-4A69-BD53-D5DA7BD739E5}" destId="{6DB27F1C-BC8C-43D4-AC07-A0B4CBA020E0}" srcOrd="0" destOrd="0" presId="urn:microsoft.com/office/officeart/2005/8/layout/cycle4"/>
    <dgm:cxn modelId="{39F8171F-C1AF-4313-AAA2-51DD0B4B20DF}" type="presOf" srcId="{40F1BCB7-5E64-4381-B2A9-F778696D6B49}" destId="{2BBBDD3F-EEEA-49A5-B423-1F95DF2FF88C}" srcOrd="0" destOrd="0" presId="urn:microsoft.com/office/officeart/2005/8/layout/cycle4"/>
    <dgm:cxn modelId="{44C358A0-2279-44E9-95C9-AED49228E52A}" srcId="{40F1BCB7-5E64-4381-B2A9-F778696D6B49}" destId="{FC63EEC8-687E-4FD4-BFBF-F46C004B5E74}" srcOrd="0" destOrd="0" parTransId="{6E4F36B1-2745-4126-BFA7-6B7B430A9B1B}" sibTransId="{37D69DD7-5E4C-4ECC-9E54-AD0E45CEE440}"/>
    <dgm:cxn modelId="{AF86215A-E9F1-42C3-A805-016B0BD081B8}" srcId="{4D05F5E1-76EB-4B8C-AF9F-5E2C686EEC55}" destId="{2A594516-CAE5-460B-8F05-42675567857C}" srcOrd="0" destOrd="0" parTransId="{6D930006-9249-49B1-99AD-E4DD9E37B456}" sibTransId="{3BABB8C7-AC30-4B02-A8C9-9B5F3986ADE0}"/>
    <dgm:cxn modelId="{56FA2882-F3DB-4D08-8016-904519756617}" type="presOf" srcId="{FC63EEC8-687E-4FD4-BFBF-F46C004B5E74}" destId="{88EC5C95-C23A-4825-9223-A47AAF136D17}" srcOrd="0" destOrd="0" presId="urn:microsoft.com/office/officeart/2005/8/layout/cycle4"/>
    <dgm:cxn modelId="{28313257-3EE9-4134-9CBE-DCD4418158B5}" type="presOf" srcId="{8312786F-025A-479A-9565-37AA55BD8EFF}" destId="{1B07B740-B266-4E05-8338-AB1992CEC957}" srcOrd="0" destOrd="0" presId="urn:microsoft.com/office/officeart/2005/8/layout/cycle4"/>
    <dgm:cxn modelId="{68025E0F-3D80-445D-9B8D-E30A3717E517}" srcId="{0EB8E503-E6AB-432C-9266-6E9F9DF37113}" destId="{4D05F5E1-76EB-4B8C-AF9F-5E2C686EEC55}" srcOrd="1" destOrd="0" parTransId="{688668F2-BAC9-4198-BC5E-23E2A97D1587}" sibTransId="{2F701412-0FA3-4B82-8115-E57FC0682127}"/>
    <dgm:cxn modelId="{C9F9C447-9F21-4A14-A475-D59433143866}" type="presOf" srcId="{B8A48F1F-FCC0-4797-B3F5-04B94B1F0A86}" destId="{F1140A2D-9D42-4B9B-B447-325FF794A09C}" srcOrd="1" destOrd="0" presId="urn:microsoft.com/office/officeart/2005/8/layout/cycle4"/>
    <dgm:cxn modelId="{357EA689-FFBF-4E57-A452-69B5F65011C5}" type="presOf" srcId="{0EB8E503-E6AB-432C-9266-6E9F9DF37113}" destId="{126E7062-E072-4A5E-BE49-DE6D6E9A9C28}" srcOrd="0" destOrd="0" presId="urn:microsoft.com/office/officeart/2005/8/layout/cycle4"/>
    <dgm:cxn modelId="{BBA85DA6-F1A6-40DE-B23A-9039E40BE6FA}" type="presOf" srcId="{B6395643-0E38-4AAB-9B31-871B6161F30E}" destId="{CD2D0CE3-4EFA-412B-A204-98EB71F0D425}" srcOrd="0" destOrd="0" presId="urn:microsoft.com/office/officeart/2005/8/layout/cycle4"/>
    <dgm:cxn modelId="{0F81A087-DD17-4150-BF0D-4BEE91119683}" type="presParOf" srcId="{126E7062-E072-4A5E-BE49-DE6D6E9A9C28}" destId="{699470A6-FAF5-419F-A60E-201F67825DE9}" srcOrd="0" destOrd="0" presId="urn:microsoft.com/office/officeart/2005/8/layout/cycle4"/>
    <dgm:cxn modelId="{8D2502E7-93E1-4951-B900-ED92B3119BC7}" type="presParOf" srcId="{699470A6-FAF5-419F-A60E-201F67825DE9}" destId="{08CEF0F3-6DCF-4186-AE5E-2996E100B7EC}" srcOrd="0" destOrd="0" presId="urn:microsoft.com/office/officeart/2005/8/layout/cycle4"/>
    <dgm:cxn modelId="{69C455DD-94E2-4376-A170-6A2577F6E8AD}" type="presParOf" srcId="{08CEF0F3-6DCF-4186-AE5E-2996E100B7EC}" destId="{CD2D0CE3-4EFA-412B-A204-98EB71F0D425}" srcOrd="0" destOrd="0" presId="urn:microsoft.com/office/officeart/2005/8/layout/cycle4"/>
    <dgm:cxn modelId="{12FF03EF-3F8C-45B9-9B93-76EAD065F7B0}" type="presParOf" srcId="{08CEF0F3-6DCF-4186-AE5E-2996E100B7EC}" destId="{E22B4C35-A069-48C3-97B6-D57374507264}" srcOrd="1" destOrd="0" presId="urn:microsoft.com/office/officeart/2005/8/layout/cycle4"/>
    <dgm:cxn modelId="{E8CBAED5-77F0-4ABC-886C-FC44A0F2E0C9}" type="presParOf" srcId="{699470A6-FAF5-419F-A60E-201F67825DE9}" destId="{C6AEEC69-EBE2-4C3E-82A5-777A97915BEB}" srcOrd="1" destOrd="0" presId="urn:microsoft.com/office/officeart/2005/8/layout/cycle4"/>
    <dgm:cxn modelId="{94E16156-3462-47B6-AD2B-FC9BAA94072B}" type="presParOf" srcId="{C6AEEC69-EBE2-4C3E-82A5-777A97915BEB}" destId="{8EC1C2AB-21C5-4F80-9131-2D07ABE6C250}" srcOrd="0" destOrd="0" presId="urn:microsoft.com/office/officeart/2005/8/layout/cycle4"/>
    <dgm:cxn modelId="{AF5FCDF2-20B9-464A-AB69-FCE25EC118E9}" type="presParOf" srcId="{C6AEEC69-EBE2-4C3E-82A5-777A97915BEB}" destId="{A3DB8858-6382-4CB7-A8AD-889DF52EF9F0}" srcOrd="1" destOrd="0" presId="urn:microsoft.com/office/officeart/2005/8/layout/cycle4"/>
    <dgm:cxn modelId="{2995DC9B-DF6D-4A1A-A36A-DE658F8A17B5}" type="presParOf" srcId="{699470A6-FAF5-419F-A60E-201F67825DE9}" destId="{B7CE5A17-07B5-4545-9807-28E7840B33FF}" srcOrd="2" destOrd="0" presId="urn:microsoft.com/office/officeart/2005/8/layout/cycle4"/>
    <dgm:cxn modelId="{BDFD4CC6-0B82-4A42-99ED-B1D525E2FE4E}" type="presParOf" srcId="{B7CE5A17-07B5-4545-9807-28E7840B33FF}" destId="{88EC5C95-C23A-4825-9223-A47AAF136D17}" srcOrd="0" destOrd="0" presId="urn:microsoft.com/office/officeart/2005/8/layout/cycle4"/>
    <dgm:cxn modelId="{58892489-05E1-4456-A78B-733C6D83E4EF}" type="presParOf" srcId="{B7CE5A17-07B5-4545-9807-28E7840B33FF}" destId="{09911CE3-E105-4744-9A3D-013A7BEDB9EF}" srcOrd="1" destOrd="0" presId="urn:microsoft.com/office/officeart/2005/8/layout/cycle4"/>
    <dgm:cxn modelId="{8C82F797-4F7A-4C47-B88C-221A2401F934}" type="presParOf" srcId="{699470A6-FAF5-419F-A60E-201F67825DE9}" destId="{B298B7C5-CDF5-4639-A9D9-7491138E7094}" srcOrd="3" destOrd="0" presId="urn:microsoft.com/office/officeart/2005/8/layout/cycle4"/>
    <dgm:cxn modelId="{D64FB2D1-4BDB-42D8-821A-A6F50068B799}" type="presParOf" srcId="{B298B7C5-CDF5-4639-A9D9-7491138E7094}" destId="{DB95C8EE-270A-4D03-9C02-039DA91CF1EA}" srcOrd="0" destOrd="0" presId="urn:microsoft.com/office/officeart/2005/8/layout/cycle4"/>
    <dgm:cxn modelId="{37E710EA-8245-4252-A493-8AAE0A4E0F86}" type="presParOf" srcId="{B298B7C5-CDF5-4639-A9D9-7491138E7094}" destId="{F1140A2D-9D42-4B9B-B447-325FF794A09C}" srcOrd="1" destOrd="0" presId="urn:microsoft.com/office/officeart/2005/8/layout/cycle4"/>
    <dgm:cxn modelId="{3D23EFAC-5AAB-40A7-B0ED-FAEEB0E66D73}" type="presParOf" srcId="{699470A6-FAF5-419F-A60E-201F67825DE9}" destId="{93EA68B7-F4F1-40DC-8651-00D1A41261FD}" srcOrd="4" destOrd="0" presId="urn:microsoft.com/office/officeart/2005/8/layout/cycle4"/>
    <dgm:cxn modelId="{7EA55AEB-1BB7-4918-B060-A3BA88E1B959}" type="presParOf" srcId="{126E7062-E072-4A5E-BE49-DE6D6E9A9C28}" destId="{C8823951-98EE-43D4-90FE-9B6B64522A1C}" srcOrd="1" destOrd="0" presId="urn:microsoft.com/office/officeart/2005/8/layout/cycle4"/>
    <dgm:cxn modelId="{EAC8065C-0D31-4677-A552-56CBEA61F310}" type="presParOf" srcId="{C8823951-98EE-43D4-90FE-9B6B64522A1C}" destId="{6DB27F1C-BC8C-43D4-AC07-A0B4CBA020E0}" srcOrd="0" destOrd="0" presId="urn:microsoft.com/office/officeart/2005/8/layout/cycle4"/>
    <dgm:cxn modelId="{D65EE4D6-74B6-4486-A53D-E93A36DE9BAF}" type="presParOf" srcId="{C8823951-98EE-43D4-90FE-9B6B64522A1C}" destId="{23F02745-9FC1-43B2-A6C2-C60400909FF7}" srcOrd="1" destOrd="0" presId="urn:microsoft.com/office/officeart/2005/8/layout/cycle4"/>
    <dgm:cxn modelId="{012DF991-17D8-4A34-A308-6FE9BE8BC460}" type="presParOf" srcId="{C8823951-98EE-43D4-90FE-9B6B64522A1C}" destId="{2BBBDD3F-EEEA-49A5-B423-1F95DF2FF88C}" srcOrd="2" destOrd="0" presId="urn:microsoft.com/office/officeart/2005/8/layout/cycle4"/>
    <dgm:cxn modelId="{4CF7FA7D-1602-40F4-9DE2-C119A9FEABAC}" type="presParOf" srcId="{C8823951-98EE-43D4-90FE-9B6B64522A1C}" destId="{1B07B740-B266-4E05-8338-AB1992CEC957}" srcOrd="3" destOrd="0" presId="urn:microsoft.com/office/officeart/2005/8/layout/cycle4"/>
    <dgm:cxn modelId="{AFD40A09-212D-4883-AE25-ADD195F25F9B}" type="presParOf" srcId="{C8823951-98EE-43D4-90FE-9B6B64522A1C}" destId="{4566BB5F-7104-4E12-AE4B-1FBE4F36EE11}" srcOrd="4" destOrd="0" presId="urn:microsoft.com/office/officeart/2005/8/layout/cycle4"/>
    <dgm:cxn modelId="{A5A862D7-6F1A-42CC-926C-3B1081199C97}" type="presParOf" srcId="{126E7062-E072-4A5E-BE49-DE6D6E9A9C28}" destId="{D0B5F321-4819-4252-8498-3B0A4203BC45}" srcOrd="2" destOrd="0" presId="urn:microsoft.com/office/officeart/2005/8/layout/cycle4"/>
    <dgm:cxn modelId="{D886F628-AA40-4D70-9928-3C67F0288788}" type="presParOf" srcId="{126E7062-E072-4A5E-BE49-DE6D6E9A9C28}" destId="{3E7C3AF7-C906-4175-8917-453B543FF9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EB0-8B2B-4783-8A34-1AE7ED802D70}">
      <dsp:nvSpPr>
        <dsp:cNvPr id="0" name=""/>
        <dsp:cNvSpPr/>
      </dsp:nvSpPr>
      <dsp:spPr>
        <a:xfrm>
          <a:off x="-129956" y="0"/>
          <a:ext cx="8251236" cy="3784590"/>
        </a:xfrm>
        <a:prstGeom prst="horizontalScroll">
          <a:avLst/>
        </a:prstGeom>
        <a:solidFill>
          <a:schemeClr val="tx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0" kern="1200" spc="-150" dirty="0" smtClean="0">
              <a:effectLst>
                <a:outerShdw blurRad="38100" dist="38100" dir="2700000" algn="tl">
                  <a:srgbClr val="000000">
                    <a:alpha val="43137"/>
                  </a:srgbClr>
                </a:outerShdw>
              </a:effectLst>
            </a:rPr>
            <a:t>  </a:t>
          </a:r>
          <a:r>
            <a:rPr lang="en-US" sz="3200" b="0" kern="1200" spc="0" dirty="0" smtClean="0">
              <a:effectLst>
                <a:outerShdw blurRad="38100" dist="38100" dir="2700000" algn="tl">
                  <a:srgbClr val="000000">
                    <a:alpha val="43137"/>
                  </a:srgbClr>
                </a:outerShdw>
              </a:effectLst>
            </a:rPr>
            <a:t>TBI: “</a:t>
          </a:r>
          <a:r>
            <a:rPr lang="en-US" sz="3200" b="0" i="0" kern="120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kern="1200" spc="0" baseline="20000" dirty="0" smtClean="0">
            <a:effectLst>
              <a:outerShdw blurRad="38100" dist="38100" dir="2700000" algn="tl">
                <a:srgbClr val="000000">
                  <a:alpha val="43137"/>
                </a:srgbClr>
              </a:outerShdw>
            </a:effectLst>
          </a:endParaRPr>
        </a:p>
        <a:p>
          <a:pPr lvl="0" algn="ctr" defTabSz="1422400">
            <a:lnSpc>
              <a:spcPct val="70000"/>
            </a:lnSpc>
            <a:spcBef>
              <a:spcPct val="0"/>
            </a:spcBef>
            <a:spcAft>
              <a:spcPct val="35000"/>
            </a:spcAft>
          </a:pPr>
          <a:r>
            <a:rPr lang="en-US" sz="2400" b="0" i="0" kern="1200" spc="0" dirty="0" smtClean="0">
              <a:effectLst>
                <a:outerShdw blurRad="38100" dist="38100" dir="2700000" algn="tl">
                  <a:srgbClr val="000000">
                    <a:alpha val="43137"/>
                  </a:srgbClr>
                </a:outerShdw>
              </a:effectLst>
            </a:rPr>
            <a:t>(Strokes</a:t>
          </a:r>
          <a:r>
            <a:rPr lang="en-US" sz="2400" b="0" kern="1200" spc="0" dirty="0" smtClean="0">
              <a:effectLst>
                <a:outerShdw blurRad="38100" dist="38100" dir="2700000" algn="tl">
                  <a:srgbClr val="000000">
                    <a:alpha val="43137"/>
                  </a:srgbClr>
                </a:outerShdw>
              </a:effectLst>
            </a:rPr>
            <a:t>, aneurisms, etc. </a:t>
          </a:r>
        </a:p>
        <a:p>
          <a:pPr lvl="0" algn="ctr" defTabSz="1422400">
            <a:lnSpc>
              <a:spcPct val="70000"/>
            </a:lnSpc>
            <a:spcBef>
              <a:spcPct val="0"/>
            </a:spcBef>
            <a:spcAft>
              <a:spcPct val="35000"/>
            </a:spcAft>
          </a:pPr>
          <a:r>
            <a:rPr lang="en-US" sz="2400" b="0" kern="1200" spc="0" dirty="0" smtClean="0">
              <a:effectLst>
                <a:outerShdw blurRad="38100" dist="38100" dir="2700000" algn="tl">
                  <a:srgbClr val="000000">
                    <a:alpha val="43137"/>
                  </a:srgbClr>
                </a:outerShdw>
              </a:effectLst>
            </a:rPr>
            <a:t>are examples of internal trauma) </a:t>
          </a:r>
          <a:endParaRPr lang="en-US" sz="2400" b="0" kern="1200" spc="0" dirty="0">
            <a:effectLst>
              <a:outerShdw blurRad="38100" dist="38100" dir="2700000" algn="tl">
                <a:srgbClr val="000000">
                  <a:alpha val="43137"/>
                </a:srgbClr>
              </a:outerShdw>
            </a:effectLst>
          </a:endParaRPr>
        </a:p>
      </dsp:txBody>
      <dsp:txXfrm>
        <a:off x="343118" y="473074"/>
        <a:ext cx="7541625" cy="2838442"/>
      </dsp:txXfrm>
    </dsp:sp>
    <dsp:sp modelId="{2AF0D11B-4DFE-497F-A91A-80FA427A5148}">
      <dsp:nvSpPr>
        <dsp:cNvPr id="0" name=""/>
        <dsp:cNvSpPr/>
      </dsp:nvSpPr>
      <dsp:spPr>
        <a:xfrm rot="15922807">
          <a:off x="3708004" y="3378186"/>
          <a:ext cx="815456" cy="0"/>
        </a:xfrm>
        <a:custGeom>
          <a:avLst/>
          <a:gdLst/>
          <a:ahLst/>
          <a:cxnLst/>
          <a:rect l="0" t="0" r="0" b="0"/>
          <a:pathLst>
            <a:path>
              <a:moveTo>
                <a:pt x="0" y="0"/>
              </a:moveTo>
              <a:lnTo>
                <a:pt x="815456" y="0"/>
              </a:lnTo>
            </a:path>
          </a:pathLst>
        </a:custGeom>
        <a:noFill/>
        <a:ln w="285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7D2E5-5573-4A03-A586-E4C986413F24}">
      <dsp:nvSpPr>
        <dsp:cNvPr id="0" name=""/>
        <dsp:cNvSpPr/>
      </dsp:nvSpPr>
      <dsp:spPr>
        <a:xfrm>
          <a:off x="152418" y="2971783"/>
          <a:ext cx="8092780" cy="2868959"/>
        </a:xfrm>
        <a:prstGeom prst="horizontalScroll">
          <a:avLst/>
        </a:prstGeom>
        <a:solidFill>
          <a:schemeClr val="accent1">
            <a:shade val="50000"/>
            <a:hueOff val="209480"/>
            <a:satOff val="-3997"/>
            <a:lumOff val="408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Closed</a:t>
          </a:r>
          <a:r>
            <a:rPr lang="en-US" sz="2400" b="1" u="none" kern="1200" spc="-150" baseline="0" dirty="0" smtClean="0">
              <a:solidFill>
                <a:schemeClr val="tx2">
                  <a:lumMod val="50000"/>
                </a:schemeClr>
              </a:solidFill>
              <a:effectLst/>
            </a:rPr>
            <a:t> TBI :  brain is damaged without penetrating skull</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(Most common &amp; results from falls, car accidents, assault, etc.)</a:t>
          </a:r>
        </a:p>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Open</a:t>
          </a:r>
          <a:r>
            <a:rPr lang="en-US" sz="2400" b="1" u="none" kern="1200" spc="-150" baseline="0" dirty="0" smtClean="0">
              <a:solidFill>
                <a:schemeClr val="tx2">
                  <a:lumMod val="50000"/>
                </a:schemeClr>
              </a:solidFill>
              <a:effectLst/>
            </a:rPr>
            <a:t> TBI :  skull penetrated by an external object </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(i.e. gun shot wound)</a:t>
          </a:r>
          <a:endParaRPr lang="en-US" sz="2400" b="1" u="none" kern="1200" spc="-150" baseline="0" dirty="0">
            <a:solidFill>
              <a:schemeClr val="tx2">
                <a:lumMod val="50000"/>
              </a:schemeClr>
            </a:solidFill>
            <a:effectLst/>
          </a:endParaRPr>
        </a:p>
      </dsp:txBody>
      <dsp:txXfrm>
        <a:off x="511038" y="3330403"/>
        <a:ext cx="7554850" cy="21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1DED-9D31-4346-8204-9C5F9A697547}">
      <dsp:nvSpPr>
        <dsp:cNvPr id="0" name=""/>
        <dsp:cNvSpPr/>
      </dsp:nvSpPr>
      <dsp:spPr>
        <a:xfrm>
          <a:off x="0" y="0"/>
          <a:ext cx="3466097" cy="3442413"/>
        </a:xfrm>
        <a:prstGeom prst="gear9">
          <a:avLst/>
        </a:prstGeom>
        <a:solidFill>
          <a:schemeClr val="accent1">
            <a:lumMod val="75000"/>
          </a:schemeClr>
        </a:solidFill>
        <a:ln>
          <a:solidFill>
            <a:schemeClr val="accent1">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pc="-150" dirty="0" smtClean="0"/>
            <a:t>Estimated 1.7 million injuries annually </a:t>
          </a:r>
          <a:r>
            <a:rPr lang="en-US" sz="2400" kern="1200" spc="-150" baseline="20000" dirty="0" smtClean="0"/>
            <a:t>1</a:t>
          </a:r>
          <a:endParaRPr lang="en-US" sz="2400" kern="1200" spc="-150" baseline="20000" dirty="0"/>
        </a:p>
      </dsp:txBody>
      <dsp:txXfrm>
        <a:off x="695070" y="806369"/>
        <a:ext cx="2075957" cy="1769471"/>
      </dsp:txXfrm>
    </dsp:sp>
    <dsp:sp modelId="{5BD97D72-C28D-481E-8DB3-18FFE7D8C04E}">
      <dsp:nvSpPr>
        <dsp:cNvPr id="0" name=""/>
        <dsp:cNvSpPr/>
      </dsp:nvSpPr>
      <dsp:spPr>
        <a:xfrm>
          <a:off x="2057402" y="1628017"/>
          <a:ext cx="3878831" cy="3203921"/>
        </a:xfrm>
        <a:prstGeom prst="gear6">
          <a:avLst/>
        </a:prstGeom>
        <a:solidFill>
          <a:schemeClr val="bg2">
            <a:lumMod val="2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pc="-150" dirty="0" smtClean="0"/>
            <a:t>Males have a higher incident rate (~75%) than females.</a:t>
          </a:r>
          <a:r>
            <a:rPr lang="en-US" sz="2400" kern="1200" spc="-150" baseline="20000" dirty="0" smtClean="0"/>
            <a:t>3</a:t>
          </a:r>
          <a:endParaRPr lang="en-US" sz="2400" kern="1200" spc="-150" baseline="20000" dirty="0"/>
        </a:p>
      </dsp:txBody>
      <dsp:txXfrm>
        <a:off x="2962105" y="2439489"/>
        <a:ext cx="2069425" cy="1580977"/>
      </dsp:txXfrm>
    </dsp:sp>
    <dsp:sp modelId="{4D04F999-2672-4B26-8DAF-6DF843D4650E}">
      <dsp:nvSpPr>
        <dsp:cNvPr id="0" name=""/>
        <dsp:cNvSpPr/>
      </dsp:nvSpPr>
      <dsp:spPr>
        <a:xfrm rot="20700000">
          <a:off x="4316627" y="21510"/>
          <a:ext cx="3769350" cy="3372555"/>
        </a:xfrm>
        <a:prstGeom prst="gear6">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spc="-150" dirty="0" smtClean="0"/>
            <a:t>Ages most at risk: </a:t>
          </a:r>
        </a:p>
        <a:p>
          <a:pPr lvl="0" algn="ctr" defTabSz="1022350">
            <a:lnSpc>
              <a:spcPct val="90000"/>
            </a:lnSpc>
            <a:spcBef>
              <a:spcPct val="0"/>
            </a:spcBef>
            <a:spcAft>
              <a:spcPct val="35000"/>
            </a:spcAft>
          </a:pPr>
          <a:r>
            <a:rPr lang="en-US" sz="2300" kern="1200" spc="-150" dirty="0" smtClean="0"/>
            <a:t>0 to 4 years; 15 to 19 years; and 65 years and older </a:t>
          </a:r>
          <a:r>
            <a:rPr lang="en-US" sz="2200" kern="1200" spc="-150" baseline="20000" dirty="0" smtClean="0"/>
            <a:t>1</a:t>
          </a:r>
          <a:endParaRPr lang="en-US" sz="2200" kern="1200" spc="-150" baseline="20000" dirty="0"/>
        </a:p>
      </dsp:txBody>
      <dsp:txXfrm rot="-20700000">
        <a:off x="5166891" y="737676"/>
        <a:ext cx="2068822" cy="1940225"/>
      </dsp:txXfrm>
    </dsp:sp>
    <dsp:sp modelId="{6240DAE7-27C5-4D68-A034-71A1BC1C3A7E}">
      <dsp:nvSpPr>
        <dsp:cNvPr id="0" name=""/>
        <dsp:cNvSpPr/>
      </dsp:nvSpPr>
      <dsp:spPr>
        <a:xfrm flipH="1" flipV="1">
          <a:off x="6432326" y="4662532"/>
          <a:ext cx="340511" cy="75016"/>
        </a:xfrm>
        <a:prstGeom prst="circularArrow">
          <a:avLst>
            <a:gd name="adj1" fmla="val 4687"/>
            <a:gd name="adj2" fmla="val 299029"/>
            <a:gd name="adj3" fmla="val 2530361"/>
            <a:gd name="adj4" fmla="val 15831030"/>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C049255-0A59-46F1-B6C1-1FC48A0DA75F}">
      <dsp:nvSpPr>
        <dsp:cNvPr id="0" name=""/>
        <dsp:cNvSpPr/>
      </dsp:nvSpPr>
      <dsp:spPr>
        <a:xfrm flipV="1">
          <a:off x="431749" y="4676231"/>
          <a:ext cx="56051" cy="401137"/>
        </a:xfrm>
        <a:prstGeom prst="circularArrow">
          <a:avLst>
            <a:gd name="adj1" fmla="val 6452"/>
            <a:gd name="adj2" fmla="val 429999"/>
            <a:gd name="adj3" fmla="val 10489124"/>
            <a:gd name="adj4" fmla="val 14837806"/>
            <a:gd name="adj5" fmla="val 7527"/>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1C1FCF1-3E0C-4D66-91B7-1E7A612CF9D1}">
      <dsp:nvSpPr>
        <dsp:cNvPr id="0" name=""/>
        <dsp:cNvSpPr/>
      </dsp:nvSpPr>
      <dsp:spPr>
        <a:xfrm flipV="1">
          <a:off x="3121308" y="4596312"/>
          <a:ext cx="53629" cy="45722"/>
        </a:xfrm>
        <a:prstGeom prst="leftCircularArrow">
          <a:avLst>
            <a:gd name="adj1" fmla="val 5984"/>
            <a:gd name="adj2" fmla="val 394124"/>
            <a:gd name="adj3" fmla="val 13313824"/>
            <a:gd name="adj4" fmla="val 10508221"/>
            <a:gd name="adj5" fmla="val 6981"/>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B7B4-47E9-4BC8-8BE0-103A1AB8F9FB}">
      <dsp:nvSpPr>
        <dsp:cNvPr id="0" name=""/>
        <dsp:cNvSpPr/>
      </dsp:nvSpPr>
      <dsp:spPr>
        <a:xfrm>
          <a:off x="66515" y="36677"/>
          <a:ext cx="2255606" cy="4959973"/>
        </a:xfrm>
        <a:prstGeom prst="roundRect">
          <a:avLst>
            <a:gd name="adj" fmla="val 10000"/>
          </a:avLst>
        </a:prstGeom>
        <a:solidFill>
          <a:schemeClr val="lt1">
            <a:alpha val="90000"/>
            <a:hueOff val="0"/>
            <a:satOff val="0"/>
            <a:lumOff val="0"/>
            <a:alphaOff val="0"/>
          </a:schemeClr>
        </a:solidFill>
        <a:ln w="38100" cap="flat" cmpd="sng" algn="ctr">
          <a:solidFill>
            <a:schemeClr val="tx2">
              <a:lumMod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Play it Safe</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Know the Signs</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Educate yourself and your child</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Discuss risky behaviors</a:t>
          </a:r>
          <a:endParaRPr lang="en-US" sz="2600" kern="1200" dirty="0">
            <a:solidFill>
              <a:schemeClr val="tx2">
                <a:lumMod val="75000"/>
              </a:schemeClr>
            </a:solidFill>
          </a:endParaRPr>
        </a:p>
      </dsp:txBody>
      <dsp:txXfrm>
        <a:off x="132579" y="102741"/>
        <a:ext cx="2123478" cy="3764993"/>
      </dsp:txXfrm>
    </dsp:sp>
    <dsp:sp modelId="{F809A7A3-F2F1-446C-9695-FBC5825F71AE}">
      <dsp:nvSpPr>
        <dsp:cNvPr id="0" name=""/>
        <dsp:cNvSpPr/>
      </dsp:nvSpPr>
      <dsp:spPr>
        <a:xfrm rot="1453364">
          <a:off x="46441" y="2692948"/>
          <a:ext cx="3212443" cy="3212443"/>
        </a:xfrm>
        <a:prstGeom prst="leftCircularArrow">
          <a:avLst>
            <a:gd name="adj1" fmla="val 959"/>
            <a:gd name="adj2" fmla="val 112264"/>
            <a:gd name="adj3" fmla="val 21190992"/>
            <a:gd name="adj4" fmla="val 6727707"/>
            <a:gd name="adj5" fmla="val 111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BE83C8F-C839-48A8-8273-679FAFCFF998}">
      <dsp:nvSpPr>
        <dsp:cNvPr id="0" name=""/>
        <dsp:cNvSpPr/>
      </dsp:nvSpPr>
      <dsp:spPr>
        <a:xfrm>
          <a:off x="246830" y="4399239"/>
          <a:ext cx="2655365" cy="111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effectLst>
                <a:outerShdw blurRad="38100" dist="38100" dir="2700000" algn="tl">
                  <a:srgbClr val="000000">
                    <a:alpha val="43137"/>
                  </a:srgbClr>
                </a:outerShdw>
              </a:effectLst>
            </a:rPr>
            <a:t>… to Prevent.</a:t>
          </a:r>
          <a:endParaRPr lang="en-US" sz="3800" kern="1200" dirty="0">
            <a:effectLst>
              <a:outerShdw blurRad="38100" dist="38100" dir="2700000" algn="tl">
                <a:srgbClr val="000000">
                  <a:alpha val="43137"/>
                </a:srgbClr>
              </a:outerShdw>
            </a:effectLst>
          </a:endParaRPr>
        </a:p>
      </dsp:txBody>
      <dsp:txXfrm>
        <a:off x="279586" y="4431995"/>
        <a:ext cx="2589853" cy="1052847"/>
      </dsp:txXfrm>
    </dsp:sp>
    <dsp:sp modelId="{5F502906-C2D7-4042-A3DB-5715C4486E52}">
      <dsp:nvSpPr>
        <dsp:cNvPr id="0" name=""/>
        <dsp:cNvSpPr/>
      </dsp:nvSpPr>
      <dsp:spPr>
        <a:xfrm>
          <a:off x="2724513" y="1589266"/>
          <a:ext cx="2502551" cy="3056267"/>
        </a:xfrm>
        <a:prstGeom prst="roundRect">
          <a:avLst>
            <a:gd name="adj" fmla="val 10000"/>
          </a:avLst>
        </a:prstGeom>
        <a:solidFill>
          <a:schemeClr val="lt1">
            <a:alpha val="90000"/>
            <a:hueOff val="0"/>
            <a:satOff val="0"/>
            <a:lumOff val="0"/>
            <a:alphaOff val="0"/>
          </a:schemeClr>
        </a:solidFill>
        <a:ln w="38100" cap="flat" cmpd="sng" algn="ctr">
          <a:solidFill>
            <a:schemeClr val="tx2">
              <a:lumMod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Pediatric Care</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smtClean="0">
              <a:solidFill>
                <a:schemeClr val="tx2">
                  <a:lumMod val="75000"/>
                </a:schemeClr>
              </a:solidFill>
            </a:rPr>
            <a:t>Get support.</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Neuropsych.  Eval.</a:t>
          </a:r>
          <a:endParaRPr lang="en-US" sz="2600" kern="1200" dirty="0">
            <a:solidFill>
              <a:schemeClr val="tx2">
                <a:lumMod val="75000"/>
              </a:schemeClr>
            </a:solidFill>
          </a:endParaRPr>
        </a:p>
      </dsp:txBody>
      <dsp:txXfrm>
        <a:off x="2794846" y="2314514"/>
        <a:ext cx="2361885" cy="2260687"/>
      </dsp:txXfrm>
    </dsp:sp>
    <dsp:sp modelId="{57ABB2D9-15DA-4C21-9FCA-8078DF8978EA}">
      <dsp:nvSpPr>
        <dsp:cNvPr id="0" name=""/>
        <dsp:cNvSpPr/>
      </dsp:nvSpPr>
      <dsp:spPr>
        <a:xfrm rot="17405148">
          <a:off x="4382789" y="257052"/>
          <a:ext cx="3621662" cy="2404323"/>
        </a:xfrm>
        <a:prstGeom prst="circularArrow">
          <a:avLst>
            <a:gd name="adj1" fmla="val 848"/>
            <a:gd name="adj2" fmla="val 98961"/>
            <a:gd name="adj3" fmla="val 21438615"/>
            <a:gd name="adj4" fmla="val 14288597"/>
            <a:gd name="adj5" fmla="val 98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E4E68B-7EF8-4718-9565-E44CE5979798}">
      <dsp:nvSpPr>
        <dsp:cNvPr id="0" name=""/>
        <dsp:cNvSpPr/>
      </dsp:nvSpPr>
      <dsp:spPr>
        <a:xfrm>
          <a:off x="3143465" y="670416"/>
          <a:ext cx="2045606" cy="16092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…When an injury occurs.</a:t>
          </a:r>
          <a:endParaRPr lang="en-US" sz="3200" kern="1200" dirty="0">
            <a:effectLst>
              <a:outerShdw blurRad="38100" dist="38100" dir="2700000" algn="tl">
                <a:srgbClr val="000000">
                  <a:alpha val="43137"/>
                </a:srgbClr>
              </a:outerShdw>
            </a:effectLst>
          </a:endParaRPr>
        </a:p>
      </dsp:txBody>
      <dsp:txXfrm>
        <a:off x="3190598" y="717549"/>
        <a:ext cx="1951340" cy="1514990"/>
      </dsp:txXfrm>
    </dsp:sp>
    <dsp:sp modelId="{895A6DE5-1108-43E6-810C-ABD96A2F94F1}">
      <dsp:nvSpPr>
        <dsp:cNvPr id="0" name=""/>
        <dsp:cNvSpPr/>
      </dsp:nvSpPr>
      <dsp:spPr>
        <a:xfrm>
          <a:off x="5326795" y="457199"/>
          <a:ext cx="3377793" cy="4829206"/>
        </a:xfrm>
        <a:prstGeom prst="roundRect">
          <a:avLst>
            <a:gd name="adj" fmla="val 10000"/>
          </a:avLst>
        </a:prstGeom>
        <a:solidFill>
          <a:schemeClr val="lt1">
            <a:alpha val="90000"/>
            <a:hueOff val="0"/>
            <a:satOff val="0"/>
            <a:lumOff val="0"/>
            <a:alphaOff val="0"/>
          </a:schemeClr>
        </a:solidFill>
        <a:ln w="38100" cap="flat" cmpd="sng" algn="ctr">
          <a:solidFill>
            <a:schemeClr val="tx2">
              <a:lumMod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Accommodations in school, college, work</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Guardianship needs</a:t>
          </a:r>
          <a:endParaRPr lang="en-US" sz="2600" kern="1200" dirty="0">
            <a:solidFill>
              <a:schemeClr val="tx2">
                <a:lumMod val="75000"/>
              </a:schemeClr>
            </a:solidFill>
          </a:endParaRPr>
        </a:p>
        <a:p>
          <a:pPr marL="228600" lvl="1" indent="-228600" algn="l" defTabSz="1155700">
            <a:lnSpc>
              <a:spcPct val="90000"/>
            </a:lnSpc>
            <a:spcBef>
              <a:spcPct val="0"/>
            </a:spcBef>
            <a:spcAft>
              <a:spcPct val="15000"/>
            </a:spcAft>
            <a:buChar char="••"/>
          </a:pPr>
          <a:r>
            <a:rPr lang="en-US" sz="2600" kern="1200" dirty="0" smtClean="0">
              <a:solidFill>
                <a:schemeClr val="tx2">
                  <a:lumMod val="75000"/>
                </a:schemeClr>
              </a:solidFill>
            </a:rPr>
            <a:t>Adult needs: independence,  transportation, housing, etc.</a:t>
          </a:r>
          <a:endParaRPr lang="en-US" sz="2600" kern="1200" dirty="0">
            <a:solidFill>
              <a:schemeClr val="tx2">
                <a:lumMod val="75000"/>
              </a:schemeClr>
            </a:solidFill>
          </a:endParaRPr>
        </a:p>
      </dsp:txBody>
      <dsp:txXfrm>
        <a:off x="5425727" y="556131"/>
        <a:ext cx="3179929" cy="3596512"/>
      </dsp:txXfrm>
    </dsp:sp>
    <dsp:sp modelId="{CD29AB92-D9BC-4051-9F78-1D1B8D851175}">
      <dsp:nvSpPr>
        <dsp:cNvPr id="0" name=""/>
        <dsp:cNvSpPr/>
      </dsp:nvSpPr>
      <dsp:spPr>
        <a:xfrm>
          <a:off x="5791201" y="4648200"/>
          <a:ext cx="2711620" cy="7966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…Long Term.</a:t>
          </a:r>
          <a:endParaRPr lang="en-US" sz="3200" kern="1200" dirty="0">
            <a:effectLst>
              <a:outerShdw blurRad="38100" dist="38100" dir="2700000" algn="tl">
                <a:srgbClr val="000000">
                  <a:alpha val="43137"/>
                </a:srgbClr>
              </a:outerShdw>
            </a:effectLst>
          </a:endParaRPr>
        </a:p>
      </dsp:txBody>
      <dsp:txXfrm>
        <a:off x="5814534" y="4671533"/>
        <a:ext cx="2664954" cy="749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0F9D-11D9-45FA-BD7C-551A9A60E6DB}">
      <dsp:nvSpPr>
        <dsp:cNvPr id="0" name=""/>
        <dsp:cNvSpPr/>
      </dsp:nvSpPr>
      <dsp:spPr>
        <a:xfrm>
          <a:off x="0" y="1431"/>
          <a:ext cx="8762999" cy="85432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Sarah Jane Brain Project:    thebrainproject.org</a:t>
          </a:r>
          <a:endParaRPr lang="en-US" sz="2700" kern="1200" dirty="0">
            <a:effectLst>
              <a:outerShdw blurRad="38100" dist="38100" dir="2700000" algn="tl">
                <a:srgbClr val="000000">
                  <a:alpha val="43137"/>
                </a:srgbClr>
              </a:outerShdw>
            </a:effectLst>
          </a:endParaRPr>
        </a:p>
      </dsp:txBody>
      <dsp:txXfrm>
        <a:off x="41705" y="43136"/>
        <a:ext cx="8679589" cy="770912"/>
      </dsp:txXfrm>
    </dsp:sp>
    <dsp:sp modelId="{38DBEBCF-F480-48FF-ADDF-85FADFA8F034}">
      <dsp:nvSpPr>
        <dsp:cNvPr id="0" name=""/>
        <dsp:cNvSpPr/>
      </dsp:nvSpPr>
      <dsp:spPr>
        <a:xfrm>
          <a:off x="0" y="866314"/>
          <a:ext cx="8762999" cy="85432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National Dissemination Center for Children with Disabilities:      nichcy.org</a:t>
          </a:r>
          <a:endParaRPr lang="en-US" sz="2700" kern="1200" dirty="0">
            <a:effectLst>
              <a:outerShdw blurRad="38100" dist="38100" dir="2700000" algn="tl">
                <a:srgbClr val="000000">
                  <a:alpha val="43137"/>
                </a:srgbClr>
              </a:outerShdw>
            </a:effectLst>
          </a:endParaRPr>
        </a:p>
      </dsp:txBody>
      <dsp:txXfrm>
        <a:off x="41705" y="908019"/>
        <a:ext cx="8679589" cy="770912"/>
      </dsp:txXfrm>
    </dsp:sp>
    <dsp:sp modelId="{B3731BB1-4763-4A54-AD30-3A68D4AE3857}">
      <dsp:nvSpPr>
        <dsp:cNvPr id="0" name=""/>
        <dsp:cNvSpPr/>
      </dsp:nvSpPr>
      <dsp:spPr>
        <a:xfrm>
          <a:off x="0" y="1731197"/>
          <a:ext cx="8762999" cy="85432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Alabama Early Intervention:   rehab.alabama.gov/</a:t>
          </a:r>
          <a:r>
            <a:rPr lang="en-US" sz="2700" kern="1200" dirty="0" err="1" smtClean="0">
              <a:effectLst>
                <a:outerShdw blurRad="38100" dist="38100" dir="2700000" algn="tl">
                  <a:srgbClr val="000000">
                    <a:alpha val="43137"/>
                  </a:srgbClr>
                </a:outerShdw>
              </a:effectLst>
            </a:rPr>
            <a:t>ei</a:t>
          </a:r>
          <a:endParaRPr lang="en-US" sz="2700" kern="1200" dirty="0">
            <a:effectLst>
              <a:outerShdw blurRad="38100" dist="38100" dir="2700000" algn="tl">
                <a:srgbClr val="000000">
                  <a:alpha val="43137"/>
                </a:srgbClr>
              </a:outerShdw>
            </a:effectLst>
          </a:endParaRPr>
        </a:p>
      </dsp:txBody>
      <dsp:txXfrm>
        <a:off x="41705" y="1772902"/>
        <a:ext cx="8679589" cy="770912"/>
      </dsp:txXfrm>
    </dsp:sp>
    <dsp:sp modelId="{089753B3-17B8-4167-8D85-C3C6F90A7CD5}">
      <dsp:nvSpPr>
        <dsp:cNvPr id="0" name=""/>
        <dsp:cNvSpPr/>
      </dsp:nvSpPr>
      <dsp:spPr>
        <a:xfrm>
          <a:off x="0" y="2596080"/>
          <a:ext cx="8762999" cy="85432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Center for Disease Control:  cdc.gov/</a:t>
          </a:r>
          <a:r>
            <a:rPr lang="en-US" sz="2700" kern="1200" dirty="0" err="1" smtClean="0">
              <a:effectLst>
                <a:outerShdw blurRad="38100" dist="38100" dir="2700000" algn="tl">
                  <a:srgbClr val="000000">
                    <a:alpha val="43137"/>
                  </a:srgbClr>
                </a:outerShdw>
              </a:effectLst>
            </a:rPr>
            <a:t>traumaticbraininjury</a:t>
          </a:r>
          <a:endParaRPr lang="en-US" sz="2700" kern="1200" dirty="0">
            <a:effectLst>
              <a:outerShdw blurRad="38100" dist="38100" dir="2700000" algn="tl">
                <a:srgbClr val="000000">
                  <a:alpha val="43137"/>
                </a:srgbClr>
              </a:outerShdw>
            </a:effectLst>
          </a:endParaRPr>
        </a:p>
      </dsp:txBody>
      <dsp:txXfrm>
        <a:off x="41705" y="2637785"/>
        <a:ext cx="8679589" cy="770912"/>
      </dsp:txXfrm>
    </dsp:sp>
    <dsp:sp modelId="{CB3C0085-75D1-472E-994C-53E41CFFE1D3}">
      <dsp:nvSpPr>
        <dsp:cNvPr id="0" name=""/>
        <dsp:cNvSpPr/>
      </dsp:nvSpPr>
      <dsp:spPr>
        <a:xfrm>
          <a:off x="0" y="3460963"/>
          <a:ext cx="8762999" cy="85432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National Highway Safety Administration:   nhtsa.gov</a:t>
          </a:r>
          <a:endParaRPr lang="en-US" sz="2700" kern="1200" dirty="0">
            <a:effectLst>
              <a:outerShdw blurRad="38100" dist="38100" dir="2700000" algn="tl">
                <a:srgbClr val="000000">
                  <a:alpha val="43137"/>
                </a:srgbClr>
              </a:outerShdw>
            </a:effectLst>
          </a:endParaRPr>
        </a:p>
      </dsp:txBody>
      <dsp:txXfrm>
        <a:off x="41705" y="3502668"/>
        <a:ext cx="8679589" cy="770912"/>
      </dsp:txXfrm>
    </dsp:sp>
    <dsp:sp modelId="{A8AE0D48-D568-41E8-ADC7-EE8720D40BEC}">
      <dsp:nvSpPr>
        <dsp:cNvPr id="0" name=""/>
        <dsp:cNvSpPr/>
      </dsp:nvSpPr>
      <dsp:spPr>
        <a:xfrm>
          <a:off x="0" y="4325846"/>
          <a:ext cx="8762999" cy="85432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effectLst>
                <a:outerShdw blurRad="38100" dist="38100" dir="2700000" algn="tl">
                  <a:srgbClr val="000000">
                    <a:alpha val="43137"/>
                  </a:srgbClr>
                </a:outerShdw>
              </a:effectLst>
            </a:rPr>
            <a:t>Alabama’s Children's’ Rehab Services: rehab.alabama.gov/CRS</a:t>
          </a:r>
          <a:endParaRPr lang="en-US" sz="2700" kern="1200" dirty="0">
            <a:effectLst>
              <a:outerShdw blurRad="38100" dist="38100" dir="2700000" algn="tl">
                <a:srgbClr val="000000">
                  <a:alpha val="43137"/>
                </a:srgbClr>
              </a:outerShdw>
            </a:effectLst>
          </a:endParaRPr>
        </a:p>
      </dsp:txBody>
      <dsp:txXfrm>
        <a:off x="41705" y="4367551"/>
        <a:ext cx="8679589" cy="770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C5C95-C23A-4825-9223-A47AAF136D17}">
      <dsp:nvSpPr>
        <dsp:cNvPr id="0" name=""/>
        <dsp:cNvSpPr/>
      </dsp:nvSpPr>
      <dsp:spPr>
        <a:xfrm>
          <a:off x="5052284" y="3505192"/>
          <a:ext cx="3327195" cy="217311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b" anchorCtr="0">
          <a:noAutofit/>
        </a:bodyPr>
        <a:lstStyle/>
        <a:p>
          <a:pPr marL="171450" lvl="1" indent="-171450" algn="r" defTabSz="800100">
            <a:lnSpc>
              <a:spcPct val="90000"/>
            </a:lnSpc>
            <a:spcBef>
              <a:spcPct val="0"/>
            </a:spcBef>
            <a:spcAft>
              <a:spcPct val="15000"/>
            </a:spcAft>
            <a:buChar char="••"/>
          </a:pPr>
          <a:r>
            <a:rPr lang="en-US" sz="1800" kern="1200" dirty="0" smtClean="0">
              <a:solidFill>
                <a:schemeClr val="tx2">
                  <a:lumMod val="50000"/>
                </a:schemeClr>
              </a:solidFill>
              <a:effectLst/>
            </a:rPr>
            <a:t>S</a:t>
          </a:r>
          <a:r>
            <a:rPr lang="en-US" sz="1800" b="0" i="0" kern="1200" dirty="0" smtClean="0">
              <a:solidFill>
                <a:schemeClr val="tx2">
                  <a:lumMod val="50000"/>
                </a:schemeClr>
              </a:solidFill>
            </a:rPr>
            <a:t>ervice linkage system containing all head and spinal cord trauma reported by hospitals statewide</a:t>
          </a:r>
          <a:endParaRPr lang="en-US" sz="1800" kern="1200" dirty="0">
            <a:solidFill>
              <a:schemeClr val="tx2">
                <a:lumMod val="50000"/>
              </a:schemeClr>
            </a:solidFill>
            <a:effectLst>
              <a:outerShdw blurRad="38100" dist="38100" dir="2700000" algn="tl">
                <a:srgbClr val="000000">
                  <a:alpha val="43137"/>
                </a:srgbClr>
              </a:outerShdw>
            </a:effectLst>
          </a:endParaRPr>
        </a:p>
      </dsp:txBody>
      <dsp:txXfrm>
        <a:off x="6098178" y="4096207"/>
        <a:ext cx="2233564" cy="1534364"/>
      </dsp:txXfrm>
    </dsp:sp>
    <dsp:sp modelId="{DB95C8EE-270A-4D03-9C02-039DA91CF1EA}">
      <dsp:nvSpPr>
        <dsp:cNvPr id="0" name=""/>
        <dsp:cNvSpPr/>
      </dsp:nvSpPr>
      <dsp:spPr>
        <a:xfrm>
          <a:off x="3" y="3581400"/>
          <a:ext cx="3552591" cy="21572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192024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lumMod val="50000"/>
                </a:schemeClr>
              </a:solidFill>
              <a:effectLst/>
            </a:rPr>
            <a:t>Facilitates Core system services and serves as last resort payer for costs of care for Alabamians with neurotrauma </a:t>
          </a:r>
          <a:endParaRPr lang="en-US" sz="1800" kern="1200" dirty="0">
            <a:solidFill>
              <a:schemeClr val="tx2">
                <a:lumMod val="50000"/>
              </a:schemeClr>
            </a:solidFill>
            <a:effectLst/>
          </a:endParaRPr>
        </a:p>
      </dsp:txBody>
      <dsp:txXfrm>
        <a:off x="47390" y="4168093"/>
        <a:ext cx="2392040" cy="1523145"/>
      </dsp:txXfrm>
    </dsp:sp>
    <dsp:sp modelId="{8EC1C2AB-21C5-4F80-9131-2D07ABE6C250}">
      <dsp:nvSpPr>
        <dsp:cNvPr id="0" name=""/>
        <dsp:cNvSpPr/>
      </dsp:nvSpPr>
      <dsp:spPr>
        <a:xfrm>
          <a:off x="5456414" y="-58466"/>
          <a:ext cx="2771715" cy="259007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0" algn="r" defTabSz="711200">
            <a:lnSpc>
              <a:spcPct val="90000"/>
            </a:lnSpc>
            <a:spcBef>
              <a:spcPct val="0"/>
            </a:spcBef>
            <a:spcAft>
              <a:spcPct val="15000"/>
            </a:spcAft>
            <a:buChar char="••"/>
          </a:pPr>
          <a:r>
            <a:rPr lang="en-US" sz="2000" kern="1200" dirty="0" smtClean="0">
              <a:solidFill>
                <a:schemeClr val="tx2">
                  <a:lumMod val="50000"/>
                </a:schemeClr>
              </a:solidFill>
              <a:effectLst/>
            </a:rPr>
            <a:t>Board of statewide leaders with an interest in improving care for individuals with TBI</a:t>
          </a:r>
          <a:endParaRPr lang="en-US" sz="2000" kern="1200" dirty="0">
            <a:solidFill>
              <a:schemeClr val="tx2">
                <a:lumMod val="50000"/>
              </a:schemeClr>
            </a:solidFill>
            <a:effectLst/>
          </a:endParaRPr>
        </a:p>
      </dsp:txBody>
      <dsp:txXfrm>
        <a:off x="6344756" y="-1639"/>
        <a:ext cx="1826547" cy="1828899"/>
      </dsp:txXfrm>
    </dsp:sp>
    <dsp:sp modelId="{CD2D0CE3-4EFA-412B-A204-98EB71F0D425}">
      <dsp:nvSpPr>
        <dsp:cNvPr id="0" name=""/>
        <dsp:cNvSpPr/>
      </dsp:nvSpPr>
      <dsp:spPr>
        <a:xfrm>
          <a:off x="0" y="-21740"/>
          <a:ext cx="3494967" cy="223153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tx2">
                  <a:lumMod val="50000"/>
                </a:schemeClr>
              </a:solidFill>
              <a:effectLst/>
            </a:rPr>
            <a:t>Includes AHIF; ADRS’ CRS, ICBM, and VRS</a:t>
          </a:r>
          <a:endParaRPr lang="en-US" sz="2000" b="0" kern="1200" dirty="0">
            <a:solidFill>
              <a:schemeClr val="tx2">
                <a:lumMod val="50000"/>
              </a:schemeClr>
            </a:solidFill>
            <a:effectLst/>
          </a:endParaRPr>
        </a:p>
      </dsp:txBody>
      <dsp:txXfrm>
        <a:off x="49020" y="27280"/>
        <a:ext cx="2348437" cy="1575614"/>
      </dsp:txXfrm>
    </dsp:sp>
    <dsp:sp modelId="{6DB27F1C-BC8C-43D4-AC07-A0B4CBA020E0}">
      <dsp:nvSpPr>
        <dsp:cNvPr id="0" name=""/>
        <dsp:cNvSpPr/>
      </dsp:nvSpPr>
      <dsp:spPr>
        <a:xfrm>
          <a:off x="1761948" y="390348"/>
          <a:ext cx="2392628" cy="2392628"/>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1440" rIns="91440" bIns="91440" numCol="1" spcCol="1270" anchor="ctr" anchorCtr="1">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Core Service Programs</a:t>
          </a:r>
          <a:endParaRPr lang="en-US" sz="2400" kern="1200" dirty="0">
            <a:effectLst>
              <a:outerShdw blurRad="38100" dist="38100" dir="2700000" algn="tl">
                <a:srgbClr val="000000">
                  <a:alpha val="43137"/>
                </a:srgbClr>
              </a:outerShdw>
            </a:effectLst>
          </a:endParaRPr>
        </a:p>
      </dsp:txBody>
      <dsp:txXfrm>
        <a:off x="2462733" y="1091133"/>
        <a:ext cx="1691843" cy="1691843"/>
      </dsp:txXfrm>
    </dsp:sp>
    <dsp:sp modelId="{23F02745-9FC1-43B2-A6C2-C60400909FF7}">
      <dsp:nvSpPr>
        <dsp:cNvPr id="0" name=""/>
        <dsp:cNvSpPr/>
      </dsp:nvSpPr>
      <dsp:spPr>
        <a:xfrm rot="5400000">
          <a:off x="4285207" y="371932"/>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Alabama Head Injury Task Force</a:t>
          </a:r>
          <a:endParaRPr lang="en-US" sz="2400" kern="1200" dirty="0">
            <a:solidFill>
              <a:srgbClr val="FF0000"/>
            </a:solidFill>
            <a:effectLst>
              <a:outerShdw blurRad="38100" dist="38100" dir="2700000" algn="tl">
                <a:srgbClr val="000000">
                  <a:alpha val="43137"/>
                </a:srgbClr>
              </a:outerShdw>
            </a:effectLst>
          </a:endParaRPr>
        </a:p>
      </dsp:txBody>
      <dsp:txXfrm rot="-5400000">
        <a:off x="4285207" y="1083504"/>
        <a:ext cx="1717887" cy="1717887"/>
      </dsp:txXfrm>
    </dsp:sp>
    <dsp:sp modelId="{2BBBDD3F-EEEA-49A5-B423-1F95DF2FF88C}">
      <dsp:nvSpPr>
        <dsp:cNvPr id="0" name=""/>
        <dsp:cNvSpPr/>
      </dsp:nvSpPr>
      <dsp:spPr>
        <a:xfrm rot="10800000">
          <a:off x="4342518" y="2895313"/>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1">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Alabama Head and Spinal Cord Injury Registry</a:t>
          </a:r>
          <a:endParaRPr lang="en-US" sz="2200" kern="1200" dirty="0">
            <a:solidFill>
              <a:srgbClr val="FF0000"/>
            </a:solidFill>
            <a:effectLst>
              <a:outerShdw blurRad="38100" dist="38100" dir="2700000" algn="tl">
                <a:srgbClr val="000000">
                  <a:alpha val="43137"/>
                </a:srgbClr>
              </a:outerShdw>
            </a:effectLst>
          </a:endParaRPr>
        </a:p>
      </dsp:txBody>
      <dsp:txXfrm rot="10800000">
        <a:off x="4342518" y="2895313"/>
        <a:ext cx="1717887" cy="1717887"/>
      </dsp:txXfrm>
    </dsp:sp>
    <dsp:sp modelId="{1B07B740-B266-4E05-8338-AB1992CEC957}">
      <dsp:nvSpPr>
        <dsp:cNvPr id="0" name=""/>
        <dsp:cNvSpPr/>
      </dsp:nvSpPr>
      <dsp:spPr>
        <a:xfrm rot="16200000">
          <a:off x="1725530" y="2922681"/>
          <a:ext cx="2465464" cy="2411311"/>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Impaired Drivers Trust Fund and Advisory Board</a:t>
          </a:r>
          <a:endParaRPr lang="en-US" sz="2000" kern="1200" dirty="0">
            <a:solidFill>
              <a:srgbClr val="FF0000"/>
            </a:solidFill>
            <a:effectLst>
              <a:outerShdw blurRad="38100" dist="38100" dir="2700000" algn="tl">
                <a:srgbClr val="000000">
                  <a:alpha val="43137"/>
                </a:srgbClr>
              </a:outerShdw>
            </a:effectLst>
          </a:endParaRPr>
        </a:p>
      </dsp:txBody>
      <dsp:txXfrm rot="5400000">
        <a:off x="2458864" y="2895605"/>
        <a:ext cx="1705054" cy="1743346"/>
      </dsp:txXfrm>
    </dsp:sp>
    <dsp:sp modelId="{D0B5F321-4819-4252-8498-3B0A4203BC45}">
      <dsp:nvSpPr>
        <dsp:cNvPr id="0" name=""/>
        <dsp:cNvSpPr/>
      </dsp:nvSpPr>
      <dsp:spPr>
        <a:xfrm>
          <a:off x="8038795" y="5350300"/>
          <a:ext cx="838808" cy="729398"/>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3E7C3AF7-C906-4175-8917-453B543FF940}">
      <dsp:nvSpPr>
        <dsp:cNvPr id="0" name=""/>
        <dsp:cNvSpPr/>
      </dsp:nvSpPr>
      <dsp:spPr>
        <a:xfrm rot="10800000">
          <a:off x="3809997" y="2362199"/>
          <a:ext cx="985365" cy="962719"/>
        </a:xfrm>
        <a:prstGeom prst="diamond">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01122-0CD5-4838-B077-7202D17C8405}" type="datetimeFigureOut">
              <a:rPr lang="en-US" smtClean="0"/>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E539D-0053-4A28-BE3C-0735BAAD6C58}" type="slidenum">
              <a:rPr lang="en-US" smtClean="0"/>
              <a:t>‹#›</a:t>
            </a:fld>
            <a:endParaRPr lang="en-US"/>
          </a:p>
        </p:txBody>
      </p:sp>
    </p:spTree>
    <p:extLst>
      <p:ext uri="{BB962C8B-B14F-4D97-AF65-F5344CB8AC3E}">
        <p14:creationId xmlns:p14="http://schemas.microsoft.com/office/powerpoint/2010/main" val="72707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bindsc.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Neuroplastic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Paul_Bach-y-Rit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hts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ianj.org/Websites/bianj/images/Questions%20Often%20Asked%20About%20Behavior%20After%20Brain%20Injur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dap.net/RNFComplete%20Book.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broad presentation on a few of the many issues</a:t>
            </a:r>
            <a:r>
              <a:rPr lang="en-US" baseline="0" dirty="0" smtClean="0"/>
              <a:t> that are specific to children and youth. It touches on ‘cause of injury’ that is primarily  associated with childhood TBI. This presentation is meant to be a basic introduction to the issues and should be explained as such. </a:t>
            </a:r>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00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A89BE1-743A-46FB-AE21-34824AF010CA}"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t>Head Injury: The Hidden Challenge/TBI</a:t>
            </a:r>
            <a:r>
              <a:rPr lang="en-US" sz="1400" baseline="0" dirty="0" smtClean="0"/>
              <a:t> 101 MC 12711</a:t>
            </a:r>
            <a:endParaRPr lang="en-US" sz="1400" dirty="0" smtClean="0"/>
          </a:p>
          <a:p>
            <a:pPr algn="just"/>
            <a:endParaRPr lang="en-US" sz="1400" dirty="0" smtClean="0">
              <a:latin typeface="Arial" charset="0"/>
              <a:cs typeface="Times New Roman" pitchFamily="18" charset="0"/>
            </a:endParaRPr>
          </a:p>
          <a:p>
            <a:pPr algn="just"/>
            <a:r>
              <a:rPr lang="en-US" sz="1400" dirty="0" smtClean="0">
                <a:latin typeface="Arial" charset="0"/>
                <a:cs typeface="Times New Roman" pitchFamily="18" charset="0"/>
              </a:rPr>
              <a:t>The </a:t>
            </a:r>
            <a:r>
              <a:rPr lang="en-US" sz="1400" dirty="0">
                <a:latin typeface="Arial" charset="0"/>
                <a:cs typeface="Times New Roman" pitchFamily="18" charset="0"/>
              </a:rPr>
              <a:t>frontal lobe of the brain is also the “home” of personality and emotions…As a result of damage to the frontal lobe, individuals will present with a range of emotional and behavioral changes after TBI. </a:t>
            </a:r>
          </a:p>
          <a:p>
            <a:pPr algn="just"/>
            <a:r>
              <a:rPr lang="en-US" sz="1400" dirty="0">
                <a:latin typeface="Arial" charset="0"/>
                <a:cs typeface="Times New Roman" pitchFamily="18" charset="0"/>
              </a:rPr>
              <a:t>The most common emotional changes (noted in red) are depression and anxiety. Depression is often fueled by the person’s constant comparison of abilities “before” and “after” their TBI.  The before and after contrast the individual makes is a common comment…”before I could do …, now I can’t”.  “I used to be able to … now I can’t”.</a:t>
            </a:r>
          </a:p>
          <a:p>
            <a:pPr algn="just"/>
            <a:r>
              <a:rPr lang="en-US" sz="1400" dirty="0">
                <a:latin typeface="Arial" charset="0"/>
                <a:cs typeface="Times New Roman" pitchFamily="18" charset="0"/>
              </a:rPr>
              <a:t>Anxiety symptoms include irritability, impatience and </a:t>
            </a:r>
            <a:r>
              <a:rPr lang="en-US" sz="1400" dirty="0" err="1">
                <a:latin typeface="Arial" charset="0"/>
                <a:cs typeface="Times New Roman" pitchFamily="18" charset="0"/>
              </a:rPr>
              <a:t>agitation.They</a:t>
            </a:r>
            <a:r>
              <a:rPr lang="en-US" sz="1400" dirty="0">
                <a:latin typeface="Arial" charset="0"/>
                <a:cs typeface="Times New Roman" pitchFamily="18" charset="0"/>
              </a:rPr>
              <a:t> are on a short fuse- they can’t monitor their emotions. Of course anxiety and depression are often found in victims of domestic violence who have not sustained a brain injury.</a:t>
            </a:r>
          </a:p>
          <a:p>
            <a:pPr algn="just"/>
            <a:r>
              <a:rPr lang="en-US" sz="1400" dirty="0">
                <a:latin typeface="Arial" charset="0"/>
                <a:cs typeface="Times New Roman" pitchFamily="18" charset="0"/>
              </a:rPr>
              <a:t>Common behavioral changes (noted in yellow) include increased impulsivity, risk taking and self focus.  In addition,  difficulties with maintaining emotional control (i.e., a short fuse) are common.</a:t>
            </a:r>
          </a:p>
          <a:p>
            <a:pPr algn="just"/>
            <a:r>
              <a:rPr lang="en-US" sz="1400" dirty="0">
                <a:latin typeface="Arial" charset="0"/>
                <a:cs typeface="Times New Roman" pitchFamily="18" charset="0"/>
              </a:rPr>
              <a:t>As a result, clients with TBI have difficulty relating to others, and may appear at times to be rebellious or intolerant.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6B0BCC2-2D1B-4466-B9B5-1BEA357ABC89}" type="slidenum">
              <a:rPr lang="en-US"/>
              <a:pPr/>
              <a:t>11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TBI </a:t>
            </a:r>
            <a:r>
              <a:rPr lang="en-US" sz="1600" dirty="0"/>
              <a:t>is often misdiagnosed ...Typically, the person and their family will describe “sudden” changes in the person’s mood, emotional control or thinking  abilities…however, they will mislabel the reason. The most common “mislabels” are listed on the slide.</a:t>
            </a:r>
            <a:r>
              <a:rPr lang="en-US" sz="1800" dirty="0"/>
              <a:t>   </a:t>
            </a:r>
          </a:p>
          <a:p>
            <a:r>
              <a:rPr lang="en-US" sz="1800" dirty="0"/>
              <a:t>This is not to say that prolonged drug/alcohol abuse doesn’t cause cognitive dysfunction. </a:t>
            </a:r>
          </a:p>
          <a:p>
            <a:r>
              <a:rPr lang="en-US" sz="1800" dirty="0"/>
              <a:t>What you need to be looking for is a sudden change in function… sudden onset.</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p>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"Traumatic Brain Injury Model Systems National Database Update". Traumatic Brain Injury Model Systems National Data and Statistical Center. </a:t>
            </a:r>
            <a:r>
              <a:rPr lang="en-US" sz="1200" kern="1200" dirty="0" smtClean="0">
                <a:solidFill>
                  <a:schemeClr val="tx1"/>
                </a:solidFill>
                <a:effectLst/>
                <a:latin typeface="+mn-lt"/>
                <a:ea typeface="+mn-ea"/>
                <a:cs typeface="+mn-cs"/>
                <a:hlinkClick r:id="rId3"/>
              </a:rPr>
              <a:t>www.tbindsc.org</a:t>
            </a:r>
            <a:r>
              <a:rPr lang="en-US" sz="1200" kern="1200" dirty="0" smtClean="0">
                <a:solidFill>
                  <a:schemeClr val="tx1"/>
                </a:solidFill>
                <a:effectLst/>
                <a:latin typeface="+mn-lt"/>
                <a:ea typeface="+mn-ea"/>
                <a:cs typeface="+mn-cs"/>
              </a:rPr>
              <a:t>. 2011. </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12</a:t>
            </a:fld>
            <a:endParaRPr lang="en-US"/>
          </a:p>
        </p:txBody>
      </p:sp>
    </p:spTree>
    <p:extLst>
      <p:ext uri="{BB962C8B-B14F-4D97-AF65-F5344CB8AC3E}">
        <p14:creationId xmlns:p14="http://schemas.microsoft.com/office/powerpoint/2010/main" val="359412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"Injury Prevention &amp; Control: Traumatic Brain Injury."  Centers for Disease Control and Prevention. </a:t>
            </a:r>
            <a:r>
              <a:rPr lang="en-US" sz="1200" kern="1200" dirty="0" smtClean="0">
                <a:solidFill>
                  <a:schemeClr val="tx1"/>
                </a:solidFill>
                <a:effectLst/>
                <a:latin typeface="+mn-lt"/>
                <a:ea typeface="+mn-ea"/>
                <a:cs typeface="+mn-cs"/>
                <a:hlinkClick r:id="rId3"/>
              </a:rPr>
              <a:t>www.cdc.gov</a:t>
            </a:r>
            <a:r>
              <a:rPr lang="en-US" sz="1200" kern="1200" dirty="0" smtClean="0">
                <a:solidFill>
                  <a:schemeClr val="tx1"/>
                </a:solidFill>
                <a:effectLst/>
                <a:latin typeface="+mn-lt"/>
                <a:ea typeface="+mn-ea"/>
                <a:cs typeface="+mn-cs"/>
              </a:rPr>
              <a:t>. Sep 21, 2011.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Head Injury: The Hidden Challenge/TBI</a:t>
            </a:r>
            <a:r>
              <a:rPr lang="en-US" sz="1200" baseline="0" dirty="0" smtClean="0"/>
              <a:t> 101 MC 12711</a:t>
            </a:r>
            <a:endParaRPr lang="en-US" sz="1200" dirty="0" smtClean="0"/>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Once an individuals experiences one TBI, they are at increased risk of having another TBI…</a:t>
            </a:r>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The risk of repeat injury increased geometrically with each subsequent injury. </a:t>
            </a:r>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Why? The theory is that several things may be happening after a TBI… </a:t>
            </a:r>
          </a:p>
          <a:p>
            <a:pPr>
              <a:buFontTx/>
              <a:buChar char="-"/>
            </a:pPr>
            <a:r>
              <a:rPr lang="en-US" sz="1200" dirty="0" smtClean="0">
                <a:solidFill>
                  <a:srgbClr val="505050"/>
                </a:solidFill>
                <a:latin typeface="Arial" charset="0"/>
                <a:cs typeface="Arial" charset="0"/>
              </a:rPr>
              <a:t>Reaction time is slower</a:t>
            </a:r>
          </a:p>
          <a:p>
            <a:pPr>
              <a:buFontTx/>
              <a:buChar char="-"/>
            </a:pPr>
            <a:r>
              <a:rPr lang="en-US" sz="1200" dirty="0" smtClean="0"/>
              <a:t>Judgment is off</a:t>
            </a:r>
          </a:p>
          <a:p>
            <a:pPr>
              <a:buFontTx/>
              <a:buChar char="-"/>
            </a:pPr>
            <a:r>
              <a:rPr lang="en-US" sz="1200" dirty="0" smtClean="0"/>
              <a:t>More impulsive</a:t>
            </a:r>
          </a:p>
          <a:p>
            <a:pPr>
              <a:buFontTx/>
              <a:buChar char="-"/>
            </a:pPr>
            <a:r>
              <a:rPr lang="en-US" sz="1200" dirty="0" smtClean="0"/>
              <a:t>Inattention- not paying attention</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13</a:t>
            </a:fld>
            <a:endParaRPr lang="en-US"/>
          </a:p>
        </p:txBody>
      </p:sp>
    </p:spTree>
    <p:extLst>
      <p:ext uri="{BB962C8B-B14F-4D97-AF65-F5344CB8AC3E}">
        <p14:creationId xmlns:p14="http://schemas.microsoft.com/office/powerpoint/2010/main" val="247928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endParaRPr lang="en-US" dirty="0" smtClean="0"/>
          </a:p>
          <a:p>
            <a:endParaRPr lang="en-US" dirty="0" smtClean="0"/>
          </a:p>
          <a:p>
            <a:r>
              <a:rPr lang="en-US" dirty="0" smtClean="0"/>
              <a:t>Examples</a:t>
            </a:r>
            <a:r>
              <a:rPr lang="en-US" baseline="0" dirty="0" smtClean="0"/>
              <a:t> of Causes:</a:t>
            </a:r>
          </a:p>
          <a:p>
            <a:pPr>
              <a:lnSpc>
                <a:spcPct val="80000"/>
              </a:lnSpc>
              <a:buClr>
                <a:schemeClr val="tx1"/>
              </a:buClr>
              <a:buFontTx/>
              <a:buChar char="•"/>
            </a:pPr>
            <a:r>
              <a:rPr lang="en-US" b="1" dirty="0" smtClean="0"/>
              <a:t>Motor vehicle crashes</a:t>
            </a:r>
          </a:p>
          <a:p>
            <a:pPr>
              <a:lnSpc>
                <a:spcPct val="80000"/>
              </a:lnSpc>
              <a:buClr>
                <a:schemeClr val="tx1"/>
              </a:buClr>
              <a:buFontTx/>
              <a:buChar char="•"/>
            </a:pPr>
            <a:r>
              <a:rPr lang="en-US" b="1" dirty="0" smtClean="0"/>
              <a:t>Blow to the head with any object</a:t>
            </a:r>
          </a:p>
          <a:p>
            <a:pPr>
              <a:lnSpc>
                <a:spcPct val="80000"/>
              </a:lnSpc>
              <a:buClr>
                <a:schemeClr val="tx1"/>
              </a:buClr>
              <a:buFontTx/>
              <a:buChar char="•"/>
            </a:pPr>
            <a:r>
              <a:rPr lang="en-US" b="1" dirty="0" smtClean="0"/>
              <a:t>Strenuous shaking of body</a:t>
            </a:r>
          </a:p>
          <a:p>
            <a:pPr>
              <a:lnSpc>
                <a:spcPct val="80000"/>
              </a:lnSpc>
              <a:buClr>
                <a:schemeClr val="tx1"/>
              </a:buClr>
              <a:buFontTx/>
              <a:buChar char="•"/>
            </a:pPr>
            <a:r>
              <a:rPr lang="en-US" b="1" dirty="0" smtClean="0"/>
              <a:t>Acceleration/Deceleration</a:t>
            </a:r>
          </a:p>
          <a:p>
            <a:pPr>
              <a:lnSpc>
                <a:spcPct val="80000"/>
              </a:lnSpc>
              <a:buClr>
                <a:schemeClr val="tx1"/>
              </a:buClr>
              <a:buFontTx/>
              <a:buChar char="•"/>
            </a:pPr>
            <a:r>
              <a:rPr lang="en-US" b="1" dirty="0" smtClean="0"/>
              <a:t>Falling and hitting head</a:t>
            </a:r>
          </a:p>
          <a:p>
            <a:pPr>
              <a:lnSpc>
                <a:spcPct val="80000"/>
              </a:lnSpc>
              <a:buClr>
                <a:schemeClr val="tx1"/>
              </a:buClr>
              <a:buFontTx/>
              <a:buChar char="•"/>
            </a:pPr>
            <a:r>
              <a:rPr lang="en-US" b="1" dirty="0" smtClean="0"/>
              <a:t>Body contact-sports</a:t>
            </a:r>
          </a:p>
          <a:p>
            <a:pPr>
              <a:lnSpc>
                <a:spcPct val="80000"/>
              </a:lnSpc>
              <a:buClr>
                <a:schemeClr val="tx1"/>
              </a:buClr>
              <a:buFontTx/>
              <a:buChar char="•"/>
            </a:pPr>
            <a:r>
              <a:rPr lang="en-US" b="1" dirty="0" smtClean="0"/>
              <a:t>Strangulation</a:t>
            </a:r>
          </a:p>
          <a:p>
            <a:pPr>
              <a:lnSpc>
                <a:spcPct val="80000"/>
              </a:lnSpc>
              <a:buClr>
                <a:schemeClr val="tx1"/>
              </a:buClr>
              <a:buFontTx/>
              <a:buChar char="•"/>
            </a:pPr>
            <a:r>
              <a:rPr lang="en-US" b="1" dirty="0" smtClean="0"/>
              <a:t>Being pushed against wall/solid objects</a:t>
            </a:r>
          </a:p>
          <a:p>
            <a:pPr>
              <a:lnSpc>
                <a:spcPct val="80000"/>
              </a:lnSpc>
              <a:buClr>
                <a:schemeClr val="tx1"/>
              </a:buClr>
              <a:buFontTx/>
              <a:buChar char="•"/>
            </a:pPr>
            <a:r>
              <a:rPr lang="en-US" b="1" dirty="0" smtClean="0"/>
              <a:t>Blasts</a:t>
            </a:r>
          </a:p>
          <a:p>
            <a:pPr>
              <a:lnSpc>
                <a:spcPct val="80000"/>
              </a:lnSpc>
              <a:buClr>
                <a:schemeClr val="tx1"/>
              </a:buClr>
              <a:buFontTx/>
              <a:buChar char="•"/>
            </a:pPr>
            <a:r>
              <a:rPr lang="en-US" b="1" dirty="0" smtClean="0"/>
              <a:t>Use of firearms</a:t>
            </a:r>
          </a:p>
          <a:p>
            <a:pPr>
              <a:lnSpc>
                <a:spcPct val="80000"/>
              </a:lnSpc>
              <a:buClr>
                <a:schemeClr val="tx1"/>
              </a:buClr>
              <a:buFontTx/>
              <a:buChar char="•"/>
            </a:pPr>
            <a:r>
              <a:rPr lang="en-US" b="1" dirty="0" smtClean="0"/>
              <a:t>Near drowning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14</a:t>
            </a:fld>
            <a:endParaRPr lang="en-US"/>
          </a:p>
        </p:txBody>
      </p:sp>
    </p:spTree>
    <p:extLst>
      <p:ext uri="{BB962C8B-B14F-4D97-AF65-F5344CB8AC3E}">
        <p14:creationId xmlns:p14="http://schemas.microsoft.com/office/powerpoint/2010/main" val="344646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following was retrieved</a:t>
            </a:r>
            <a:r>
              <a:rPr lang="en-US" baseline="0" dirty="0" smtClean="0"/>
              <a:t> from: </a:t>
            </a:r>
            <a:r>
              <a:rPr lang="en-US" dirty="0" smtClean="0">
                <a:hlinkClick r:id="rId3"/>
              </a:rPr>
              <a:t>http://en.wikipedia.org/wiki/Neuroplasticity</a:t>
            </a:r>
            <a:r>
              <a:rPr lang="en-US" dirty="0" smtClean="0"/>
              <a:t> on 11/20/11</a:t>
            </a:r>
          </a:p>
          <a:p>
            <a:pPr eaLnBrk="1" hangingPunct="1">
              <a:spcBef>
                <a:spcPct val="0"/>
              </a:spcBef>
            </a:pPr>
            <a:endParaRPr lang="en-US" dirty="0" smtClean="0"/>
          </a:p>
          <a:p>
            <a:pPr eaLnBrk="1" hangingPunct="1">
              <a:spcBef>
                <a:spcPct val="0"/>
              </a:spcBef>
            </a:pPr>
            <a:r>
              <a:rPr lang="en-US" sz="1200" b="0" i="0" u="none" strike="noStrike" kern="1200" dirty="0" smtClean="0">
                <a:solidFill>
                  <a:schemeClr val="tx1"/>
                </a:solidFill>
                <a:effectLst/>
                <a:latin typeface="+mn-lt"/>
                <a:ea typeface="+mn-ea"/>
                <a:cs typeface="+mn-cs"/>
                <a:hlinkClick r:id="rId4" tooltip="Paul Bach-y-Rita"/>
              </a:rPr>
              <a:t>Paul Bach-y-Rita</a:t>
            </a:r>
            <a:r>
              <a:rPr lang="en-US" sz="1200" b="0" i="0" kern="1200" dirty="0" smtClean="0">
                <a:solidFill>
                  <a:schemeClr val="tx1"/>
                </a:solidFill>
                <a:effectLst/>
                <a:latin typeface="+mn-lt"/>
                <a:ea typeface="+mn-ea"/>
                <a:cs typeface="+mn-cs"/>
              </a:rPr>
              <a:t>, deceased in 2006, was the “father of sensory substitution and brain plasticity.”</a:t>
            </a:r>
            <a:r>
              <a:rPr lang="en-US" sz="1200" b="0" i="0" u="none" strike="noStrike" kern="1200" baseline="30000" dirty="0" smtClean="0">
                <a:solidFill>
                  <a:schemeClr val="tx1"/>
                </a:solidFill>
                <a:effectLst/>
                <a:latin typeface="+mn-lt"/>
                <a:ea typeface="+mn-ea"/>
                <a:cs typeface="+mn-cs"/>
                <a:hlinkClick r:id="rId3"/>
              </a:rPr>
              <a:t>[20]</a:t>
            </a:r>
            <a:endParaRPr lang="en-US" sz="1200" b="0" i="0" u="none" strike="noStrike" kern="1200" baseline="30000" dirty="0" smtClean="0">
              <a:solidFill>
                <a:schemeClr val="tx1"/>
              </a:solidFill>
              <a:effectLst/>
              <a:latin typeface="+mn-lt"/>
              <a:ea typeface="+mn-ea"/>
              <a:cs typeface="+mn-cs"/>
            </a:endParaRPr>
          </a:p>
          <a:p>
            <a:pPr eaLnBrk="1" hangingPunct="1">
              <a:spcBef>
                <a:spcPct val="0"/>
              </a:spcBef>
            </a:pPr>
            <a:endParaRPr lang="en-US" dirty="0" smtClean="0"/>
          </a:p>
          <a:p>
            <a:pPr eaLnBrk="1" hangingPunct="1">
              <a:spcBef>
                <a:spcPct val="0"/>
              </a:spcBef>
            </a:pPr>
            <a:r>
              <a:rPr lang="en-US" sz="1200" b="0" i="0" kern="1200" dirty="0" smtClean="0">
                <a:solidFill>
                  <a:schemeClr val="tx1"/>
                </a:solidFill>
                <a:effectLst/>
                <a:latin typeface="+mn-lt"/>
                <a:ea typeface="+mn-ea"/>
                <a:cs typeface="+mn-cs"/>
              </a:rPr>
              <a:t>Bach-y-Rita explained plasticity by saying, “If you are driving from here to Milwaukee and the main bridge goes out, first you are paralyzed. Then you take old secondary roads through the farmland. Then you use these roads more; you find shorter paths to use to get where you want to go, and you start to get there faster. These “secondary” neural pathways are “unmasked” or exposed and strengthened as they are used. The “unmasking” process is generally thought to be one of the principal ways in which the plastic brain reorganizes itself.”</a:t>
            </a:r>
            <a:r>
              <a:rPr lang="en-US" sz="1200" b="0" i="0" u="none" strike="noStrike" kern="1200" baseline="30000" dirty="0" smtClean="0">
                <a:solidFill>
                  <a:schemeClr val="tx1"/>
                </a:solidFill>
                <a:effectLst/>
                <a:latin typeface="+mn-lt"/>
                <a:ea typeface="+mn-ea"/>
                <a:cs typeface="+mn-cs"/>
                <a:hlinkClick r:id="rId3"/>
              </a:rPr>
              <a:t>[11]</a:t>
            </a:r>
            <a:endParaRPr lang="en-US" dirty="0" smtClean="0"/>
          </a:p>
          <a:p>
            <a:pPr eaLnBrk="1" hangingPunct="1">
              <a:spcBef>
                <a:spcPct val="0"/>
              </a:spcBef>
              <a:buFontTx/>
              <a:buNone/>
            </a:pPr>
            <a:endParaRPr lang="en-US" dirty="0" smtClean="0"/>
          </a:p>
          <a:p>
            <a:pPr eaLnBrk="1" hangingPunct="1">
              <a:spcBef>
                <a:spcPct val="0"/>
              </a:spcBef>
              <a:buFontTx/>
              <a:buChar char="•"/>
            </a:pPr>
            <a:endParaRPr lang="en-US" dirty="0" smtClean="0"/>
          </a:p>
          <a:p>
            <a:pPr eaLnBrk="1" hangingPunct="1">
              <a:spcBef>
                <a:spcPct val="0"/>
              </a:spcBef>
              <a:buFontTx/>
              <a:buChar char="•"/>
            </a:pPr>
            <a:r>
              <a:rPr lang="en-US" dirty="0" smtClean="0"/>
              <a:t>We can think of the neurons in the brain as functioning like roads on a map.</a:t>
            </a:r>
          </a:p>
          <a:p>
            <a:pPr eaLnBrk="1" hangingPunct="1">
              <a:spcBef>
                <a:spcPct val="0"/>
              </a:spcBef>
              <a:buFontTx/>
              <a:buChar char="•"/>
            </a:pPr>
            <a:r>
              <a:rPr lang="en-US" dirty="0" smtClean="0"/>
              <a:t>When there are lots of roads available it is easier to travel from one place to another; there are more choices of routes to take if one route is blocked.</a:t>
            </a:r>
          </a:p>
          <a:p>
            <a:pPr eaLnBrk="1" hangingPunct="1">
              <a:spcBef>
                <a:spcPct val="0"/>
              </a:spcBef>
              <a:buFontTx/>
              <a:buChar char="•"/>
            </a:pPr>
            <a:r>
              <a:rPr lang="en-US" dirty="0" smtClean="0"/>
              <a:t>Similarly, when the brain has a rich network of neuronal connections it is easier for information to be processed within the brain than when some connections are disrupted.</a:t>
            </a:r>
          </a:p>
          <a:p>
            <a:pPr eaLnBrk="1" hangingPunct="1">
              <a:spcBef>
                <a:spcPct val="0"/>
              </a:spcBef>
              <a:buFontTx/>
              <a:buChar char="•"/>
            </a:pPr>
            <a:r>
              <a:rPr lang="en-US" dirty="0" smtClean="0"/>
              <a:t>After BI, because of shearing and tearing of neurons, some connections within the brain are destroyed, information travels more slowly within the brain as alternate connections are sought, and some connections cannot be made.</a:t>
            </a:r>
          </a:p>
          <a:p>
            <a:pPr eaLnBrk="1" hangingPunct="1">
              <a:spcBef>
                <a:spcPct val="0"/>
              </a:spcBef>
            </a:pPr>
            <a:endParaRPr lang="en-US" dirty="0" smtClean="0"/>
          </a:p>
          <a:p>
            <a:pPr eaLnBrk="1" hangingPunct="1">
              <a:spcBef>
                <a:spcPct val="0"/>
              </a:spcBef>
            </a:pPr>
            <a:endParaRPr lang="en-US" dirty="0" smtClean="0"/>
          </a:p>
          <a:p>
            <a:r>
              <a:rPr lang="en-US" dirty="0" smtClean="0"/>
              <a:t>The</a:t>
            </a:r>
            <a:r>
              <a:rPr lang="en-US" baseline="0" dirty="0" smtClean="0"/>
              <a:t> following was retrieved from: </a:t>
            </a:r>
            <a:r>
              <a:rPr lang="en-US" sz="1200" b="0" i="0" u="none" strike="noStrike" kern="1200" baseline="0" dirty="0" smtClean="0">
                <a:solidFill>
                  <a:schemeClr val="tx1"/>
                </a:solidFill>
                <a:latin typeface="+mn-lt"/>
                <a:ea typeface="+mn-ea"/>
                <a:cs typeface="+mn-cs"/>
              </a:rPr>
              <a:t>Memory Module: A Training Module for Parents and Educators of Children Who Have Experienced a Traumatic Brain Injury from Wisconsin’s Traumatic Brain Injury (TBI) Statewide Task Force/Network.  Funded by an IDEA Discretionary Grant # 2006-9911-22  through the </a:t>
            </a:r>
          </a:p>
          <a:p>
            <a:r>
              <a:rPr lang="en-US" sz="1200" b="0" i="0" u="none" strike="noStrike" kern="1200" baseline="0" dirty="0" smtClean="0">
                <a:solidFill>
                  <a:schemeClr val="tx1"/>
                </a:solidFill>
                <a:latin typeface="+mn-lt"/>
                <a:ea typeface="+mn-ea"/>
                <a:cs typeface="+mn-cs"/>
              </a:rPr>
              <a:t>Wisconsin Department of Public Instruction (</a:t>
            </a:r>
            <a:r>
              <a:rPr lang="en-US" sz="1200" b="0" i="0" u="sng" strike="noStrike" kern="1200" baseline="0" dirty="0" smtClean="0">
                <a:solidFill>
                  <a:schemeClr val="tx1"/>
                </a:solidFill>
                <a:latin typeface="+mn-lt"/>
                <a:ea typeface="+mn-ea"/>
                <a:cs typeface="+mn-cs"/>
              </a:rPr>
              <a:t>http://www.dpi.wi.gov</a:t>
            </a:r>
            <a:r>
              <a:rPr lang="en-US" sz="1200" b="0" i="0" u="none" strike="noStrike" kern="1200" baseline="0" dirty="0" smtClean="0">
                <a:solidFill>
                  <a:schemeClr val="tx1"/>
                </a:solidFill>
                <a:latin typeface="+mn-lt"/>
                <a:ea typeface="+mn-ea"/>
                <a:cs typeface="+mn-cs"/>
              </a:rPr>
              <a:t>).</a:t>
            </a:r>
          </a:p>
          <a:p>
            <a:endParaRPr lang="en-US" dirty="0" smtClean="0"/>
          </a:p>
          <a:p>
            <a:pPr eaLnBrk="1" hangingPunct="1">
              <a:spcBef>
                <a:spcPct val="0"/>
              </a:spcBef>
            </a:pPr>
            <a:r>
              <a:rPr lang="en-US" dirty="0" smtClean="0"/>
              <a:t>“No one area of the brain works in isolation from  the </a:t>
            </a:r>
          </a:p>
          <a:p>
            <a:pPr eaLnBrk="1" hangingPunct="1">
              <a:spcBef>
                <a:spcPct val="0"/>
              </a:spcBef>
            </a:pPr>
            <a:r>
              <a:rPr lang="en-US" dirty="0" smtClean="0"/>
              <a:t>others.  Components of the brain communicate with each </a:t>
            </a:r>
          </a:p>
          <a:p>
            <a:pPr eaLnBrk="1" hangingPunct="1">
              <a:spcBef>
                <a:spcPct val="0"/>
              </a:spcBef>
            </a:pPr>
            <a:r>
              <a:rPr lang="en-US" dirty="0" smtClean="0"/>
              <a:t>other and work together.  Neurons in the brain </a:t>
            </a:r>
          </a:p>
          <a:p>
            <a:pPr eaLnBrk="1" hangingPunct="1">
              <a:spcBef>
                <a:spcPct val="0"/>
              </a:spcBef>
            </a:pPr>
            <a:r>
              <a:rPr lang="en-US" dirty="0" smtClean="0"/>
              <a:t>function like roads on a map.  When there are lots of </a:t>
            </a:r>
          </a:p>
          <a:p>
            <a:pPr eaLnBrk="1" hangingPunct="1">
              <a:spcBef>
                <a:spcPct val="0"/>
              </a:spcBef>
            </a:pPr>
            <a:r>
              <a:rPr lang="en-US" dirty="0" smtClean="0"/>
              <a:t>roads it is easier and quicker to get from one place to the </a:t>
            </a:r>
          </a:p>
          <a:p>
            <a:pPr eaLnBrk="1" hangingPunct="1">
              <a:spcBef>
                <a:spcPct val="0"/>
              </a:spcBef>
            </a:pPr>
            <a:r>
              <a:rPr lang="en-US" dirty="0" smtClean="0"/>
              <a:t>next.  After brain injury, connections in the brain  may </a:t>
            </a:r>
          </a:p>
          <a:p>
            <a:pPr eaLnBrk="1" hangingPunct="1">
              <a:spcBef>
                <a:spcPct val="0"/>
              </a:spcBef>
            </a:pPr>
            <a:r>
              <a:rPr lang="en-US" dirty="0" smtClean="0"/>
              <a:t>be damaged or destroyed making information travel </a:t>
            </a:r>
          </a:p>
          <a:p>
            <a:pPr eaLnBrk="1" hangingPunct="1">
              <a:spcBef>
                <a:spcPct val="0"/>
              </a:spcBef>
            </a:pPr>
            <a:r>
              <a:rPr lang="en-US" dirty="0" smtClean="0"/>
              <a:t>slower from place to place.  Sometimes connections can </a:t>
            </a:r>
          </a:p>
          <a:p>
            <a:pPr eaLnBrk="1" hangingPunct="1">
              <a:spcBef>
                <a:spcPct val="0"/>
              </a:spcBef>
            </a:pPr>
            <a:r>
              <a:rPr lang="en-US" dirty="0" smtClean="0"/>
              <a:t>no longer be made.” </a:t>
            </a:r>
          </a:p>
          <a:p>
            <a:pPr eaLnBrk="1" hangingPunct="1">
              <a:spcBef>
                <a:spcPct val="0"/>
              </a:spcBef>
            </a:pPr>
            <a:r>
              <a:rPr lang="en-US" dirty="0" smtClean="0"/>
              <a:t>Fred </a:t>
            </a:r>
            <a:r>
              <a:rPr lang="en-US" dirty="0" err="1" smtClean="0"/>
              <a:t>Theye</a:t>
            </a:r>
            <a:r>
              <a:rPr lang="en-US" dirty="0" smtClean="0"/>
              <a:t>, </a:t>
            </a:r>
            <a:r>
              <a:rPr lang="en-US" dirty="0" err="1" smtClean="0"/>
              <a:t>Ph.D</a:t>
            </a:r>
            <a:r>
              <a:rPr lang="en-US" dirty="0" smtClean="0"/>
              <a:t>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C2D9929-4393-40D4-947F-04D3F0E2059C}" type="slidenum">
              <a:rPr lang="en-US" smtClean="0">
                <a:solidFill>
                  <a:prstClr val="black"/>
                </a:solidFill>
                <a:latin typeface="Calibri" pitchFamily="34" charset="0"/>
              </a:rPr>
              <a:pPr eaLnBrk="1" fontAlgn="base" hangingPunct="1">
                <a:spcBef>
                  <a:spcPct val="0"/>
                </a:spcBef>
                <a:spcAft>
                  <a:spcPct val="0"/>
                </a:spcAft>
              </a:pPr>
              <a:t>15</a:t>
            </a:fld>
            <a:endParaRPr lang="en-US" smtClean="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cdc.gov/</a:t>
            </a:r>
            <a:r>
              <a:rPr lang="en-US" dirty="0" err="1" smtClean="0"/>
              <a:t>traumatic</a:t>
            </a:r>
            <a:r>
              <a:rPr lang="en-US" baseline="0" dirty="0" err="1" smtClean="0"/>
              <a:t>braininjury</a:t>
            </a:r>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16</a:t>
            </a:fld>
            <a:endParaRPr lang="en-US"/>
          </a:p>
        </p:txBody>
      </p:sp>
    </p:spTree>
    <p:extLst>
      <p:ext uri="{BB962C8B-B14F-4D97-AF65-F5344CB8AC3E}">
        <p14:creationId xmlns:p14="http://schemas.microsoft.com/office/powerpoint/2010/main" val="325880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list of causes of injury is not exhaustive, but are the leading or most often mentioned causes of TBI.</a:t>
            </a:r>
          </a:p>
          <a:p>
            <a:endParaRPr lang="en-US" baseline="0" dirty="0" smtClean="0"/>
          </a:p>
          <a:p>
            <a:r>
              <a:rPr lang="en-US" baseline="0" dirty="0" smtClean="0"/>
              <a:t>1, 6 cdc.gov/</a:t>
            </a:r>
            <a:r>
              <a:rPr lang="en-US" baseline="0" dirty="0" err="1" smtClean="0"/>
              <a:t>traumaticbraininjury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75000"/>
                  </a:schemeClr>
                </a:solidFill>
              </a:rPr>
              <a:t>8 National Highway Traffic Safety Administration ; </a:t>
            </a:r>
            <a:r>
              <a:rPr lang="en-US" sz="1200" dirty="0" smtClean="0">
                <a:solidFill>
                  <a:schemeClr val="tx2">
                    <a:lumMod val="75000"/>
                  </a:schemeClr>
                </a:solidFill>
                <a:hlinkClick r:id="rId3"/>
              </a:rPr>
              <a:t>www.nhtsa.gov</a:t>
            </a:r>
            <a:endParaRPr lang="en-US" sz="1200" dirty="0" smtClean="0">
              <a:solidFill>
                <a:schemeClr val="tx2">
                  <a:lumMod val="75000"/>
                </a:schemeClr>
              </a:solidFill>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17</a:t>
            </a:fld>
            <a:endParaRPr lang="en-US"/>
          </a:p>
        </p:txBody>
      </p:sp>
    </p:spTree>
    <p:extLst>
      <p:ext uri="{BB962C8B-B14F-4D97-AF65-F5344CB8AC3E}">
        <p14:creationId xmlns:p14="http://schemas.microsoft.com/office/powerpoint/2010/main" val="82925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lumMod val="75000"/>
                  </a:schemeClr>
                </a:solidFill>
              </a:rPr>
              <a:t>Children</a:t>
            </a:r>
            <a:r>
              <a:rPr lang="en-US" baseline="0" dirty="0" smtClean="0">
                <a:solidFill>
                  <a:schemeClr val="tx2">
                    <a:lumMod val="75000"/>
                  </a:schemeClr>
                </a:solidFill>
              </a:rPr>
              <a:t> and youth can experience cognitive impairment, language deficits, and problems regulating behavior and emotional control, as adults can but will look and change differently than adults due to natural brain development.</a:t>
            </a:r>
          </a:p>
          <a:p>
            <a:pPr lvl="0"/>
            <a:endParaRPr lang="en-US" baseline="0" dirty="0" smtClean="0">
              <a:solidFill>
                <a:schemeClr val="tx2">
                  <a:lumMod val="75000"/>
                </a:schemeClr>
              </a:solidFill>
            </a:endParaRPr>
          </a:p>
          <a:p>
            <a:pPr lvl="0"/>
            <a:r>
              <a:rPr lang="en-US" baseline="0" dirty="0" smtClean="0">
                <a:solidFill>
                  <a:schemeClr val="tx2">
                    <a:lumMod val="75000"/>
                  </a:schemeClr>
                </a:solidFill>
              </a:rPr>
              <a:t>The larger “consequences” to focus on are how brain injury impacts development: physical, socially, and emotionally.</a:t>
            </a:r>
          </a:p>
          <a:p>
            <a:endParaRPr lang="en-US" sz="2800" dirty="0" smtClean="0">
              <a:solidFill>
                <a:schemeClr val="bg1"/>
              </a:solidFill>
              <a:effectLst>
                <a:outerShdw blurRad="38100" dist="38100" dir="2700000" algn="tl">
                  <a:srgbClr val="000000">
                    <a:alpha val="43137"/>
                  </a:srgbClr>
                </a:outerShdw>
              </a:effectLst>
            </a:endParaRPr>
          </a:p>
          <a:p>
            <a:r>
              <a:rPr lang="en-US" sz="2800" dirty="0" smtClean="0">
                <a:solidFill>
                  <a:schemeClr val="bg1"/>
                </a:solidFill>
                <a:effectLst>
                  <a:outerShdw blurRad="38100" dist="38100" dir="2700000" algn="tl">
                    <a:srgbClr val="000000">
                      <a:alpha val="43137"/>
                    </a:srgbClr>
                  </a:outerShdw>
                </a:effectLst>
              </a:rPr>
              <a:t>-Children and youth are naturally evolving physically, cognitively, and emotionally.</a:t>
            </a:r>
          </a:p>
          <a:p>
            <a:r>
              <a:rPr lang="en-US" sz="2800" dirty="0" smtClean="0">
                <a:solidFill>
                  <a:schemeClr val="bg1"/>
                </a:solidFill>
                <a:effectLst>
                  <a:outerShdw blurRad="38100" dist="38100" dir="2700000" algn="tl">
                    <a:srgbClr val="000000">
                      <a:alpha val="43137"/>
                    </a:srgbClr>
                  </a:outerShdw>
                </a:effectLst>
              </a:rPr>
              <a:t>-With a TBI added to this developmental period, normal fluctuations can be intensified. (i.e.. mood swings)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effectLst>
                  <a:outerShdw blurRad="38100" dist="38100" dir="2700000" algn="tl">
                    <a:srgbClr val="000000">
                      <a:alpha val="43137"/>
                    </a:srgbClr>
                  </a:outerShdw>
                </a:effectLst>
              </a:rPr>
              <a:t>-“What is related to TBI?”  vs.  “What is a part of typically Development?”</a:t>
            </a:r>
          </a:p>
          <a:p>
            <a:r>
              <a:rPr lang="en-US" sz="2800" dirty="0" smtClean="0">
                <a:solidFill>
                  <a:schemeClr val="bg1"/>
                </a:solidFill>
                <a:effectLst>
                  <a:outerShdw blurRad="38100" dist="38100" dir="2700000" algn="tl">
                    <a:srgbClr val="000000">
                      <a:alpha val="43137"/>
                    </a:srgbClr>
                  </a:outerShdw>
                </a:effectLst>
              </a:rPr>
              <a:t>-Social immaturity is common. It appears that a child is “stuck in an earlier development stage. “</a:t>
            </a:r>
          </a:p>
          <a:p>
            <a:r>
              <a:rPr lang="en-US" sz="2800" dirty="0" smtClean="0">
                <a:solidFill>
                  <a:schemeClr val="bg1"/>
                </a:solidFill>
                <a:effectLst>
                  <a:outerShdw blurRad="38100" dist="38100" dir="2700000" algn="tl">
                    <a:srgbClr val="000000">
                      <a:alpha val="43137"/>
                    </a:srgbClr>
                  </a:outerShdw>
                </a:effectLst>
              </a:rPr>
              <a:t>-Typical behavior management methods may not work.</a:t>
            </a:r>
          </a:p>
          <a:p>
            <a:r>
              <a:rPr lang="en-US" sz="2800" dirty="0" smtClean="0">
                <a:solidFill>
                  <a:schemeClr val="bg1"/>
                </a:solidFill>
                <a:effectLst>
                  <a:outerShdw blurRad="38100" dist="38100" dir="2700000" algn="tl">
                    <a:srgbClr val="000000">
                      <a:alpha val="43137"/>
                    </a:srgbClr>
                  </a:outerShdw>
                </a:effectLst>
              </a:rPr>
              <a:t>-Additional supports may be necessary to help</a:t>
            </a:r>
            <a:r>
              <a:rPr lang="en-US" sz="2800" baseline="0" dirty="0" smtClean="0">
                <a:solidFill>
                  <a:schemeClr val="bg1"/>
                </a:solidFill>
                <a:effectLst>
                  <a:outerShdw blurRad="38100" dist="38100" dir="2700000" algn="tl">
                    <a:srgbClr val="000000">
                      <a:alpha val="43137"/>
                    </a:srgbClr>
                  </a:outerShdw>
                </a:effectLst>
              </a:rPr>
              <a:t> child, caregiver, and other supports through the phases of development.</a:t>
            </a:r>
            <a:endParaRPr lang="en-US" sz="2800" dirty="0" smtClean="0">
              <a:solidFill>
                <a:schemeClr val="bg1"/>
              </a:solidFill>
              <a:effectLst>
                <a:outerShdw blurRad="38100" dist="38100" dir="2700000" algn="tl">
                  <a:srgbClr val="000000">
                    <a:alpha val="43137"/>
                  </a:srgbClr>
                </a:outerShdw>
              </a:effectLst>
            </a:endParaRPr>
          </a:p>
          <a:p>
            <a:pPr lvl="1"/>
            <a:r>
              <a:rPr lang="en-US" sz="2000" dirty="0" smtClean="0">
                <a:solidFill>
                  <a:schemeClr val="bg1"/>
                </a:solidFill>
                <a:effectLst>
                  <a:outerShdw blurRad="38100" dist="38100" dir="2700000" algn="tl">
                    <a:srgbClr val="000000">
                      <a:alpha val="43137"/>
                    </a:srgbClr>
                  </a:outerShdw>
                </a:effectLst>
              </a:rPr>
              <a:t>School support, case worker, neuropsychologist, physician, counselor, speech therapist, physical therapist, occupational therapist</a:t>
            </a:r>
          </a:p>
          <a:p>
            <a:endParaRPr lang="en-US" dirty="0" smtClean="0">
              <a:solidFill>
                <a:schemeClr val="bg1"/>
              </a:solidFill>
              <a:effectLst>
                <a:outerShdw blurRad="38100" dist="38100" dir="2700000" algn="tl">
                  <a:srgbClr val="000000">
                    <a:alpha val="43137"/>
                  </a:srgbClr>
                </a:outerShdw>
              </a:effectLst>
            </a:endParaRPr>
          </a:p>
          <a:p>
            <a:pPr lvl="0"/>
            <a:endParaRPr lang="en-US" baseline="0" dirty="0" smtClean="0">
              <a:solidFill>
                <a:schemeClr val="tx2">
                  <a:lumMod val="75000"/>
                </a:schemeClr>
              </a:solidFill>
            </a:endParaRPr>
          </a:p>
          <a:p>
            <a:pPr lvl="0"/>
            <a:endParaRPr lang="en-US" baseline="0" dirty="0" smtClean="0">
              <a:solidFill>
                <a:schemeClr val="tx2">
                  <a:lumMod val="75000"/>
                </a:schemeClr>
              </a:solidFill>
            </a:endParaRPr>
          </a:p>
          <a:p>
            <a:pPr lvl="0"/>
            <a:endParaRPr lang="en-US" baseline="0" dirty="0" smtClean="0">
              <a:solidFill>
                <a:schemeClr val="tx2">
                  <a:lumMod val="75000"/>
                </a:schemeClr>
              </a:solidFill>
            </a:endParaRPr>
          </a:p>
          <a:p>
            <a:pPr lvl="0"/>
            <a:r>
              <a:rPr lang="en-US" dirty="0" smtClean="0">
                <a:hlinkClick r:id="rId3"/>
              </a:rPr>
              <a:t>Bianj.org link to TBI Challenge</a:t>
            </a:r>
            <a:r>
              <a:rPr lang="en-US" baseline="0" dirty="0" smtClean="0">
                <a:hlinkClick r:id="rId3"/>
              </a:rPr>
              <a:t> Article</a:t>
            </a:r>
            <a:r>
              <a:rPr lang="en-US" dirty="0" smtClean="0">
                <a:hlinkClick r:id="rId3"/>
              </a:rPr>
              <a:t>: Questions… by Lash</a:t>
            </a:r>
            <a:r>
              <a:rPr lang="en-US" baseline="0" dirty="0" smtClean="0">
                <a:hlinkClick r:id="rId3"/>
              </a:rPr>
              <a:t> and Savage </a:t>
            </a:r>
            <a:r>
              <a:rPr lang="en-US" baseline="30000" dirty="0" smtClean="0">
                <a:hlinkClick r:id="rId3"/>
              </a:rPr>
              <a:t>9</a:t>
            </a:r>
            <a:endParaRPr lang="en-US" baseline="30000" dirty="0"/>
          </a:p>
        </p:txBody>
      </p:sp>
      <p:sp>
        <p:nvSpPr>
          <p:cNvPr id="4" name="Slide Number Placeholder 3"/>
          <p:cNvSpPr>
            <a:spLocks noGrp="1"/>
          </p:cNvSpPr>
          <p:nvPr>
            <p:ph type="sldNum" sz="quarter" idx="10"/>
          </p:nvPr>
        </p:nvSpPr>
        <p:spPr/>
        <p:txBody>
          <a:bodyPr/>
          <a:lstStyle/>
          <a:p>
            <a:fld id="{938E539D-0053-4A28-BE3C-0735BAAD6C58}" type="slidenum">
              <a:rPr lang="en-US" smtClean="0"/>
              <a:t>18</a:t>
            </a:fld>
            <a:endParaRPr lang="en-US"/>
          </a:p>
        </p:txBody>
      </p:sp>
    </p:spTree>
    <p:extLst>
      <p:ext uri="{BB962C8B-B14F-4D97-AF65-F5344CB8AC3E}">
        <p14:creationId xmlns:p14="http://schemas.microsoft.com/office/powerpoint/2010/main" val="3293134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Rights:</a:t>
            </a:r>
            <a:endParaRPr lang="en-US" baseline="0" dirty="0" smtClean="0"/>
          </a:p>
          <a:p>
            <a:r>
              <a:rPr lang="en-US" baseline="0" dirty="0" smtClean="0"/>
              <a:t>	- IDEA:  Individuals with Disabilities Education Act, guarantees a free and appropriate education, governs special education</a:t>
            </a:r>
          </a:p>
          <a:p>
            <a:r>
              <a:rPr lang="en-US" baseline="0" dirty="0" smtClean="0"/>
              <a:t>	- Section 504: included in Vocational Rehabilitation Act of 1973, plan to provide access to public education with reasonable accommodations</a:t>
            </a:r>
          </a:p>
          <a:p>
            <a:r>
              <a:rPr lang="en-US" baseline="0" dirty="0" smtClean="0"/>
              <a:t>	</a:t>
            </a:r>
          </a:p>
          <a:p>
            <a:r>
              <a:rPr lang="en-US" baseline="0" dirty="0" smtClean="0"/>
              <a:t>Rest then Return:</a:t>
            </a:r>
          </a:p>
          <a:p>
            <a:r>
              <a:rPr lang="en-US" baseline="0" dirty="0" smtClean="0"/>
              <a:t>	- Alabama’s new sports concussion legislation requires: </a:t>
            </a:r>
          </a:p>
          <a:p>
            <a:r>
              <a:rPr lang="en-US" baseline="0" dirty="0" smtClean="0"/>
              <a:t>“</a:t>
            </a:r>
            <a:r>
              <a:rPr lang="en-US" sz="1200" kern="1200" dirty="0" smtClean="0">
                <a:solidFill>
                  <a:schemeClr val="tx1"/>
                </a:solidFill>
                <a:effectLst/>
                <a:latin typeface="+mn-lt"/>
                <a:ea typeface="+mn-ea"/>
                <a:cs typeface="+mn-cs"/>
              </a:rPr>
              <a:t>When a head injury is suspected,</a:t>
            </a:r>
          </a:p>
          <a:p>
            <a:r>
              <a:rPr lang="en-US" sz="1200" kern="1200" dirty="0" smtClean="0">
                <a:solidFill>
                  <a:schemeClr val="tx1"/>
                </a:solidFill>
                <a:effectLst/>
                <a:latin typeface="+mn-lt"/>
                <a:ea typeface="+mn-ea"/>
                <a:cs typeface="+mn-cs"/>
              </a:rPr>
              <a:t>1. Remove the athlete from play. When in doubt, sit them out!</a:t>
            </a:r>
          </a:p>
          <a:p>
            <a:r>
              <a:rPr lang="en-US" sz="1200" kern="1200" dirty="0" smtClean="0">
                <a:solidFill>
                  <a:schemeClr val="tx1"/>
                </a:solidFill>
                <a:effectLst/>
                <a:latin typeface="+mn-lt"/>
                <a:ea typeface="+mn-ea"/>
                <a:cs typeface="+mn-cs"/>
              </a:rPr>
              <a:t>2. Ensure the athlete is evaluated by a licensed physician.</a:t>
            </a:r>
          </a:p>
          <a:p>
            <a:r>
              <a:rPr lang="en-US" sz="1200" kern="1200" dirty="0" smtClean="0">
                <a:solidFill>
                  <a:schemeClr val="tx1"/>
                </a:solidFill>
                <a:effectLst/>
                <a:latin typeface="+mn-lt"/>
                <a:ea typeface="+mn-ea"/>
                <a:cs typeface="+mn-cs"/>
              </a:rPr>
              <a:t>3. Keep the athlete out of play the day of injury AND</a:t>
            </a:r>
          </a:p>
          <a:p>
            <a:r>
              <a:rPr lang="en-US" sz="1200" kern="1200" dirty="0" smtClean="0">
                <a:solidFill>
                  <a:schemeClr val="tx1"/>
                </a:solidFill>
                <a:effectLst/>
                <a:latin typeface="+mn-lt"/>
                <a:ea typeface="+mn-ea"/>
                <a:cs typeface="+mn-cs"/>
              </a:rPr>
              <a:t>      until a licensed physician officially clears the athlete for a </a:t>
            </a:r>
          </a:p>
          <a:p>
            <a:r>
              <a:rPr lang="en-US" sz="1200" kern="1200" dirty="0" smtClean="0">
                <a:solidFill>
                  <a:schemeClr val="tx1"/>
                </a:solidFill>
                <a:effectLst/>
                <a:latin typeface="+mn-lt"/>
                <a:ea typeface="+mn-ea"/>
                <a:cs typeface="+mn-cs"/>
              </a:rPr>
              <a:t>      return to play in accordance with Alabama's new law.”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Accommodations: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Resources:</a:t>
            </a:r>
          </a:p>
          <a:p>
            <a:r>
              <a:rPr lang="en-US" sz="1200" kern="1200" dirty="0" smtClean="0">
                <a:solidFill>
                  <a:schemeClr val="tx1"/>
                </a:solidFill>
                <a:effectLst/>
                <a:latin typeface="+mn-lt"/>
                <a:ea typeface="+mn-ea"/>
                <a:cs typeface="+mn-cs"/>
              </a:rPr>
              <a:t>	-ProjectLearnet.org offers learning strategies based on student.</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	- ADAP: </a:t>
            </a:r>
            <a:r>
              <a:rPr lang="en-US" sz="1200" b="0" i="0" kern="1200" dirty="0" smtClean="0">
                <a:solidFill>
                  <a:schemeClr val="tx1"/>
                </a:solidFill>
                <a:effectLst/>
                <a:latin typeface="+mn-lt"/>
                <a:ea typeface="+mn-ea"/>
                <a:cs typeface="+mn-cs"/>
              </a:rPr>
              <a:t>Alabama Disabilities Advocacy Program,</a:t>
            </a:r>
            <a:r>
              <a:rPr lang="en-US" sz="1200" b="0" i="0" kern="1200" baseline="0" dirty="0" smtClean="0">
                <a:solidFill>
                  <a:schemeClr val="tx1"/>
                </a:solidFill>
                <a:effectLst/>
                <a:latin typeface="+mn-lt"/>
                <a:ea typeface="+mn-ea"/>
                <a:cs typeface="+mn-cs"/>
              </a:rPr>
              <a:t> Booklet </a:t>
            </a:r>
            <a:r>
              <a:rPr lang="en-US" dirty="0" smtClean="0">
                <a:hlinkClick r:id="rId3"/>
              </a:rPr>
              <a:t>http://www.adap.net/RNFComplete%20Book.pdf</a:t>
            </a:r>
            <a:endParaRPr lang="en-US" dirty="0" smtClean="0"/>
          </a:p>
          <a:p>
            <a:r>
              <a:rPr lang="en-US" sz="1200" kern="1200" dirty="0" smtClean="0">
                <a:solidFill>
                  <a:schemeClr val="tx1"/>
                </a:solidFill>
                <a:effectLst/>
                <a:latin typeface="+mn-lt"/>
                <a:ea typeface="+mn-ea"/>
                <a:cs typeface="+mn-cs"/>
              </a:rPr>
              <a:t>		Special Education in</a:t>
            </a:r>
            <a:r>
              <a:rPr lang="en-US" sz="1200" kern="1200" baseline="0" dirty="0" smtClean="0">
                <a:solidFill>
                  <a:schemeClr val="tx1"/>
                </a:solidFill>
                <a:effectLst/>
                <a:latin typeface="+mn-lt"/>
                <a:ea typeface="+mn-ea"/>
                <a:cs typeface="+mn-cs"/>
              </a:rPr>
              <a:t> Alabama: A Right Not a Favor</a:t>
            </a:r>
          </a:p>
          <a:p>
            <a:r>
              <a:rPr lang="en-US" sz="1200" kern="1200" baseline="0" dirty="0" smtClean="0">
                <a:solidFill>
                  <a:schemeClr val="tx1"/>
                </a:solidFill>
                <a:effectLst/>
                <a:latin typeface="+mn-lt"/>
                <a:ea typeface="+mn-ea"/>
                <a:cs typeface="+mn-cs"/>
              </a:rPr>
              <a:t>	-Contact CRS or other community resources with experience with working with schools and students with disabilities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938E539D-0053-4A28-BE3C-0735BAAD6C58}" type="slidenum">
              <a:rPr lang="en-US" smtClean="0"/>
              <a:t>19</a:t>
            </a:fld>
            <a:endParaRPr lang="en-US"/>
          </a:p>
        </p:txBody>
      </p:sp>
    </p:spTree>
    <p:extLst>
      <p:ext uri="{BB962C8B-B14F-4D97-AF65-F5344CB8AC3E}">
        <p14:creationId xmlns:p14="http://schemas.microsoft.com/office/powerpoint/2010/main" val="14423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“BIAA Adopts New TBI Definition”. www.biausa.org. Feb 6 2011.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2</a:t>
            </a:fld>
            <a:endParaRPr lang="en-US"/>
          </a:p>
        </p:txBody>
      </p:sp>
    </p:spTree>
    <p:extLst>
      <p:ext uri="{BB962C8B-B14F-4D97-AF65-F5344CB8AC3E}">
        <p14:creationId xmlns:p14="http://schemas.microsoft.com/office/powerpoint/2010/main" val="202699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lumMod val="75000"/>
                  </a:schemeClr>
                </a:solidFill>
              </a:rPr>
              <a:t>-The child or youth with TBI will require a supportive environment to enhance recovery.</a:t>
            </a:r>
          </a:p>
          <a:p>
            <a:pPr lvl="0"/>
            <a:r>
              <a:rPr lang="en-US" dirty="0" smtClean="0">
                <a:solidFill>
                  <a:schemeClr val="tx2">
                    <a:lumMod val="75000"/>
                  </a:schemeClr>
                </a:solidFill>
              </a:rPr>
              <a:t>-The environment should be structured and predictable with few distractions and confusion.</a:t>
            </a:r>
          </a:p>
          <a:p>
            <a:pPr lvl="0"/>
            <a:r>
              <a:rPr lang="en-US" dirty="0" smtClean="0">
                <a:solidFill>
                  <a:schemeClr val="tx2">
                    <a:lumMod val="75000"/>
                  </a:schemeClr>
                </a:solidFill>
              </a:rPr>
              <a:t>-Routines should be consistent and offer opportunity for participation in family activity.</a:t>
            </a:r>
          </a:p>
          <a:p>
            <a:pPr lvl="0"/>
            <a:r>
              <a:rPr lang="en-US" dirty="0" smtClean="0">
                <a:solidFill>
                  <a:schemeClr val="tx2">
                    <a:lumMod val="75000"/>
                  </a:schemeClr>
                </a:solidFill>
              </a:rPr>
              <a:t>-Transition to school should be carefully planned and offer a slow return to full day activity.</a:t>
            </a:r>
          </a:p>
          <a:p>
            <a:pPr lvl="0"/>
            <a:r>
              <a:rPr lang="en-US" dirty="0" smtClean="0">
                <a:solidFill>
                  <a:schemeClr val="tx2">
                    <a:lumMod val="75000"/>
                  </a:schemeClr>
                </a:solidFill>
              </a:rPr>
              <a:t>-Accommodations for memory support, academic skills, social interactions, and behavior support should be developed and practiced with the child or youth. </a:t>
            </a:r>
          </a:p>
          <a:p>
            <a:endParaRPr lang="en-US"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20</a:t>
            </a:fld>
            <a:endParaRPr lang="en-US"/>
          </a:p>
        </p:txBody>
      </p:sp>
    </p:spTree>
    <p:extLst>
      <p:ext uri="{BB962C8B-B14F-4D97-AF65-F5344CB8AC3E}">
        <p14:creationId xmlns:p14="http://schemas.microsoft.com/office/powerpoint/2010/main" val="903797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lumMod val="75000"/>
                  </a:schemeClr>
                </a:solidFill>
              </a:rPr>
              <a:t>Prevent: </a:t>
            </a:r>
          </a:p>
          <a:p>
            <a:pPr lvl="0"/>
            <a:r>
              <a:rPr lang="en-US" dirty="0" smtClean="0">
                <a:solidFill>
                  <a:schemeClr val="tx2">
                    <a:lumMod val="75000"/>
                  </a:schemeClr>
                </a:solidFill>
              </a:rPr>
              <a:t>-Avoid</a:t>
            </a:r>
            <a:r>
              <a:rPr lang="en-US" baseline="0" dirty="0" smtClean="0">
                <a:solidFill>
                  <a:schemeClr val="tx2">
                    <a:lumMod val="75000"/>
                  </a:schemeClr>
                </a:solidFill>
              </a:rPr>
              <a:t> and/or take precautions when necessary.  Wear an appropriate helmet when needed. Wear seatbelts. Leave your child with a TRUSTED caregiver. Etc. </a:t>
            </a:r>
          </a:p>
          <a:p>
            <a:pPr marL="171450" lvl="0" indent="-171450">
              <a:buFontTx/>
              <a:buChar char="-"/>
            </a:pPr>
            <a:r>
              <a:rPr lang="en-US" baseline="0" dirty="0" smtClean="0">
                <a:solidFill>
                  <a:schemeClr val="tx2">
                    <a:lumMod val="75000"/>
                  </a:schemeClr>
                </a:solidFill>
              </a:rPr>
              <a:t>Know how to recognize a mild brain injury/concussion. </a:t>
            </a:r>
          </a:p>
          <a:p>
            <a:pPr marL="171450" lvl="0" indent="-171450">
              <a:buFontTx/>
              <a:buChar char="-"/>
            </a:pPr>
            <a:r>
              <a:rPr lang="en-US" baseline="0" dirty="0" smtClean="0">
                <a:solidFill>
                  <a:schemeClr val="tx2">
                    <a:lumMod val="75000"/>
                  </a:schemeClr>
                </a:solidFill>
              </a:rPr>
              <a:t>Know the current rules regarding sports-related concussion for your child’s team. Assure that you child knows the rules too.  </a:t>
            </a:r>
          </a:p>
          <a:p>
            <a:pPr marL="171450" lvl="0" indent="-171450">
              <a:buFontTx/>
              <a:buChar char="-"/>
            </a:pPr>
            <a:r>
              <a:rPr lang="en-US" baseline="0" dirty="0" smtClean="0">
                <a:solidFill>
                  <a:schemeClr val="tx2">
                    <a:lumMod val="75000"/>
                  </a:schemeClr>
                </a:solidFill>
              </a:rPr>
              <a:t>Discuss the importance of being safe (i.e. no distracted driving, reporting a “ding” to the head during football practice, wearing a proper helmet when riding a bike.)</a:t>
            </a:r>
          </a:p>
          <a:p>
            <a:pPr marL="0" lvl="0" indent="0">
              <a:buFontTx/>
              <a:buNone/>
            </a:pPr>
            <a:endParaRPr lang="en-US" dirty="0" smtClean="0">
              <a:solidFill>
                <a:schemeClr val="tx2">
                  <a:lumMod val="75000"/>
                </a:schemeClr>
              </a:solidFill>
            </a:endParaRPr>
          </a:p>
          <a:p>
            <a:pPr lvl="0"/>
            <a:r>
              <a:rPr lang="en-US" dirty="0" smtClean="0">
                <a:solidFill>
                  <a:schemeClr val="tx2">
                    <a:lumMod val="75000"/>
                  </a:schemeClr>
                </a:solidFill>
              </a:rPr>
              <a:t>When an Injury occurs:</a:t>
            </a:r>
          </a:p>
          <a:p>
            <a:pPr lvl="0"/>
            <a:r>
              <a:rPr lang="en-US" dirty="0" smtClean="0">
                <a:solidFill>
                  <a:schemeClr val="tx2">
                    <a:lumMod val="75000"/>
                  </a:schemeClr>
                </a:solidFill>
              </a:rPr>
              <a:t>-Preferable for recovering children and youth is formal rehabilitation with a trained team of professionals experienced in working in pediatric TBI rehabilitation. In lieu of formal rehabilitation, families of children and youth with TBI will require guidance from services available in the community including medical, psychological, and educational support.</a:t>
            </a:r>
          </a:p>
          <a:p>
            <a:pPr lvl="0"/>
            <a:r>
              <a:rPr lang="en-US" dirty="0" smtClean="0">
                <a:solidFill>
                  <a:schemeClr val="tx2">
                    <a:lumMod val="75000"/>
                  </a:schemeClr>
                </a:solidFill>
              </a:rPr>
              <a:t>-Special education services should be available for the child or youth who is returning to school. </a:t>
            </a:r>
          </a:p>
          <a:p>
            <a:pPr lvl="0"/>
            <a:r>
              <a:rPr lang="en-US" dirty="0" smtClean="0">
                <a:solidFill>
                  <a:schemeClr val="tx2">
                    <a:lumMod val="75000"/>
                  </a:schemeClr>
                </a:solidFill>
              </a:rPr>
              <a:t>-Neuropsychological assessment can be a great road map!</a:t>
            </a:r>
          </a:p>
          <a:p>
            <a:pPr lvl="0"/>
            <a:r>
              <a:rPr lang="en-US" dirty="0" smtClean="0">
                <a:solidFill>
                  <a:schemeClr val="tx2">
                    <a:lumMod val="75000"/>
                  </a:schemeClr>
                </a:solidFill>
              </a:rPr>
              <a:t>-Utilize community supports as needed:</a:t>
            </a:r>
            <a:r>
              <a:rPr lang="en-US" baseline="0" dirty="0" smtClean="0">
                <a:solidFill>
                  <a:schemeClr val="tx2">
                    <a:lumMod val="75000"/>
                  </a:schemeClr>
                </a:solidFill>
              </a:rPr>
              <a:t> Alabama Head Injury Foundation, </a:t>
            </a:r>
            <a:r>
              <a:rPr lang="en-US" baseline="0" dirty="0" err="1" smtClean="0">
                <a:solidFill>
                  <a:schemeClr val="tx2">
                    <a:lumMod val="75000"/>
                  </a:schemeClr>
                </a:solidFill>
              </a:rPr>
              <a:t>Childrens</a:t>
            </a:r>
            <a:r>
              <a:rPr lang="en-US" baseline="0" dirty="0" smtClean="0">
                <a:solidFill>
                  <a:schemeClr val="tx2">
                    <a:lumMod val="75000"/>
                  </a:schemeClr>
                </a:solidFill>
              </a:rPr>
              <a:t>’ Rehab Services, </a:t>
            </a:r>
            <a:r>
              <a:rPr lang="en-US" baseline="0" dirty="0" err="1" smtClean="0">
                <a:solidFill>
                  <a:schemeClr val="tx2">
                    <a:lumMod val="75000"/>
                  </a:schemeClr>
                </a:solidFill>
              </a:rPr>
              <a:t>etc</a:t>
            </a:r>
            <a:r>
              <a:rPr lang="en-US" baseline="0" dirty="0" smtClean="0">
                <a:solidFill>
                  <a:schemeClr val="tx2">
                    <a:lumMod val="75000"/>
                  </a:schemeClr>
                </a:solidFill>
              </a:rPr>
              <a:t> .</a:t>
            </a:r>
            <a:endParaRPr lang="en-US" dirty="0" smtClean="0">
              <a:solidFill>
                <a:schemeClr val="tx2">
                  <a:lumMod val="75000"/>
                </a:schemeClr>
              </a:solidFill>
            </a:endParaRPr>
          </a:p>
          <a:p>
            <a:endParaRPr lang="en-US" dirty="0" smtClean="0"/>
          </a:p>
          <a:p>
            <a:r>
              <a:rPr lang="en-US" dirty="0" smtClean="0"/>
              <a:t>Long</a:t>
            </a:r>
            <a:r>
              <a:rPr lang="en-US" baseline="0" dirty="0" smtClean="0"/>
              <a:t> Term Needs: It all depends on severity of TBI. Long term needs may be as simple as a one year follow up with the physician or as advance as planning a trust for a child with a severe injury when the parents are no longer able to care for the child. </a:t>
            </a:r>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21</a:t>
            </a:fld>
            <a:endParaRPr lang="en-US"/>
          </a:p>
        </p:txBody>
      </p:sp>
    </p:spTree>
    <p:extLst>
      <p:ext uri="{BB962C8B-B14F-4D97-AF65-F5344CB8AC3E}">
        <p14:creationId xmlns:p14="http://schemas.microsoft.com/office/powerpoint/2010/main" val="270856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Jane Brain</a:t>
            </a:r>
            <a:r>
              <a:rPr lang="en-US" baseline="0" dirty="0" smtClean="0"/>
              <a:t> Project: online research and education portal</a:t>
            </a:r>
          </a:p>
          <a:p>
            <a:r>
              <a:rPr lang="en-US" baseline="0" dirty="0" smtClean="0"/>
              <a:t>-Nichcy.org: numerous online resources for all disabilities</a:t>
            </a:r>
          </a:p>
          <a:p>
            <a:r>
              <a:rPr lang="en-US" baseline="0" dirty="0" smtClean="0"/>
              <a:t>-EI: state service for children with developmental delays ages birth to 3</a:t>
            </a:r>
          </a:p>
          <a:p>
            <a:r>
              <a:rPr lang="en-US" baseline="0" dirty="0" smtClean="0"/>
              <a:t>-CDC: “Heads Up” Campaign with free materials for school coaches, youth league coaches, school staff, physicians; Shaken Baby -Syndrome prevention and education campaign</a:t>
            </a:r>
          </a:p>
          <a:p>
            <a:r>
              <a:rPr lang="en-US" baseline="0" dirty="0" smtClean="0"/>
              <a:t>-nhtsa.gov: Campaign against distracted driving; free downloadable materials</a:t>
            </a:r>
          </a:p>
          <a:p>
            <a:r>
              <a:rPr lang="en-US" baseline="0" dirty="0" smtClean="0"/>
              <a:t>-CRS: state service for Children with disabilities; has specialized care coordinators for children with TBI</a:t>
            </a:r>
          </a:p>
        </p:txBody>
      </p:sp>
      <p:sp>
        <p:nvSpPr>
          <p:cNvPr id="4" name="Slide Number Placeholder 3"/>
          <p:cNvSpPr>
            <a:spLocks noGrp="1"/>
          </p:cNvSpPr>
          <p:nvPr>
            <p:ph type="sldNum" sz="quarter" idx="10"/>
          </p:nvPr>
        </p:nvSpPr>
        <p:spPr/>
        <p:txBody>
          <a:bodyPr/>
          <a:lstStyle/>
          <a:p>
            <a:fld id="{938E539D-0053-4A28-BE3C-0735BAAD6C58}" type="slidenum">
              <a:rPr lang="en-US" smtClean="0"/>
              <a:t>22</a:t>
            </a:fld>
            <a:endParaRPr lang="en-US"/>
          </a:p>
        </p:txBody>
      </p:sp>
    </p:spTree>
    <p:extLst>
      <p:ext uri="{BB962C8B-B14F-4D97-AF65-F5344CB8AC3E}">
        <p14:creationId xmlns:p14="http://schemas.microsoft.com/office/powerpoint/2010/main" val="144223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537EC9-0905-4315-BABD-4B5A091786F1}" type="slidenum">
              <a:rPr lang="en-US" smtClean="0">
                <a:latin typeface="Calibri" pitchFamily="34" charset="0"/>
              </a:rPr>
              <a:pPr eaLnBrk="1" fontAlgn="base" hangingPunct="1">
                <a:spcBef>
                  <a:spcPct val="0"/>
                </a:spcBef>
                <a:spcAft>
                  <a:spcPct val="0"/>
                </a:spcAft>
              </a:pPr>
              <a:t>23</a:t>
            </a:fld>
            <a:endParaRPr lang="en-US" smtClean="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1" dirty="0" smtClean="0">
                <a:latin typeface="Arial" charset="0"/>
              </a:rPr>
              <a:t>Other partners in the state that provide support and services to individuals with TBI and their families include….</a:t>
            </a: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2BC5D5-4713-4F8E-A9DC-5A07326124BC}" type="slidenum">
              <a:rPr lang="en-US" smtClean="0">
                <a:latin typeface="Calibri" pitchFamily="34" charset="0"/>
              </a:rPr>
              <a:pPr eaLnBrk="1" fontAlgn="base" hangingPunct="1">
                <a:spcBef>
                  <a:spcPct val="0"/>
                </a:spcBef>
                <a:spcAft>
                  <a:spcPct val="0"/>
                </a:spcAft>
              </a:pPr>
              <a:t>24</a:t>
            </a:fld>
            <a:endParaRPr lang="en-US" smtClean="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20 traumatic brain injury experts, ready to assist individuals, their families and other service providers.</a:t>
            </a:r>
          </a:p>
          <a:p>
            <a:pPr eaLnBrk="1" hangingPunct="1">
              <a:lnSpc>
                <a:spcPct val="90000"/>
              </a:lnSpc>
              <a:spcBef>
                <a:spcPct val="0"/>
              </a:spcBef>
            </a:pPr>
            <a:r>
              <a:rPr lang="en-US" sz="1600" b="1" dirty="0" smtClean="0">
                <a:latin typeface="Arial" charset="0"/>
              </a:rPr>
              <a:t>I’m going to give you an overview of the Core Statewide TBI Service System to help you better understand how to navigate the system.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25</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26</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27</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solidFill>
                  <a:srgbClr val="505050"/>
                </a:solidFill>
                <a:latin typeface="Arial" charset="0"/>
              </a:rPr>
              <a:t>Families of children with TBI are often unprepared for the issues involved with a child’s re-entry into activities at home, school, community. Due to the progression of growth/development, children/youth with TBI may have recovery needs that are discovered over time. A professional with knowledge of TBI and its impact on children is helpful to families during this time. CRS has 5 care coordinators to work with families of children/youth with TBI. CRS provides the following TBI services through PASSAGES: 1 Information and Referral, 2.Care Coordination, 3.Treatment, Related Services </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Information and Referral </a:t>
            </a:r>
            <a:r>
              <a:rPr lang="en-US" sz="1400" b="1" dirty="0" smtClean="0">
                <a:solidFill>
                  <a:srgbClr val="505050"/>
                </a:solidFill>
                <a:latin typeface="Arial" charset="0"/>
              </a:rPr>
              <a:t>Provides information about the effects of TBI and available resources, including medical treatment and neuropsychological evaluation, referral to appropriate specialists, local/state programs, and other resources.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Care Coordination </a:t>
            </a:r>
            <a:r>
              <a:rPr lang="en-US" sz="1400" b="1" dirty="0" smtClean="0">
                <a:solidFill>
                  <a:srgbClr val="505050"/>
                </a:solidFill>
                <a:latin typeface="Arial" charset="0"/>
              </a:rPr>
              <a:t>Assesses needs of child/family, identifies/links to services, coordinates services with other agencies, authorizes/arranges services, and provides information on special education, including the IEP.</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Treatment </a:t>
            </a:r>
            <a:r>
              <a:rPr lang="en-US" sz="1400" b="1" dirty="0" smtClean="0">
                <a:solidFill>
                  <a:srgbClr val="505050"/>
                </a:solidFill>
                <a:latin typeface="Arial" charset="0"/>
              </a:rPr>
              <a:t>Upon verification of TBI , families may enroll their children into CRS / TBI services, which may include purchase of medications, supplies, functional/communication assessments and neuropsychological evaluations.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Related Services </a:t>
            </a:r>
            <a:r>
              <a:rPr lang="en-US" sz="1400" b="1" dirty="0" smtClean="0">
                <a:solidFill>
                  <a:srgbClr val="505050"/>
                </a:solidFill>
                <a:latin typeface="Arial" charset="0"/>
              </a:rPr>
              <a:t>Provides family education; assistance with physical, occupational, and speech therapy; transportation assistance; and community education regarding TBI. </a:t>
            </a:r>
          </a:p>
          <a:p>
            <a:pPr eaLnBrk="1" hangingPunct="1">
              <a:spcBef>
                <a:spcPct val="0"/>
              </a:spcBef>
            </a:pPr>
            <a:endParaRPr lang="en-US" sz="1400" b="1"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28</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45E260C-821F-49B3-9C54-F790371CD7C9}" type="slidenum">
              <a:rPr lang="en-US" smtClean="0">
                <a:solidFill>
                  <a:prstClr val="black"/>
                </a:solidFill>
                <a:latin typeface="Calibri" pitchFamily="34" charset="0"/>
              </a:rPr>
              <a:pPr eaLnBrk="1" fontAlgn="base" hangingPunct="1">
                <a:spcBef>
                  <a:spcPct val="0"/>
                </a:spcBef>
                <a:spcAft>
                  <a:spcPct val="0"/>
                </a:spcAft>
              </a:pPr>
              <a:t>29</a:t>
            </a:fld>
            <a:endParaRPr lang="en-US" smtClean="0">
              <a:solidFill>
                <a:prstClr val="black"/>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solidFill>
                  <a:srgbClr val="FF0000"/>
                </a:solidFill>
                <a:latin typeface="Arial" charset="0"/>
              </a:rPr>
              <a:t>**Notes not updated.</a:t>
            </a:r>
            <a:r>
              <a:rPr lang="en-US" sz="1600" b="1" baseline="0" dirty="0" smtClean="0">
                <a:solidFill>
                  <a:srgbClr val="FF0000"/>
                </a:solidFill>
                <a:latin typeface="Arial" charset="0"/>
              </a:rPr>
              <a:t> (HC 11/4/11)**</a:t>
            </a:r>
          </a:p>
          <a:p>
            <a:pPr eaLnBrk="1" hangingPunct="1">
              <a:lnSpc>
                <a:spcPct val="90000"/>
              </a:lnSpc>
              <a:spcBef>
                <a:spcPct val="0"/>
              </a:spcBef>
            </a:pPr>
            <a:endParaRPr lang="en-US" sz="1600" b="1" baseline="0" dirty="0" smtClean="0">
              <a:latin typeface="Arial" charset="0"/>
            </a:endParaRPr>
          </a:p>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a:t>
            </a:r>
            <a:r>
              <a:rPr lang="en-US" sz="1600" b="1" dirty="0" smtClean="0">
                <a:solidFill>
                  <a:schemeClr val="bg1">
                    <a:lumMod val="75000"/>
                  </a:schemeClr>
                </a:solidFill>
                <a:latin typeface="Arial" charset="0"/>
              </a:rPr>
              <a:t>20 traumatic brain injury experts, ready to assist individuals, their families and other service providers.</a:t>
            </a:r>
          </a:p>
          <a:p>
            <a:pPr eaLnBrk="1" hangingPunct="1">
              <a:lnSpc>
                <a:spcPct val="90000"/>
              </a:lnSpc>
              <a:spcBef>
                <a:spcPct val="0"/>
              </a:spcBef>
            </a:pPr>
            <a:endParaRPr lang="en-US" sz="1600" b="1" dirty="0" smtClean="0">
              <a:latin typeface="Arial" charset="0"/>
            </a:endParaRPr>
          </a:p>
          <a:p>
            <a:pPr eaLnBrk="1" hangingPunct="1">
              <a:lnSpc>
                <a:spcPct val="90000"/>
              </a:lnSpc>
              <a:spcBef>
                <a:spcPct val="0"/>
              </a:spcBef>
            </a:pPr>
            <a:r>
              <a:rPr lang="en-US" sz="1600" b="1" dirty="0" smtClean="0">
                <a:latin typeface="Arial" charset="0"/>
              </a:rPr>
              <a:t>Overview of the Core Statewide TBI Service System to follow.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7EF20A-A9C5-4433-A69B-7E9EEE54433D}" type="slidenum">
              <a:rPr lang="en-US"/>
              <a:pPr/>
              <a:t>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Traumatic </a:t>
            </a:r>
            <a:r>
              <a:rPr lang="en-US" sz="1600" dirty="0"/>
              <a:t>brain injury, or TBI, results from </a:t>
            </a:r>
          </a:p>
          <a:p>
            <a:r>
              <a:rPr lang="en-US" sz="1600" dirty="0"/>
              <a:t>- a blow to the head of sufficient force to create blunt trauma, such as being hit in the head with a baseball bat or having one’s head slammed against a hard object, </a:t>
            </a:r>
          </a:p>
          <a:p>
            <a:r>
              <a:rPr lang="en-US" sz="1600" dirty="0"/>
              <a:t>- the result of trauma secondary to a penetrating object into the brain itself, for example,  a bullet entering the brain.  </a:t>
            </a:r>
          </a:p>
          <a:p>
            <a:r>
              <a:rPr lang="en-US" sz="1600" dirty="0"/>
              <a:t>-the result of rapid movement of the brain within the skull, e.g.,  shaken baby syndrome, or repetitive shaking of the body/head.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286B33-2370-4407-BD41-07A9165D2869}" type="slidenum">
              <a:rPr lang="en-US" smtClean="0">
                <a:latin typeface="Calibri" pitchFamily="34" charset="0"/>
              </a:rPr>
              <a:pPr eaLnBrk="1" fontAlgn="base" hangingPunct="1">
                <a:spcBef>
                  <a:spcPct val="0"/>
                </a:spcBef>
                <a:spcAft>
                  <a:spcPct val="0"/>
                </a:spcAft>
              </a:pPr>
              <a:t>30</a:t>
            </a:fld>
            <a:endParaRPr lang="en-US" smtClean="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31</a:t>
            </a:fld>
            <a:endParaRPr lang="en-US"/>
          </a:p>
        </p:txBody>
      </p:sp>
    </p:spTree>
    <p:extLst>
      <p:ext uri="{BB962C8B-B14F-4D97-AF65-F5344CB8AC3E}">
        <p14:creationId xmlns:p14="http://schemas.microsoft.com/office/powerpoint/2010/main" val="4082343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0919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7AE6E6-D518-4053-B756-4F3C54CC364D}"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t>5</a:t>
            </a:fld>
            <a:endParaRPr lang="en-US"/>
          </a:p>
        </p:txBody>
      </p:sp>
    </p:spTree>
    <p:extLst>
      <p:ext uri="{BB962C8B-B14F-4D97-AF65-F5344CB8AC3E}">
        <p14:creationId xmlns:p14="http://schemas.microsoft.com/office/powerpoint/2010/main" val="272880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10E01D-B68C-4045-917A-D24D7BD2D304}"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600" dirty="0" smtClean="0"/>
              <a:t>Head Injury: The Hidden Challenge/TBI</a:t>
            </a:r>
            <a:r>
              <a:rPr lang="en-US" sz="1600" baseline="0" dirty="0" smtClean="0"/>
              <a:t> 101 MC 12711</a:t>
            </a:r>
            <a:endParaRPr lang="en-US" sz="1600" dirty="0" smtClean="0"/>
          </a:p>
          <a:p>
            <a:pPr eaLnBrk="1" hangingPunct="1">
              <a:spcBef>
                <a:spcPct val="0"/>
              </a:spcBef>
            </a:pPr>
            <a:endParaRPr lang="en-US" sz="1600" b="1" i="1" u="sng"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10E01D-B68C-4045-917A-D24D7BD2D304}"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600" i="1" u="sng"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Injury: The Hidden Challenge/TBI</a:t>
            </a:r>
            <a:r>
              <a:rPr lang="en-US" baseline="0" dirty="0" smtClean="0"/>
              <a:t> 101 MC 12711</a:t>
            </a:r>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8</a:t>
            </a:fld>
            <a:endParaRPr lang="en-US"/>
          </a:p>
        </p:txBody>
      </p:sp>
    </p:spTree>
    <p:extLst>
      <p:ext uri="{BB962C8B-B14F-4D97-AF65-F5344CB8AC3E}">
        <p14:creationId xmlns:p14="http://schemas.microsoft.com/office/powerpoint/2010/main" val="102778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C07469-3E16-4F0A-84A9-2B7907C68703}" type="slidenum">
              <a:rPr lang="en-US"/>
              <a:pPr/>
              <a:t>9</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Head Injury: The Hidden Challenge/TBI</a:t>
            </a:r>
            <a:r>
              <a:rPr lang="en-US" sz="1600" baseline="0" dirty="0" smtClean="0"/>
              <a:t> 101 MC 12711</a:t>
            </a:r>
            <a:endParaRPr lang="en-US" sz="1600" dirty="0" smtClean="0"/>
          </a:p>
          <a:p>
            <a:pPr algn="just"/>
            <a:endParaRPr lang="en-US" sz="1600" dirty="0" smtClean="0">
              <a:latin typeface="Arial" charset="0"/>
              <a:cs typeface="Times New Roman" pitchFamily="18" charset="0"/>
            </a:endParaRPr>
          </a:p>
          <a:p>
            <a:pPr algn="just"/>
            <a:r>
              <a:rPr lang="en-US" sz="1600" dirty="0" smtClean="0">
                <a:latin typeface="Arial" charset="0"/>
                <a:cs typeface="Times New Roman" pitchFamily="18" charset="0"/>
              </a:rPr>
              <a:t>The </a:t>
            </a:r>
            <a:r>
              <a:rPr lang="en-US" sz="1600" dirty="0">
                <a:latin typeface="Arial" charset="0"/>
                <a:cs typeface="Times New Roman" pitchFamily="18" charset="0"/>
              </a:rPr>
              <a:t>frontal lobe is the home of our “executive functioning” skills. As previously discussed, frontal lobe abilities are more likely to be  disrupted following a traumatic brain injury.</a:t>
            </a:r>
          </a:p>
          <a:p>
            <a:pPr algn="just"/>
            <a:r>
              <a:rPr lang="en-US" sz="1600" dirty="0">
                <a:latin typeface="Arial" charset="0"/>
                <a:cs typeface="Times New Roman" pitchFamily="18" charset="0"/>
              </a:rPr>
              <a:t>In this slide, you will see the types of executive difficulties a person can experience after a TBI.   It is these executive impairments, which often exist in various combinations,  that create the most difficulties in day-to-day functioning for individuals after TBI. </a:t>
            </a:r>
          </a:p>
          <a:p>
            <a:pPr algn="just"/>
            <a:r>
              <a:rPr lang="en-US" sz="1600" dirty="0">
                <a:latin typeface="Arial" charset="0"/>
                <a:cs typeface="Times New Roman" pitchFamily="18" charset="0"/>
              </a:rPr>
              <a:t>The person will still function under the </a:t>
            </a:r>
            <a:r>
              <a:rPr lang="en-US" sz="1600" i="1" u="sng" dirty="0">
                <a:latin typeface="Arial" charset="0"/>
                <a:cs typeface="Times New Roman" pitchFamily="18" charset="0"/>
              </a:rPr>
              <a:t>idea</a:t>
            </a:r>
            <a:r>
              <a:rPr lang="en-US" sz="1600" dirty="0">
                <a:latin typeface="Arial" charset="0"/>
                <a:cs typeface="Times New Roman" pitchFamily="18" charset="0"/>
              </a:rPr>
              <a:t> of who they were before the injury without the same functioning abilities.</a:t>
            </a:r>
          </a:p>
          <a:p>
            <a:pPr algn="just"/>
            <a:endParaRPr lang="en-US" sz="1600" dirty="0">
              <a:latin typeface="Arial"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746ABA5-D9A8-454C-9AC0-48A112B016D1}" type="datetime1">
              <a:rPr lang="en-US" smtClean="0"/>
              <a:t>2/8/2012</a:t>
            </a:fld>
            <a:endParaRPr lang="en-US"/>
          </a:p>
        </p:txBody>
      </p:sp>
      <p:sp>
        <p:nvSpPr>
          <p:cNvPr id="8" name="Slide Number Placeholder 7"/>
          <p:cNvSpPr>
            <a:spLocks noGrp="1"/>
          </p:cNvSpPr>
          <p:nvPr>
            <p:ph type="sldNum" sz="quarter" idx="11"/>
          </p:nvPr>
        </p:nvSpPr>
        <p:spPr/>
        <p:txBody>
          <a:bodyPr/>
          <a:lstStyle/>
          <a:p>
            <a:fld id="{738832D8-36F4-4601-83AC-325926C804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045FC-2863-400E-8F5A-F1B43359616C}"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CF222-F1B0-479B-B5D5-F0BAEE2CF45A}"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normAutofit/>
          </a:bodyPr>
          <a:lstStyle/>
          <a:p>
            <a:pPr lvl="0"/>
            <a:endParaRPr lang="en-US" noProof="0" dirty="0"/>
          </a:p>
        </p:txBody>
      </p:sp>
      <p:sp>
        <p:nvSpPr>
          <p:cNvPr id="5" name="Date Placeholder 4"/>
          <p:cNvSpPr>
            <a:spLocks noGrp="1"/>
          </p:cNvSpPr>
          <p:nvPr>
            <p:ph type="dt" sz="half" idx="10"/>
          </p:nvPr>
        </p:nvSpPr>
        <p:spPr>
          <a:xfrm>
            <a:off x="1143000" y="6400800"/>
            <a:ext cx="1905000" cy="457200"/>
          </a:xfrm>
        </p:spPr>
        <p:txBody>
          <a:bodyPr/>
          <a:lstStyle>
            <a:lvl1pPr>
              <a:defRPr/>
            </a:lvl1pPr>
          </a:lstStyle>
          <a:p>
            <a:pPr>
              <a:defRPr/>
            </a:pPr>
            <a:fld id="{FCF4B3AB-CE20-449C-BF20-8984753C2045}" type="datetime1">
              <a:rPr lang="en-US" smtClean="0"/>
              <a:t>2/8/2012</a:t>
            </a:fld>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pPr>
              <a:defRPr/>
            </a:pPr>
            <a:fld id="{C188D4D8-42EB-4FD8-84F7-7747EBF92F75}" type="slidenum">
              <a:rPr lang="en-US"/>
              <a:pPr>
                <a:defRPr/>
              </a:pPr>
              <a:t>‹#›</a:t>
            </a:fld>
            <a:endParaRPr lang="en-US" dirty="0"/>
          </a:p>
        </p:txBody>
      </p:sp>
    </p:spTree>
    <p:extLst>
      <p:ext uri="{BB962C8B-B14F-4D97-AF65-F5344CB8AC3E}">
        <p14:creationId xmlns:p14="http://schemas.microsoft.com/office/powerpoint/2010/main" val="36850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E85DAF0-5936-4E85-9E84-8F8439A39882}"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33AD8-C2B9-44EC-AD55-3F0D7BEA8059}"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4FF68AD-64E7-48D1-91B8-8ABB6870A956}"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DAE430F-F416-4523-AD29-C108C62DB56B}" type="datetime1">
              <a:rPr lang="en-US" smtClean="0"/>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32D8-36F4-4601-83AC-325926C804D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C65269-78D6-4609-A822-45B9726E43CC}" type="datetime1">
              <a:rPr lang="en-US" smtClean="0"/>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E701D-1495-4630-8723-297FCE95C6E0}" type="datetime1">
              <a:rPr lang="en-US" smtClean="0"/>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30668-9191-4F88-B319-C4282E585CD7}"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C786B-BA3F-4339-91FC-3D685BF05C4A}"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8672286-F41F-4E0D-B767-78A2E7CA406C}" type="datetime1">
              <a:rPr lang="en-US" smtClean="0"/>
              <a:t>2/8/2012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8832D8-36F4-4601-83AC-325926C804D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tbiguide.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hts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78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838200"/>
          </a:xfrm>
        </p:spPr>
        <p:txBody>
          <a:bodyPr/>
          <a:lstStyle/>
          <a:p>
            <a:r>
              <a:rPr lang="en-US" sz="4000" dirty="0" smtClean="0"/>
              <a:t>TBI: Children and Youth Issues</a:t>
            </a:r>
            <a:endParaRPr lang="en-US" sz="4000" dirty="0"/>
          </a:p>
        </p:txBody>
      </p:sp>
      <p:sp>
        <p:nvSpPr>
          <p:cNvPr id="3" name="Subtitle 2"/>
          <p:cNvSpPr>
            <a:spLocks noGrp="1"/>
          </p:cNvSpPr>
          <p:nvPr>
            <p:ph type="subTitle" idx="1"/>
          </p:nvPr>
        </p:nvSpPr>
        <p:spPr>
          <a:xfrm>
            <a:off x="2286000" y="4800600"/>
            <a:ext cx="4876800" cy="914400"/>
          </a:xfrm>
        </p:spPr>
        <p:txBody>
          <a:bodyPr>
            <a:normAutofit/>
          </a:bodyPr>
          <a:lstStyle/>
          <a:p>
            <a:r>
              <a:rPr lang="en-US" b="1" dirty="0">
                <a:solidFill>
                  <a:schemeClr val="tx2">
                    <a:lumMod val="50000"/>
                  </a:schemeClr>
                </a:solidFill>
                <a:latin typeface="Baskerville Old Face" pitchFamily="18" charset="0"/>
              </a:rPr>
              <a:t>Presenter Information and/or Additional Information </a:t>
            </a:r>
            <a:endParaRPr lang="en-US" b="1" dirty="0" smtClean="0">
              <a:solidFill>
                <a:schemeClr val="tx2">
                  <a:lumMod val="50000"/>
                </a:schemeClr>
              </a:solidFill>
              <a:latin typeface="Baskerville Old Face" pitchFamily="18" charset="0"/>
            </a:endParaRPr>
          </a:p>
          <a:p>
            <a:endParaRPr lang="en-US" b="1" dirty="0" smtClean="0">
              <a:solidFill>
                <a:schemeClr val="tx2">
                  <a:lumMod val="50000"/>
                </a:schemeClr>
              </a:solidFill>
              <a:latin typeface="Baskerville Old Face" pitchFamily="18" charset="0"/>
            </a:endParaRPr>
          </a:p>
          <a:p>
            <a:endParaRPr lang="en-US" dirty="0">
              <a:solidFill>
                <a:schemeClr val="tx2"/>
              </a:solidFill>
              <a:effectLst>
                <a:outerShdw blurRad="50800" dist="38100" dir="2700000" algn="tl" rotWithShape="0">
                  <a:prstClr val="black">
                    <a:alpha val="40000"/>
                  </a:prstClr>
                </a:outerShdw>
              </a:effectLst>
            </a:endParaRPr>
          </a:p>
        </p:txBody>
      </p:sp>
      <p:sp>
        <p:nvSpPr>
          <p:cNvPr id="6" name="TextBox 5"/>
          <p:cNvSpPr txBox="1"/>
          <p:nvPr/>
        </p:nvSpPr>
        <p:spPr>
          <a:xfrm>
            <a:off x="1371600" y="58674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rgbClr val="2F5897">
                  <a:lumMod val="50000"/>
                </a:srgbClr>
              </a:solidFill>
            </a:endParaRPr>
          </a:p>
        </p:txBody>
      </p:sp>
      <p:pic>
        <p:nvPicPr>
          <p:cNvPr id="7" name="Picture 2" descr="C:\Users\Haleigh Work\AppData\Local\Microsoft\Windows\Temporary Internet Files\Content.IE5\FNCX55PH\MP910216394[1].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363185" y="1600200"/>
            <a:ext cx="4124325" cy="359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2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 (x86)\Microsoft Office\MEDIA\CAGCAT10\j0302953.jpg"/>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00000"/>
                    </a14:imgEffect>
                    <a14:imgEffect>
                      <a14:brightnessContrast bright="13000" contrast="22000"/>
                    </a14:imgEffect>
                  </a14:imgLayer>
                </a14:imgProps>
              </a:ext>
              <a:ext uri="{28A0092B-C50C-407E-A947-70E740481C1C}">
                <a14:useLocalDpi xmlns:a14="http://schemas.microsoft.com/office/drawing/2010/main" val="0"/>
              </a:ext>
            </a:extLst>
          </a:blip>
          <a:srcRect/>
          <a:stretch>
            <a:fillRect/>
          </a:stretch>
        </p:blipFill>
        <p:spPr bwMode="auto">
          <a:xfrm>
            <a:off x="2819400" y="1417637"/>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a:xfrm>
            <a:off x="381000" y="304800"/>
            <a:ext cx="8458200" cy="685800"/>
          </a:xfrm>
        </p:spPr>
        <p:txBody>
          <a:bodyPr/>
          <a:lstStyle/>
          <a:p>
            <a:r>
              <a:rPr lang="en-US" sz="3600" b="1">
                <a:latin typeface="Times New Roman" pitchFamily="18" charset="0"/>
              </a:rPr>
              <a:t>Emotional/Behavioral/Social Changes</a:t>
            </a:r>
          </a:p>
        </p:txBody>
      </p:sp>
      <p:sp>
        <p:nvSpPr>
          <p:cNvPr id="134148" name="Rectangle 4"/>
          <p:cNvSpPr>
            <a:spLocks noChangeArrowheads="1"/>
          </p:cNvSpPr>
          <p:nvPr/>
        </p:nvSpPr>
        <p:spPr bwMode="auto">
          <a:xfrm>
            <a:off x="1273175" y="1142999"/>
            <a:ext cx="156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6600"/>
                </a:solidFill>
                <a:latin typeface="Arial" charset="0"/>
              </a:rPr>
              <a:t>Depression</a:t>
            </a:r>
          </a:p>
        </p:txBody>
      </p:sp>
      <p:sp>
        <p:nvSpPr>
          <p:cNvPr id="134149" name="Rectangle 5"/>
          <p:cNvSpPr>
            <a:spLocks noChangeArrowheads="1"/>
          </p:cNvSpPr>
          <p:nvPr/>
        </p:nvSpPr>
        <p:spPr bwMode="auto">
          <a:xfrm>
            <a:off x="5827594" y="1234281"/>
            <a:ext cx="110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Font typeface="Wingdings" pitchFamily="2" charset="2"/>
              <a:buNone/>
            </a:pPr>
            <a:r>
              <a:rPr lang="en-US" sz="2000" dirty="0">
                <a:solidFill>
                  <a:srgbClr val="FF6600"/>
                </a:solidFill>
                <a:latin typeface="Arial" charset="0"/>
              </a:rPr>
              <a:t>Anxiety</a:t>
            </a:r>
          </a:p>
        </p:txBody>
      </p:sp>
      <p:sp>
        <p:nvSpPr>
          <p:cNvPr id="134150" name="Rectangle 6"/>
          <p:cNvSpPr>
            <a:spLocks noChangeArrowheads="1"/>
          </p:cNvSpPr>
          <p:nvPr/>
        </p:nvSpPr>
        <p:spPr bwMode="auto">
          <a:xfrm>
            <a:off x="6929318" y="4374355"/>
            <a:ext cx="1406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spcBef>
                <a:spcPct val="10000"/>
              </a:spcBef>
              <a:buClr>
                <a:schemeClr val="hlink"/>
              </a:buClr>
              <a:buFont typeface="Wingdings" pitchFamily="2" charset="2"/>
              <a:buNone/>
            </a:pPr>
            <a:r>
              <a:rPr lang="en-US" sz="2000" dirty="0">
                <a:solidFill>
                  <a:srgbClr val="FF6600"/>
                </a:solidFill>
                <a:latin typeface="Arial" charset="0"/>
              </a:rPr>
              <a:t>Irritability/</a:t>
            </a:r>
          </a:p>
          <a:p>
            <a:pPr>
              <a:lnSpc>
                <a:spcPct val="75000"/>
              </a:lnSpc>
              <a:spcBef>
                <a:spcPct val="10000"/>
              </a:spcBef>
              <a:buClr>
                <a:schemeClr val="hlink"/>
              </a:buClr>
              <a:buFont typeface="Wingdings" pitchFamily="2" charset="2"/>
              <a:buNone/>
            </a:pPr>
            <a:r>
              <a:rPr lang="en-US" sz="2000" dirty="0">
                <a:solidFill>
                  <a:srgbClr val="FF6600"/>
                </a:solidFill>
                <a:latin typeface="Arial" charset="0"/>
              </a:rPr>
              <a:t>agitation</a:t>
            </a:r>
          </a:p>
        </p:txBody>
      </p:sp>
      <p:sp>
        <p:nvSpPr>
          <p:cNvPr id="134151" name="Rectangle 7"/>
          <p:cNvSpPr>
            <a:spLocks noChangeArrowheads="1"/>
          </p:cNvSpPr>
          <p:nvPr/>
        </p:nvSpPr>
        <p:spPr bwMode="auto">
          <a:xfrm>
            <a:off x="464593" y="3637033"/>
            <a:ext cx="150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6600"/>
                </a:solidFill>
                <a:latin typeface="Arial" charset="0"/>
              </a:rPr>
              <a:t>Impatience</a:t>
            </a:r>
          </a:p>
        </p:txBody>
      </p:sp>
      <p:sp>
        <p:nvSpPr>
          <p:cNvPr id="134152" name="Rectangle 8"/>
          <p:cNvSpPr>
            <a:spLocks noChangeArrowheads="1"/>
          </p:cNvSpPr>
          <p:nvPr/>
        </p:nvSpPr>
        <p:spPr bwMode="auto">
          <a:xfrm>
            <a:off x="7086600" y="3094037"/>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Arial" charset="0"/>
              </a:rPr>
              <a:t>Intolerant</a:t>
            </a:r>
          </a:p>
        </p:txBody>
      </p:sp>
      <p:sp>
        <p:nvSpPr>
          <p:cNvPr id="134153" name="Rectangle 9"/>
          <p:cNvSpPr>
            <a:spLocks noChangeArrowheads="1"/>
          </p:cNvSpPr>
          <p:nvPr/>
        </p:nvSpPr>
        <p:spPr bwMode="auto">
          <a:xfrm>
            <a:off x="549322" y="1828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Arial" charset="0"/>
              </a:rPr>
              <a:t>Rebellious</a:t>
            </a:r>
          </a:p>
        </p:txBody>
      </p:sp>
      <p:sp>
        <p:nvSpPr>
          <p:cNvPr id="134154" name="Rectangle 10"/>
          <p:cNvSpPr>
            <a:spLocks noChangeArrowheads="1"/>
          </p:cNvSpPr>
          <p:nvPr/>
        </p:nvSpPr>
        <p:spPr bwMode="auto">
          <a:xfrm>
            <a:off x="387255" y="5423725"/>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latin typeface="Arial" charset="0"/>
              </a:rPr>
              <a:t>Inability to get along </a:t>
            </a:r>
            <a:r>
              <a:rPr lang="en-US" sz="2000" dirty="0" smtClean="0">
                <a:latin typeface="Arial" charset="0"/>
              </a:rPr>
              <a:t>with others</a:t>
            </a:r>
            <a:endParaRPr lang="en-US" sz="2000" dirty="0">
              <a:latin typeface="Arial" charset="0"/>
            </a:endParaRPr>
          </a:p>
        </p:txBody>
      </p:sp>
      <p:sp>
        <p:nvSpPr>
          <p:cNvPr id="134155" name="Rectangle 11"/>
          <p:cNvSpPr>
            <a:spLocks noChangeArrowheads="1"/>
          </p:cNvSpPr>
          <p:nvPr/>
        </p:nvSpPr>
        <p:spPr bwMode="auto">
          <a:xfrm>
            <a:off x="3567906" y="990598"/>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chemeClr val="tx2"/>
                </a:solidFill>
                <a:latin typeface="Arial" charset="0"/>
              </a:rPr>
              <a:t>Increased impulsivity</a:t>
            </a:r>
          </a:p>
        </p:txBody>
      </p:sp>
      <p:sp>
        <p:nvSpPr>
          <p:cNvPr id="134156" name="Rectangle 12"/>
          <p:cNvSpPr>
            <a:spLocks noChangeArrowheads="1"/>
          </p:cNvSpPr>
          <p:nvPr/>
        </p:nvSpPr>
        <p:spPr bwMode="auto">
          <a:xfrm>
            <a:off x="5649177" y="51983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Increased risk taking</a:t>
            </a:r>
          </a:p>
        </p:txBody>
      </p:sp>
      <p:sp>
        <p:nvSpPr>
          <p:cNvPr id="134157" name="Rectangle 13"/>
          <p:cNvSpPr>
            <a:spLocks noChangeArrowheads="1"/>
          </p:cNvSpPr>
          <p:nvPr/>
        </p:nvSpPr>
        <p:spPr bwMode="auto">
          <a:xfrm>
            <a:off x="3124316" y="5606871"/>
            <a:ext cx="23828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50000"/>
              </a:spcBef>
              <a:buClr>
                <a:schemeClr val="hlink"/>
              </a:buClr>
              <a:buFont typeface="Wingdings" pitchFamily="2" charset="2"/>
              <a:buNone/>
            </a:pPr>
            <a:r>
              <a:rPr lang="en-US" sz="2000" dirty="0">
                <a:solidFill>
                  <a:schemeClr val="tx2"/>
                </a:solidFill>
                <a:latin typeface="Arial" charset="0"/>
              </a:rPr>
              <a:t>Rapid loss of emotional control   </a:t>
            </a:r>
            <a:r>
              <a:rPr lang="en-US" sz="2000" dirty="0" smtClean="0">
                <a:solidFill>
                  <a:schemeClr val="tx2"/>
                </a:solidFill>
                <a:latin typeface="Arial" charset="0"/>
              </a:rPr>
              <a:t>(“short fuse”)</a:t>
            </a:r>
            <a:endParaRPr lang="en-US" sz="2000" dirty="0">
              <a:solidFill>
                <a:schemeClr val="tx2"/>
              </a:solidFill>
              <a:latin typeface="Arial" charset="0"/>
            </a:endParaRPr>
          </a:p>
        </p:txBody>
      </p:sp>
      <p:sp>
        <p:nvSpPr>
          <p:cNvPr id="134158" name="Rectangle 14"/>
          <p:cNvSpPr>
            <a:spLocks noChangeArrowheads="1"/>
          </p:cNvSpPr>
          <p:nvPr/>
        </p:nvSpPr>
        <p:spPr bwMode="auto">
          <a:xfrm>
            <a:off x="6680080" y="1722437"/>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solidFill>
                  <a:schemeClr val="tx2"/>
                </a:solidFill>
                <a:latin typeface="Arial" charset="0"/>
              </a:rPr>
              <a:t>Socially inappropriate behavior</a:t>
            </a:r>
          </a:p>
        </p:txBody>
      </p:sp>
      <p:sp>
        <p:nvSpPr>
          <p:cNvPr id="134159" name="Rectangle 15"/>
          <p:cNvSpPr>
            <a:spLocks noChangeArrowheads="1"/>
          </p:cNvSpPr>
          <p:nvPr/>
        </p:nvSpPr>
        <p:spPr bwMode="auto">
          <a:xfrm>
            <a:off x="160361" y="25908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chemeClr val="tx2"/>
                </a:solidFill>
                <a:latin typeface="Arial" charset="0"/>
              </a:rPr>
              <a:t>Difficulty with self </a:t>
            </a:r>
            <a:r>
              <a:rPr lang="en-US" sz="2000" dirty="0" smtClean="0">
                <a:solidFill>
                  <a:schemeClr val="tx2"/>
                </a:solidFill>
                <a:latin typeface="Arial" charset="0"/>
              </a:rPr>
              <a:t>-initiation</a:t>
            </a:r>
            <a:endParaRPr lang="en-US" sz="2000" dirty="0">
              <a:solidFill>
                <a:schemeClr val="tx2"/>
              </a:solidFill>
              <a:latin typeface="Arial" charset="0"/>
            </a:endParaRPr>
          </a:p>
        </p:txBody>
      </p:sp>
      <p:sp>
        <p:nvSpPr>
          <p:cNvPr id="134160" name="Rectangle 16"/>
          <p:cNvSpPr>
            <a:spLocks noChangeArrowheads="1"/>
          </p:cNvSpPr>
          <p:nvPr/>
        </p:nvSpPr>
        <p:spPr bwMode="auto">
          <a:xfrm>
            <a:off x="6394101" y="3744189"/>
            <a:ext cx="2476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Increased </a:t>
            </a:r>
            <a:r>
              <a:rPr lang="en-US" sz="2000" dirty="0" smtClean="0">
                <a:solidFill>
                  <a:schemeClr val="tx2"/>
                </a:solidFill>
                <a:latin typeface="Arial" charset="0"/>
              </a:rPr>
              <a:t>self-focus</a:t>
            </a:r>
            <a:endParaRPr lang="en-US" sz="2000" dirty="0">
              <a:solidFill>
                <a:schemeClr val="tx2"/>
              </a:solidFill>
              <a:latin typeface="Arial" charset="0"/>
            </a:endParaRPr>
          </a:p>
        </p:txBody>
      </p:sp>
      <p:sp>
        <p:nvSpPr>
          <p:cNvPr id="134161" name="Rectangle 17"/>
          <p:cNvSpPr>
            <a:spLocks noChangeArrowheads="1"/>
          </p:cNvSpPr>
          <p:nvPr/>
        </p:nvSpPr>
        <p:spPr bwMode="auto">
          <a:xfrm>
            <a:off x="5428488" y="5763499"/>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FF6600"/>
                </a:solidFill>
                <a:latin typeface="Arial" charset="0"/>
              </a:rPr>
              <a:t>Before-after contrasts</a:t>
            </a:r>
          </a:p>
        </p:txBody>
      </p:sp>
      <p:sp>
        <p:nvSpPr>
          <p:cNvPr id="134176" name="Rectangle 32"/>
          <p:cNvSpPr>
            <a:spLocks noChangeArrowheads="1"/>
          </p:cNvSpPr>
          <p:nvPr/>
        </p:nvSpPr>
        <p:spPr bwMode="auto">
          <a:xfrm>
            <a:off x="464593" y="4556918"/>
            <a:ext cx="205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Self-monitoring</a:t>
            </a:r>
          </a:p>
        </p:txBody>
      </p:sp>
    </p:spTree>
    <p:extLst>
      <p:ext uri="{BB962C8B-B14F-4D97-AF65-F5344CB8AC3E}">
        <p14:creationId xmlns:p14="http://schemas.microsoft.com/office/powerpoint/2010/main" val="250300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229600" cy="990600"/>
          </a:xfrm>
        </p:spPr>
        <p:txBody>
          <a:bodyPr/>
          <a:lstStyle/>
          <a:p>
            <a:r>
              <a:rPr lang="en-US" sz="4000" b="1" dirty="0"/>
              <a:t>Traumatic Brain Injury Is </a:t>
            </a:r>
            <a:r>
              <a:rPr lang="en-US" sz="4000" b="1" dirty="0">
                <a:solidFill>
                  <a:srgbClr val="FF6600"/>
                </a:solidFill>
              </a:rPr>
              <a:t>Not...</a:t>
            </a:r>
          </a:p>
        </p:txBody>
      </p:sp>
      <p:sp>
        <p:nvSpPr>
          <p:cNvPr id="93187" name="Rectangle 3"/>
          <p:cNvSpPr>
            <a:spLocks noGrp="1" noChangeArrowheads="1"/>
          </p:cNvSpPr>
          <p:nvPr>
            <p:ph type="body" idx="1"/>
          </p:nvPr>
        </p:nvSpPr>
        <p:spPr>
          <a:xfrm>
            <a:off x="304800" y="1676400"/>
            <a:ext cx="8610600" cy="3657600"/>
          </a:xfr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new onset </a:t>
            </a:r>
            <a:r>
              <a:rPr lang="en-US" sz="3400" dirty="0" smtClean="0">
                <a:effectLst>
                  <a:outerShdw blurRad="38100" dist="38100" dir="2700000" algn="tl">
                    <a:srgbClr val="000000">
                      <a:alpha val="43137"/>
                    </a:srgbClr>
                  </a:outerShdw>
                </a:effectLst>
              </a:rPr>
              <a:t>of a mental disorder.</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j</a:t>
            </a:r>
            <a:r>
              <a:rPr lang="en-US" sz="3400" dirty="0" smtClean="0">
                <a:effectLst>
                  <a:outerShdw blurRad="38100" dist="38100" dir="2700000" algn="tl">
                    <a:srgbClr val="000000">
                      <a:alpha val="43137"/>
                    </a:srgbClr>
                  </a:outerShdw>
                </a:effectLst>
              </a:rPr>
              <a:t>ust </a:t>
            </a:r>
            <a:r>
              <a:rPr lang="en-US" sz="3400" dirty="0">
                <a:effectLst>
                  <a:outerShdw blurRad="38100" dist="38100" dir="2700000" algn="tl">
                    <a:srgbClr val="000000">
                      <a:alpha val="43137"/>
                    </a:srgbClr>
                  </a:outerShdw>
                </a:effectLst>
              </a:rPr>
              <a:t>emotional </a:t>
            </a:r>
            <a:r>
              <a:rPr lang="en-US" sz="3400" dirty="0" smtClean="0">
                <a:effectLst>
                  <a:outerShdw blurRad="38100" dist="38100" dir="2700000" algn="tl">
                    <a:srgbClr val="000000">
                      <a:alpha val="43137"/>
                    </a:srgbClr>
                  </a:outerShdw>
                </a:effectLst>
              </a:rPr>
              <a:t>stress.</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n </a:t>
            </a:r>
            <a:r>
              <a:rPr lang="en-US" sz="3400" dirty="0">
                <a:effectLst>
                  <a:outerShdw blurRad="38100" dist="38100" dir="2700000" algn="tl">
                    <a:srgbClr val="000000">
                      <a:alpha val="43137"/>
                    </a:srgbClr>
                  </a:outerShdw>
                </a:effectLst>
              </a:rPr>
              <a:t>acquired mental </a:t>
            </a:r>
            <a:r>
              <a:rPr lang="en-US" sz="3400" dirty="0" smtClean="0">
                <a:effectLst>
                  <a:outerShdw blurRad="38100" dist="38100" dir="2700000" algn="tl">
                    <a:srgbClr val="000000">
                      <a:alpha val="43137"/>
                    </a:srgbClr>
                  </a:outerShdw>
                </a:effectLst>
              </a:rPr>
              <a:t>retardation.</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t</a:t>
            </a:r>
            <a:r>
              <a:rPr lang="en-US" sz="3400" dirty="0" smtClean="0">
                <a:effectLst>
                  <a:outerShdw blurRad="38100" dist="38100" dir="2700000" algn="tl">
                    <a:srgbClr val="000000">
                      <a:alpha val="43137"/>
                    </a:srgbClr>
                  </a:outerShdw>
                </a:effectLst>
              </a:rPr>
              <a:t>he effects </a:t>
            </a:r>
            <a:r>
              <a:rPr lang="en-US" sz="3400" dirty="0">
                <a:effectLst>
                  <a:outerShdw blurRad="38100" dist="38100" dir="2700000" algn="tl">
                    <a:srgbClr val="000000">
                      <a:alpha val="43137"/>
                    </a:srgbClr>
                  </a:outerShdw>
                </a:effectLst>
              </a:rPr>
              <a:t>of prolonged drug/alcohol </a:t>
            </a:r>
            <a:r>
              <a:rPr lang="en-US" sz="3400" dirty="0" smtClean="0">
                <a:effectLst>
                  <a:outerShdw blurRad="38100" dist="38100" dir="2700000" algn="tl">
                    <a:srgbClr val="000000">
                      <a:alpha val="43137"/>
                    </a:srgbClr>
                  </a:outerShdw>
                </a:effectLst>
              </a:rPr>
              <a:t>abuse.</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gradual </a:t>
            </a:r>
            <a:r>
              <a:rPr lang="en-US" sz="3400" dirty="0">
                <a:effectLst>
                  <a:outerShdw blurRad="38100" dist="38100" dir="2700000" algn="tl">
                    <a:srgbClr val="000000">
                      <a:alpha val="43137"/>
                    </a:srgbClr>
                  </a:outerShdw>
                </a:effectLst>
              </a:rPr>
              <a:t>change in cognitive </a:t>
            </a:r>
            <a:r>
              <a:rPr lang="en-US" sz="3400" dirty="0" smtClean="0">
                <a:effectLst>
                  <a:outerShdw blurRad="38100" dist="38100" dir="2700000" algn="tl">
                    <a:srgbClr val="000000">
                      <a:alpha val="43137"/>
                    </a:srgbClr>
                  </a:outerShdw>
                </a:effectLst>
              </a:rPr>
              <a:t>function.</a:t>
            </a:r>
            <a:endParaRPr lang="en-US" sz="3400" dirty="0">
              <a:effectLst>
                <a:outerShdw blurRad="38100" dist="38100" dir="2700000" algn="tl">
                  <a:srgbClr val="000000">
                    <a:alpha val="43137"/>
                  </a:srgbClr>
                </a:outerShdw>
              </a:effectLst>
            </a:endParaRPr>
          </a:p>
          <a:p>
            <a:pPr>
              <a:buClr>
                <a:schemeClr val="tx1"/>
              </a:buClr>
              <a:buFontTx/>
              <a:buChar char="•"/>
            </a:pPr>
            <a:endParaRPr lang="en-US" sz="3400" b="1" dirty="0"/>
          </a:p>
        </p:txBody>
      </p:sp>
    </p:spTree>
    <p:extLst>
      <p:ext uri="{BB962C8B-B14F-4D97-AF65-F5344CB8AC3E}">
        <p14:creationId xmlns:p14="http://schemas.microsoft.com/office/powerpoint/2010/main" val="338368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risk?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8369998"/>
              </p:ext>
            </p:extLst>
          </p:nvPr>
        </p:nvGraphicFramePr>
        <p:xfrm>
          <a:off x="457200" y="16002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990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6318"/>
            <a:ext cx="7772400" cy="5612081"/>
          </a:xfrm>
          <a:solidFill>
            <a:schemeClr val="accent1">
              <a:lumMod val="75000"/>
            </a:schemeClr>
          </a:solidFill>
          <a:scene3d>
            <a:camera prst="perspectiveLef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r>
              <a:rPr lang="en-US" sz="5400" dirty="0" smtClean="0">
                <a:solidFill>
                  <a:schemeClr val="bg1"/>
                </a:solidFill>
              </a:rPr>
              <a:t>After </a:t>
            </a:r>
            <a:r>
              <a:rPr lang="en-US" sz="5400" dirty="0">
                <a:solidFill>
                  <a:schemeClr val="bg1"/>
                </a:solidFill>
              </a:rPr>
              <a:t>the 1</a:t>
            </a:r>
            <a:r>
              <a:rPr lang="en-US" sz="5400" baseline="30000" dirty="0">
                <a:solidFill>
                  <a:schemeClr val="bg1"/>
                </a:solidFill>
              </a:rPr>
              <a:t>st</a:t>
            </a:r>
            <a:r>
              <a:rPr lang="en-US" sz="5400" dirty="0">
                <a:solidFill>
                  <a:schemeClr val="bg1"/>
                </a:solidFill>
              </a:rPr>
              <a:t> TBI, risk of a second TBI is 3 times greater. After the 2</a:t>
            </a:r>
            <a:r>
              <a:rPr lang="en-US" sz="5400" baseline="30000" dirty="0">
                <a:solidFill>
                  <a:schemeClr val="bg1"/>
                </a:solidFill>
              </a:rPr>
              <a:t>nd</a:t>
            </a:r>
            <a:r>
              <a:rPr lang="en-US" sz="5400" dirty="0">
                <a:solidFill>
                  <a:schemeClr val="bg1"/>
                </a:solidFill>
              </a:rPr>
              <a:t> TBI, risk of a third injury is </a:t>
            </a:r>
            <a:r>
              <a:rPr lang="en-US" sz="5400" dirty="0" smtClean="0">
                <a:solidFill>
                  <a:schemeClr val="bg1"/>
                </a:solidFill>
              </a:rPr>
              <a:t>up to 8 </a:t>
            </a:r>
            <a:r>
              <a:rPr lang="en-US" sz="5400" dirty="0">
                <a:solidFill>
                  <a:schemeClr val="bg1"/>
                </a:solidFill>
              </a:rPr>
              <a:t>times </a:t>
            </a:r>
            <a:r>
              <a:rPr lang="en-US" sz="5400" dirty="0" smtClean="0">
                <a:solidFill>
                  <a:schemeClr val="bg1"/>
                </a:solidFill>
              </a:rPr>
              <a:t>greater!</a:t>
            </a:r>
            <a:endParaRPr lang="en-US" sz="4800" dirty="0">
              <a:solidFill>
                <a:schemeClr val="bg1"/>
              </a:solidFill>
            </a:endParaRPr>
          </a:p>
        </p:txBody>
      </p:sp>
      <p:pic>
        <p:nvPicPr>
          <p:cNvPr id="1026" name="Picture 2" descr="C:\Users\Haleigh Work\AppData\Local\Microsoft\Windows\Temporary Internet Files\Content.IE5\FNCX55PH\MC9003043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1423060" cy="240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22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chor="t"/>
          <a:lstStyle/>
          <a:p>
            <a:r>
              <a:rPr lang="en-US" sz="4000" spc="-150" dirty="0" smtClean="0">
                <a:effectLst>
                  <a:outerShdw blurRad="38100" dist="38100" dir="2700000" algn="tl">
                    <a:srgbClr val="000000">
                      <a:alpha val="43137"/>
                    </a:srgbClr>
                  </a:outerShdw>
                </a:effectLst>
              </a:rPr>
              <a:t>Leading Causes of TBI </a:t>
            </a:r>
            <a:r>
              <a:rPr lang="en-US" spc="-150" baseline="20000" dirty="0" smtClean="0"/>
              <a:t>1*</a:t>
            </a:r>
            <a:endParaRPr lang="en-US" sz="1100" spc="-150" baseline="2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66619877"/>
              </p:ext>
            </p:extLst>
          </p:nvPr>
        </p:nvGraphicFramePr>
        <p:xfrm>
          <a:off x="381000" y="609600"/>
          <a:ext cx="832104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38400" y="6172200"/>
            <a:ext cx="4107150" cy="307777"/>
          </a:xfrm>
          <a:prstGeom prst="rect">
            <a:avLst/>
          </a:prstGeom>
          <a:noFill/>
        </p:spPr>
        <p:txBody>
          <a:bodyPr wrap="none" rtlCol="0">
            <a:spAutoFit/>
          </a:bodyPr>
          <a:lstStyle/>
          <a:p>
            <a:r>
              <a:rPr lang="en-US" sz="1400" dirty="0" smtClean="0">
                <a:solidFill>
                  <a:schemeClr val="tx2"/>
                </a:solidFill>
              </a:rPr>
              <a:t>*Based of CDC’s annual estimates from 2002-2006</a:t>
            </a:r>
            <a:endParaRPr lang="en-US" sz="1400" dirty="0">
              <a:solidFill>
                <a:schemeClr val="tx2"/>
              </a:solidFill>
            </a:endParaRPr>
          </a:p>
        </p:txBody>
      </p:sp>
    </p:spTree>
    <p:extLst>
      <p:ext uri="{BB962C8B-B14F-4D97-AF65-F5344CB8AC3E}">
        <p14:creationId xmlns:p14="http://schemas.microsoft.com/office/powerpoint/2010/main" val="52998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152400"/>
            <a:ext cx="4648200" cy="4648200"/>
          </a:xfrm>
        </p:spPr>
      </p:pic>
      <p:pic>
        <p:nvPicPr>
          <p:cNvPr id="9" name="Content Placeholder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263404" y="3276600"/>
            <a:ext cx="3503156" cy="3093697"/>
          </a:xfrm>
        </p:spPr>
      </p:pic>
      <p:cxnSp>
        <p:nvCxnSpPr>
          <p:cNvPr id="21" name="Straight Arrow Connector 20"/>
          <p:cNvCxnSpPr/>
          <p:nvPr/>
        </p:nvCxnSpPr>
        <p:spPr>
          <a:xfrm flipH="1" flipV="1">
            <a:off x="4629150" y="1210760"/>
            <a:ext cx="1066800" cy="195091"/>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38800" y="425930"/>
            <a:ext cx="3200400" cy="1569660"/>
          </a:xfrm>
          <a:prstGeom prst="rect">
            <a:avLst/>
          </a:prstGeom>
          <a:ln>
            <a:solidFill>
              <a:schemeClr val="tx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2F5897">
                    <a:lumMod val="75000"/>
                  </a:srgbClr>
                </a:solidFill>
                <a:effectLst>
                  <a:outerShdw blurRad="38100" dist="38100" dir="2700000" algn="tl">
                    <a:srgbClr val="000000">
                      <a:alpha val="43137"/>
                    </a:srgbClr>
                  </a:outerShdw>
                </a:effectLst>
              </a:rPr>
              <a:t>Typical Neuronal Communication</a:t>
            </a:r>
            <a:endParaRPr lang="en-US" sz="3200" dirty="0">
              <a:solidFill>
                <a:srgbClr val="2F5897">
                  <a:lumMod val="75000"/>
                </a:srgbClr>
              </a:solidFill>
              <a:effectLst>
                <a:outerShdw blurRad="38100" dist="38100" dir="2700000" algn="tl">
                  <a:srgbClr val="000000">
                    <a:alpha val="43137"/>
                  </a:srgbClr>
                </a:outerShdw>
              </a:effectLst>
            </a:endParaRPr>
          </a:p>
        </p:txBody>
      </p:sp>
      <p:cxnSp>
        <p:nvCxnSpPr>
          <p:cNvPr id="35" name="Straight Arrow Connector 34"/>
          <p:cNvCxnSpPr/>
          <p:nvPr/>
        </p:nvCxnSpPr>
        <p:spPr>
          <a:xfrm>
            <a:off x="1905000" y="5638800"/>
            <a:ext cx="3414450" cy="0"/>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20987611">
            <a:off x="717930" y="4763499"/>
            <a:ext cx="4193941" cy="769441"/>
          </a:xfrm>
          <a:prstGeom prst="rect">
            <a:avLst/>
          </a:prstGeom>
          <a:ln w="28575">
            <a:solidFill>
              <a:schemeClr val="tx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smtClean="0">
                <a:solidFill>
                  <a:srgbClr val="2F5897">
                    <a:lumMod val="75000"/>
                  </a:srgbClr>
                </a:solidFill>
                <a:effectLst>
                  <a:outerShdw blurRad="38100" dist="38100" dir="2700000" algn="tl">
                    <a:srgbClr val="000000">
                      <a:alpha val="43137"/>
                    </a:srgbClr>
                  </a:outerShdw>
                </a:effectLst>
              </a:rPr>
              <a:t>Neuroplasticity</a:t>
            </a:r>
            <a:endParaRPr lang="en-US" sz="4400" dirty="0">
              <a:solidFill>
                <a:srgbClr val="2F5897">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93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943600" cy="1371600"/>
          </a:xfrm>
        </p:spPr>
        <p:txBody>
          <a:bodyPr/>
          <a:lstStyle/>
          <a:p>
            <a:pPr>
              <a:lnSpc>
                <a:spcPct val="100000"/>
              </a:lnSpc>
            </a:pPr>
            <a:r>
              <a:rPr lang="en-US" sz="4000" dirty="0"/>
              <a:t>Brain Injury Incidence </a:t>
            </a:r>
            <a:r>
              <a:rPr lang="en-US" sz="4000" dirty="0" smtClean="0"/>
              <a:t/>
            </a:r>
            <a:br>
              <a:rPr lang="en-US" sz="4000" dirty="0" smtClean="0"/>
            </a:br>
            <a:r>
              <a:rPr lang="en-US" sz="4000" dirty="0" smtClean="0"/>
              <a:t>in </a:t>
            </a:r>
            <a:r>
              <a:rPr lang="en-US" sz="4000" dirty="0"/>
              <a:t>Children and </a:t>
            </a:r>
            <a:r>
              <a:rPr lang="en-US" sz="4000" dirty="0" smtClean="0"/>
              <a:t>Youth</a:t>
            </a:r>
            <a:endParaRPr lang="en-US" sz="4000" dirty="0"/>
          </a:p>
        </p:txBody>
      </p:sp>
      <p:sp>
        <p:nvSpPr>
          <p:cNvPr id="3" name="Content Placeholder 2"/>
          <p:cNvSpPr>
            <a:spLocks noGrp="1"/>
          </p:cNvSpPr>
          <p:nvPr>
            <p:ph idx="1"/>
          </p:nvPr>
        </p:nvSpPr>
        <p:spPr>
          <a:ln w="38100">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dirty="0">
                <a:solidFill>
                  <a:schemeClr val="tx2">
                    <a:lumMod val="75000"/>
                  </a:schemeClr>
                </a:solidFill>
              </a:rPr>
              <a:t>Injury, in general, is the leading cause of </a:t>
            </a:r>
            <a:endParaRPr lang="en-US" dirty="0" smtClean="0">
              <a:solidFill>
                <a:schemeClr val="tx2">
                  <a:lumMod val="75000"/>
                </a:schemeClr>
              </a:solidFill>
            </a:endParaRPr>
          </a:p>
          <a:p>
            <a:pPr marL="0" indent="0">
              <a:buNone/>
            </a:pPr>
            <a:r>
              <a:rPr lang="en-US" dirty="0">
                <a:solidFill>
                  <a:schemeClr val="tx2">
                    <a:lumMod val="75000"/>
                  </a:schemeClr>
                </a:solidFill>
              </a:rPr>
              <a:t> </a:t>
            </a:r>
            <a:r>
              <a:rPr lang="en-US" dirty="0" smtClean="0">
                <a:solidFill>
                  <a:schemeClr val="tx2">
                    <a:lumMod val="75000"/>
                  </a:schemeClr>
                </a:solidFill>
              </a:rPr>
              <a:t>    death </a:t>
            </a:r>
            <a:r>
              <a:rPr lang="en-US" dirty="0">
                <a:solidFill>
                  <a:schemeClr val="tx2">
                    <a:lumMod val="75000"/>
                  </a:schemeClr>
                </a:solidFill>
              </a:rPr>
              <a:t>of children age 1 and up.</a:t>
            </a:r>
            <a:r>
              <a:rPr lang="en-US" baseline="30000" dirty="0">
                <a:solidFill>
                  <a:schemeClr val="tx2">
                    <a:lumMod val="75000"/>
                  </a:schemeClr>
                </a:solidFill>
              </a:rPr>
              <a:t>6</a:t>
            </a:r>
          </a:p>
          <a:p>
            <a:pPr lvl="0"/>
            <a:r>
              <a:rPr lang="en-US" dirty="0" smtClean="0">
                <a:solidFill>
                  <a:schemeClr val="tx2">
                    <a:lumMod val="75000"/>
                  </a:schemeClr>
                </a:solidFill>
              </a:rPr>
              <a:t>Age of youth most at risk: 0 to 4 years and 15-19 years.</a:t>
            </a:r>
            <a:r>
              <a:rPr lang="en-US" baseline="30000" dirty="0" smtClean="0">
                <a:solidFill>
                  <a:schemeClr val="tx2">
                    <a:lumMod val="75000"/>
                  </a:schemeClr>
                </a:solidFill>
              </a:rPr>
              <a:t>1</a:t>
            </a:r>
            <a:r>
              <a:rPr lang="en-US" dirty="0" smtClean="0">
                <a:solidFill>
                  <a:schemeClr val="tx2">
                    <a:lumMod val="75000"/>
                  </a:schemeClr>
                </a:solidFill>
              </a:rPr>
              <a:t> </a:t>
            </a:r>
          </a:p>
          <a:p>
            <a:pPr lvl="0"/>
            <a:r>
              <a:rPr lang="en-US" dirty="0" smtClean="0">
                <a:solidFill>
                  <a:schemeClr val="tx2">
                    <a:lumMod val="75000"/>
                  </a:schemeClr>
                </a:solidFill>
              </a:rPr>
              <a:t>Annually, children age 0 to 14 years  account for ~500,000 TBI-related ER visits.</a:t>
            </a:r>
            <a:r>
              <a:rPr lang="en-US" baseline="30000" dirty="0" smtClean="0">
                <a:solidFill>
                  <a:schemeClr val="tx2">
                    <a:lumMod val="75000"/>
                  </a:schemeClr>
                </a:solidFill>
              </a:rPr>
              <a:t>1</a:t>
            </a:r>
          </a:p>
          <a:p>
            <a:pPr lvl="0"/>
            <a:r>
              <a:rPr lang="en-US" dirty="0" smtClean="0">
                <a:solidFill>
                  <a:schemeClr val="tx2">
                    <a:lumMod val="75000"/>
                  </a:schemeClr>
                </a:solidFill>
              </a:rPr>
              <a:t>Males </a:t>
            </a:r>
            <a:r>
              <a:rPr lang="en-US" dirty="0">
                <a:solidFill>
                  <a:schemeClr val="tx2">
                    <a:lumMod val="75000"/>
                  </a:schemeClr>
                </a:solidFill>
              </a:rPr>
              <a:t>aged 0 to 4 years have the highest rates of TBI-related emergency department visits, hospitalizations, and </a:t>
            </a:r>
            <a:r>
              <a:rPr lang="en-US" dirty="0" smtClean="0">
                <a:solidFill>
                  <a:schemeClr val="tx2">
                    <a:lumMod val="75000"/>
                  </a:schemeClr>
                </a:solidFill>
              </a:rPr>
              <a:t>deaths.</a:t>
            </a:r>
            <a:r>
              <a:rPr lang="en-US" baseline="30000" dirty="0" smtClean="0">
                <a:solidFill>
                  <a:schemeClr val="tx2">
                    <a:lumMod val="75000"/>
                  </a:schemeClr>
                </a:solidFill>
              </a:rPr>
              <a:t>1</a:t>
            </a:r>
          </a:p>
          <a:p>
            <a:pPr lvl="0"/>
            <a:r>
              <a:rPr lang="en-US" dirty="0" smtClean="0">
                <a:solidFill>
                  <a:schemeClr val="tx2">
                    <a:lumMod val="75000"/>
                  </a:schemeClr>
                </a:solidFill>
              </a:rPr>
              <a:t>Each </a:t>
            </a:r>
            <a:r>
              <a:rPr lang="en-US" dirty="0">
                <a:solidFill>
                  <a:schemeClr val="tx2">
                    <a:lumMod val="75000"/>
                  </a:schemeClr>
                </a:solidFill>
              </a:rPr>
              <a:t>year, </a:t>
            </a:r>
            <a:r>
              <a:rPr lang="en-US" dirty="0" smtClean="0">
                <a:solidFill>
                  <a:schemeClr val="tx2">
                    <a:lumMod val="75000"/>
                  </a:schemeClr>
                </a:solidFill>
              </a:rPr>
              <a:t>ERs treat ~173,000 sports- </a:t>
            </a:r>
            <a:r>
              <a:rPr lang="en-US" dirty="0">
                <a:solidFill>
                  <a:schemeClr val="tx2">
                    <a:lumMod val="75000"/>
                  </a:schemeClr>
                </a:solidFill>
              </a:rPr>
              <a:t>and recreation-related TBIs</a:t>
            </a:r>
            <a:r>
              <a:rPr lang="en-US" b="1" dirty="0">
                <a:solidFill>
                  <a:schemeClr val="tx2">
                    <a:lumMod val="75000"/>
                  </a:schemeClr>
                </a:solidFill>
              </a:rPr>
              <a:t>,</a:t>
            </a:r>
            <a:r>
              <a:rPr lang="en-US" dirty="0">
                <a:solidFill>
                  <a:schemeClr val="tx2">
                    <a:lumMod val="75000"/>
                  </a:schemeClr>
                </a:solidFill>
              </a:rPr>
              <a:t> including concussions, among </a:t>
            </a:r>
            <a:r>
              <a:rPr lang="en-US" dirty="0" smtClean="0">
                <a:solidFill>
                  <a:schemeClr val="tx2">
                    <a:lumMod val="75000"/>
                  </a:schemeClr>
                </a:solidFill>
              </a:rPr>
              <a:t>youth from birth to 19 years old.</a:t>
            </a:r>
            <a:r>
              <a:rPr lang="en-US" baseline="30000" dirty="0" smtClean="0">
                <a:solidFill>
                  <a:schemeClr val="tx2">
                    <a:lumMod val="75000"/>
                  </a:schemeClr>
                </a:solidFill>
              </a:rPr>
              <a:t>6</a:t>
            </a:r>
            <a:endParaRPr lang="en-US" baseline="30000" dirty="0">
              <a:solidFill>
                <a:schemeClr val="tx2">
                  <a:lumMod val="75000"/>
                </a:schemeClr>
              </a:solidFill>
            </a:endParaRPr>
          </a:p>
        </p:txBody>
      </p:sp>
      <p:pic>
        <p:nvPicPr>
          <p:cNvPr id="2052" name="Picture 4" descr="C:\Users\Haleigh Work\AppData\Local\Microsoft\Windows\Temporary Internet Files\Content.IE5\Q95EEBNM\MC9002998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178488" cy="18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7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lstStyle/>
          <a:p>
            <a:r>
              <a:rPr lang="en-US" sz="3600" dirty="0">
                <a:effectLst>
                  <a:outerShdw blurRad="38100" dist="38100" dir="2700000" algn="tl" rotWithShape="0">
                    <a:srgbClr val="000000">
                      <a:alpha val="43137"/>
                    </a:srgbClr>
                  </a:outerShdw>
                </a:effectLst>
              </a:rPr>
              <a:t>Causes of Injury in Children and </a:t>
            </a:r>
            <a:r>
              <a:rPr lang="en-US" sz="3600" dirty="0" smtClean="0">
                <a:effectLst>
                  <a:outerShdw blurRad="38100" dist="38100" dir="2700000" algn="tl" rotWithShape="0">
                    <a:srgbClr val="000000">
                      <a:alpha val="43137"/>
                    </a:srgbClr>
                  </a:outerShdw>
                </a:effectLst>
              </a:rPr>
              <a:t>Youth</a:t>
            </a:r>
            <a:endParaRPr lang="en-US" sz="3600" dirty="0">
              <a:effectLst>
                <a:outerShdw blurRad="38100" dist="38100" dir="2700000" algn="tl" rotWithShape="0">
                  <a:srgbClr val="000000">
                    <a:alpha val="43137"/>
                  </a:srgbClr>
                </a:outerShdw>
              </a:effectLst>
            </a:endParaRPr>
          </a:p>
        </p:txBody>
      </p:sp>
      <p:sp>
        <p:nvSpPr>
          <p:cNvPr id="3" name="Content Placeholder 2"/>
          <p:cNvSpPr>
            <a:spLocks noGrp="1"/>
          </p:cNvSpPr>
          <p:nvPr>
            <p:ph idx="1"/>
          </p:nvPr>
        </p:nvSpPr>
        <p:spPr>
          <a:xfrm>
            <a:off x="228600" y="1066800"/>
            <a:ext cx="8686800" cy="5638800"/>
          </a:xfr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nchor="ctr">
            <a:normAutofit lnSpcReduction="10000"/>
          </a:bodyPr>
          <a:lstStyle/>
          <a:p>
            <a:pPr lvl="0"/>
            <a:r>
              <a:rPr lang="en-US" sz="2800" u="sng" dirty="0" smtClean="0">
                <a:solidFill>
                  <a:schemeClr val="bg1"/>
                </a:solidFill>
                <a:effectLst>
                  <a:outerShdw blurRad="38100" dist="38100" dir="2700000" algn="tl">
                    <a:srgbClr val="000000">
                      <a:alpha val="43137"/>
                    </a:srgbClr>
                  </a:outerShdw>
                </a:effectLst>
              </a:rPr>
              <a:t>Motor </a:t>
            </a:r>
            <a:r>
              <a:rPr lang="en-US" sz="2800" u="sng" dirty="0">
                <a:solidFill>
                  <a:schemeClr val="bg1"/>
                </a:solidFill>
                <a:effectLst>
                  <a:outerShdw blurRad="38100" dist="38100" dir="2700000" algn="tl">
                    <a:srgbClr val="000000">
                      <a:alpha val="43137"/>
                    </a:srgbClr>
                  </a:outerShdw>
                </a:effectLst>
              </a:rPr>
              <a:t>vehicle crashes</a:t>
            </a:r>
            <a:r>
              <a:rPr lang="en-US" sz="2800" dirty="0">
                <a:solidFill>
                  <a:schemeClr val="bg1"/>
                </a:solidFill>
                <a:effectLst>
                  <a:outerShdw blurRad="38100" dist="38100" dir="2700000" algn="tl">
                    <a:srgbClr val="000000">
                      <a:alpha val="43137"/>
                    </a:srgbClr>
                  </a:outerShdw>
                </a:effectLst>
              </a:rPr>
              <a:t> are the leading cause of death for U.S. teens, accounting for more than one in three deaths in this age group</a:t>
            </a:r>
            <a:r>
              <a:rPr lang="en-US" sz="2800" dirty="0" smtClean="0">
                <a:solidFill>
                  <a:schemeClr val="bg1"/>
                </a:solidFill>
                <a:effectLst>
                  <a:outerShdw blurRad="38100" dist="38100" dir="2700000" algn="tl">
                    <a:srgbClr val="000000">
                      <a:alpha val="43137"/>
                    </a:srgbClr>
                  </a:outerShdw>
                </a:effectLst>
              </a:rPr>
              <a:t>. </a:t>
            </a:r>
            <a:r>
              <a:rPr lang="en-US" sz="2800" baseline="30000" dirty="0" smtClean="0">
                <a:solidFill>
                  <a:schemeClr val="bg1"/>
                </a:solidFill>
                <a:effectLst>
                  <a:outerShdw blurRad="38100" dist="38100" dir="2700000" algn="tl">
                    <a:srgbClr val="000000">
                      <a:alpha val="43137"/>
                    </a:srgbClr>
                  </a:outerShdw>
                </a:effectLst>
              </a:rPr>
              <a:t>8</a:t>
            </a:r>
          </a:p>
          <a:p>
            <a:pPr lvl="1"/>
            <a:r>
              <a:rPr lang="en-US" sz="2200" dirty="0" smtClean="0">
                <a:solidFill>
                  <a:schemeClr val="bg1"/>
                </a:solidFill>
                <a:effectLst>
                  <a:outerShdw blurRad="38100" dist="38100" dir="2700000" algn="tl">
                    <a:srgbClr val="000000">
                      <a:alpha val="43137"/>
                    </a:srgbClr>
                  </a:outerShdw>
                </a:effectLst>
              </a:rPr>
              <a:t>Inexperience, distraction, drowsy and nighttime driving, </a:t>
            </a:r>
          </a:p>
          <a:p>
            <a:pPr marL="457200" lvl="1" indent="0">
              <a:buNone/>
            </a:pPr>
            <a:r>
              <a:rPr lang="en-US" sz="2200" dirty="0" smtClean="0">
                <a:solidFill>
                  <a:schemeClr val="bg1"/>
                </a:solidFill>
                <a:effectLst>
                  <a:outerShdw blurRad="38100" dist="38100" dir="2700000" algn="tl">
                    <a:srgbClr val="000000">
                      <a:alpha val="43137"/>
                    </a:srgbClr>
                  </a:outerShdw>
                </a:effectLst>
              </a:rPr>
              <a:t>     no seat belt, substance use, prone to risky behaviors </a:t>
            </a:r>
          </a:p>
          <a:p>
            <a:pPr lvl="0"/>
            <a:r>
              <a:rPr lang="en-US" sz="2800" u="sng" dirty="0">
                <a:solidFill>
                  <a:schemeClr val="bg1"/>
                </a:solidFill>
                <a:effectLst>
                  <a:outerShdw blurRad="38100" dist="38100" dir="2700000" algn="tl">
                    <a:srgbClr val="000000">
                      <a:alpha val="43137"/>
                    </a:srgbClr>
                  </a:outerShdw>
                </a:effectLst>
              </a:rPr>
              <a:t>Falls</a:t>
            </a:r>
            <a:r>
              <a:rPr lang="en-US" sz="2800" dirty="0">
                <a:solidFill>
                  <a:schemeClr val="bg1"/>
                </a:solidFill>
                <a:effectLst>
                  <a:outerShdw blurRad="38100" dist="38100" dir="2700000" algn="tl">
                    <a:srgbClr val="000000">
                      <a:alpha val="43137"/>
                    </a:srgbClr>
                  </a:outerShdw>
                </a:effectLst>
              </a:rPr>
              <a:t> are the leading cause of non-fatal injuries for all children ages 0 to </a:t>
            </a:r>
            <a:r>
              <a:rPr lang="en-US" sz="2800" dirty="0" smtClean="0">
                <a:solidFill>
                  <a:schemeClr val="bg1"/>
                </a:solidFill>
                <a:effectLst>
                  <a:outerShdw blurRad="38100" dist="38100" dir="2700000" algn="tl">
                    <a:srgbClr val="000000">
                      <a:alpha val="43137"/>
                    </a:srgbClr>
                  </a:outerShdw>
                </a:effectLst>
              </a:rPr>
              <a:t>19.</a:t>
            </a:r>
            <a:r>
              <a:rPr lang="en-US" sz="2800" baseline="30000" dirty="0" smtClean="0">
                <a:solidFill>
                  <a:schemeClr val="bg1"/>
                </a:solidFill>
                <a:effectLst>
                  <a:outerShdw blurRad="38100" dist="38100" dir="2700000" algn="tl">
                    <a:srgbClr val="000000">
                      <a:alpha val="43137"/>
                    </a:srgbClr>
                  </a:outerShdw>
                </a:effectLst>
              </a:rPr>
              <a:t>6</a:t>
            </a:r>
            <a:r>
              <a:rPr lang="en-US" sz="2800" dirty="0" smtClean="0">
                <a:solidFill>
                  <a:schemeClr val="bg1"/>
                </a:solidFill>
                <a:effectLst>
                  <a:outerShdw blurRad="38100" dist="38100" dir="2700000" algn="tl">
                    <a:srgbClr val="000000">
                      <a:alpha val="43137"/>
                    </a:srgbClr>
                  </a:outerShdw>
                </a:effectLst>
              </a:rPr>
              <a:t> </a:t>
            </a:r>
          </a:p>
          <a:p>
            <a:pPr lvl="0"/>
            <a:r>
              <a:rPr lang="en-US" sz="2800" dirty="0">
                <a:solidFill>
                  <a:schemeClr val="bg1"/>
                </a:solidFill>
                <a:effectLst>
                  <a:outerShdw blurRad="38100" dist="38100" dir="2700000" algn="tl">
                    <a:srgbClr val="000000">
                      <a:alpha val="43137"/>
                    </a:srgbClr>
                  </a:outerShdw>
                </a:effectLst>
              </a:rPr>
              <a:t>During the last </a:t>
            </a:r>
            <a:r>
              <a:rPr lang="en-US" sz="2800" dirty="0" smtClean="0">
                <a:solidFill>
                  <a:schemeClr val="bg1"/>
                </a:solidFill>
                <a:effectLst>
                  <a:outerShdw blurRad="38100" dist="38100" dir="2700000" algn="tl">
                    <a:srgbClr val="000000">
                      <a:alpha val="43137"/>
                    </a:srgbClr>
                  </a:outerShdw>
                </a:effectLst>
              </a:rPr>
              <a:t>decade</a:t>
            </a:r>
            <a:r>
              <a:rPr lang="en-US" sz="2800" dirty="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ER </a:t>
            </a:r>
            <a:r>
              <a:rPr lang="en-US" sz="2800" dirty="0">
                <a:solidFill>
                  <a:schemeClr val="bg1"/>
                </a:solidFill>
                <a:effectLst>
                  <a:outerShdw blurRad="38100" dist="38100" dir="2700000" algn="tl">
                    <a:srgbClr val="000000">
                      <a:alpha val="43137"/>
                    </a:srgbClr>
                  </a:outerShdw>
                </a:effectLst>
              </a:rPr>
              <a:t>visits for </a:t>
            </a:r>
            <a:r>
              <a:rPr lang="en-US" sz="2800" u="sng" dirty="0">
                <a:solidFill>
                  <a:schemeClr val="bg1"/>
                </a:solidFill>
                <a:effectLst>
                  <a:outerShdw blurRad="38100" dist="38100" dir="2700000" algn="tl">
                    <a:srgbClr val="000000">
                      <a:alpha val="43137"/>
                    </a:srgbClr>
                  </a:outerShdw>
                </a:effectLst>
              </a:rPr>
              <a:t>sports- and recreation-related TBIs</a:t>
            </a:r>
            <a:r>
              <a:rPr lang="en-US" sz="2800" dirty="0">
                <a:solidFill>
                  <a:schemeClr val="bg1"/>
                </a:solidFill>
                <a:effectLst>
                  <a:outerShdw blurRad="38100" dist="38100" dir="2700000" algn="tl">
                    <a:srgbClr val="000000">
                      <a:alpha val="43137"/>
                    </a:srgbClr>
                  </a:outerShdw>
                </a:effectLst>
              </a:rPr>
              <a:t>, including concussions, among children and adolescents increased by 60</a:t>
            </a:r>
            <a:r>
              <a:rPr lang="en-US" sz="2800" dirty="0" smtClean="0">
                <a:solidFill>
                  <a:schemeClr val="bg1"/>
                </a:solidFill>
                <a:effectLst>
                  <a:outerShdw blurRad="38100" dist="38100" dir="2700000" algn="tl">
                    <a:srgbClr val="000000">
                      <a:alpha val="43137"/>
                    </a:srgbClr>
                  </a:outerShdw>
                </a:effectLst>
              </a:rPr>
              <a:t>%.</a:t>
            </a:r>
            <a:r>
              <a:rPr lang="en-US" sz="2800" baseline="30000" dirty="0" smtClean="0">
                <a:solidFill>
                  <a:schemeClr val="bg1"/>
                </a:solidFill>
                <a:effectLst>
                  <a:outerShdw blurRad="38100" dist="38100" dir="2700000" algn="tl">
                    <a:srgbClr val="000000">
                      <a:alpha val="43137"/>
                    </a:srgbClr>
                  </a:outerShdw>
                </a:effectLst>
              </a:rPr>
              <a:t>1</a:t>
            </a:r>
          </a:p>
          <a:p>
            <a:pPr lvl="0"/>
            <a:r>
              <a:rPr lang="en-US" sz="2800" dirty="0" smtClean="0">
                <a:solidFill>
                  <a:schemeClr val="bg1"/>
                </a:solidFill>
                <a:effectLst>
                  <a:outerShdw blurRad="38100" dist="38100" dir="2700000" algn="tl">
                    <a:srgbClr val="000000">
                      <a:alpha val="43137"/>
                    </a:srgbClr>
                  </a:outerShdw>
                </a:effectLst>
              </a:rPr>
              <a:t>Approximately 3 to 4 children per day sustain head injuries from </a:t>
            </a:r>
            <a:r>
              <a:rPr lang="en-US" sz="2800" u="sng" dirty="0" smtClean="0">
                <a:solidFill>
                  <a:schemeClr val="bg1"/>
                </a:solidFill>
                <a:effectLst>
                  <a:outerShdw blurRad="38100" dist="38100" dir="2700000" algn="tl">
                    <a:srgbClr val="000000">
                      <a:alpha val="43137"/>
                    </a:srgbClr>
                  </a:outerShdw>
                </a:effectLst>
              </a:rPr>
              <a:t>Abusive Head Trauma/child abuse/Shaken Baby Syndrome</a:t>
            </a:r>
            <a:r>
              <a:rPr lang="en-US" sz="2800" dirty="0" smtClean="0">
                <a:solidFill>
                  <a:schemeClr val="bg1"/>
                </a:solidFill>
                <a:effectLst>
                  <a:outerShdw blurRad="38100" dist="38100" dir="2700000" algn="tl">
                    <a:srgbClr val="000000">
                      <a:alpha val="43137"/>
                    </a:srgbClr>
                  </a:outerShdw>
                </a:effectLst>
              </a:rPr>
              <a:t>. </a:t>
            </a:r>
            <a:r>
              <a:rPr lang="en-US" sz="2800" baseline="30000" dirty="0" smtClean="0">
                <a:solidFill>
                  <a:schemeClr val="bg1"/>
                </a:solidFill>
                <a:effectLst>
                  <a:outerShdw blurRad="38100" dist="38100" dir="2700000" algn="tl">
                    <a:srgbClr val="000000">
                      <a:alpha val="43137"/>
                    </a:srgbClr>
                  </a:outerShdw>
                </a:effectLst>
              </a:rPr>
              <a:t>6</a:t>
            </a:r>
            <a:endParaRPr lang="en-US" sz="2800" baseline="30000"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p:txBody>
      </p:sp>
      <p:cxnSp>
        <p:nvCxnSpPr>
          <p:cNvPr id="7" name="Straight Connector 6"/>
          <p:cNvCxnSpPr/>
          <p:nvPr/>
        </p:nvCxnSpPr>
        <p:spPr>
          <a:xfrm>
            <a:off x="304800" y="914400"/>
            <a:ext cx="8610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330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228600"/>
            <a:ext cx="8839200" cy="825500"/>
          </a:xfrm>
        </p:spPr>
        <p:txBody>
          <a:bodyPr/>
          <a:lstStyle/>
          <a:p>
            <a:pPr lvl="0"/>
            <a:r>
              <a:rPr lang="en-US" sz="4800" dirty="0">
                <a:solidFill>
                  <a:schemeClr val="tx2">
                    <a:lumMod val="75000"/>
                  </a:schemeClr>
                </a:solidFill>
              </a:rPr>
              <a:t>Brain Injury and </a:t>
            </a:r>
            <a:r>
              <a:rPr lang="en-US" sz="4800" dirty="0" smtClean="0">
                <a:solidFill>
                  <a:schemeClr val="tx2">
                    <a:lumMod val="75000"/>
                  </a:schemeClr>
                </a:solidFill>
              </a:rPr>
              <a:t>Development</a:t>
            </a:r>
            <a:r>
              <a:rPr lang="en-US" sz="4800" baseline="30000" dirty="0" smtClean="0">
                <a:solidFill>
                  <a:schemeClr val="tx2">
                    <a:lumMod val="75000"/>
                  </a:schemeClr>
                </a:solidFill>
              </a:rPr>
              <a:t>9</a:t>
            </a:r>
            <a:endParaRPr lang="en-US" sz="4800" baseline="30000" dirty="0">
              <a:solidFill>
                <a:schemeClr val="tx2">
                  <a:lumMod val="75000"/>
                </a:schemeClr>
              </a:solidFill>
            </a:endParaRPr>
          </a:p>
        </p:txBody>
      </p:sp>
      <p:sp>
        <p:nvSpPr>
          <p:cNvPr id="12" name="Content Placeholder 11"/>
          <p:cNvSpPr>
            <a:spLocks noGrp="1"/>
          </p:cNvSpPr>
          <p:nvPr>
            <p:ph type="body" sz="half" idx="1"/>
          </p:nvPr>
        </p:nvSpPr>
        <p:spPr>
          <a:xfrm>
            <a:off x="304800" y="1219200"/>
            <a:ext cx="6400800" cy="4876800"/>
          </a:xfr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dirty="0" smtClean="0">
                <a:solidFill>
                  <a:schemeClr val="bg1"/>
                </a:solidFill>
                <a:effectLst>
                  <a:outerShdw blurRad="38100" dist="38100" dir="2700000" algn="tl">
                    <a:srgbClr val="000000">
                      <a:alpha val="43137"/>
                    </a:srgbClr>
                  </a:outerShdw>
                </a:effectLst>
              </a:rPr>
              <a:t>Naturally evolving physically, cognitively, and emotionally</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Normal developmental occurrences can be intensified post-injury. (i.e.. mood swings)</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“What is related to TBI?” vs.  </a:t>
            </a:r>
          </a:p>
          <a:p>
            <a:pPr marL="0" indent="0">
              <a:buNone/>
            </a:pPr>
            <a:r>
              <a:rPr lang="en-US" dirty="0" smtClean="0">
                <a:solidFill>
                  <a:schemeClr val="bg1"/>
                </a:solidFill>
                <a:effectLst>
                  <a:outerShdw blurRad="38100" dist="38100" dir="2700000" algn="tl">
                    <a:srgbClr val="000000">
                      <a:alpha val="43137"/>
                    </a:srgbClr>
                  </a:outerShdw>
                </a:effectLst>
              </a:rPr>
              <a:t>     “What is a part of typical development?”</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Social immaturity is common.</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Typical behavior management methods may not work.</a:t>
            </a:r>
            <a:endParaRPr lang="en-US" dirty="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Potential supports: school staff, case worker, neuropsychologist, physician, counselor, speech therapist, physical therapist, occupational therapist</a:t>
            </a:r>
            <a:endParaRPr lang="en-US" dirty="0">
              <a:solidFill>
                <a:schemeClr val="bg1"/>
              </a:solidFill>
              <a:effectLst>
                <a:outerShdw blurRad="38100" dist="38100" dir="2700000" algn="tl">
                  <a:srgbClr val="000000">
                    <a:alpha val="43137"/>
                  </a:srgbClr>
                </a:outerShdw>
              </a:effectLst>
            </a:endParaRPr>
          </a:p>
        </p:txBody>
      </p:sp>
      <p:pic>
        <p:nvPicPr>
          <p:cNvPr id="1026" name="Picture 2" descr="C:\Users\Haleigh Work\AppData\Local\Microsoft\Windows\Temporary Internet Files\Content.IE5\K6KFP321\MP900433152[1].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20821008">
            <a:off x="6859037" y="1660232"/>
            <a:ext cx="1910313" cy="3962400"/>
          </a:xfrm>
          <a:prstGeom prst="rect">
            <a:avLst/>
          </a:prstGeom>
          <a:ln w="12700">
            <a:solidFill>
              <a:schemeClr val="tx2">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304800" y="990600"/>
            <a:ext cx="8458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381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828800"/>
            <a:ext cx="3352800" cy="4593754"/>
          </a:xfrm>
          <a:prstGeom prst="rect">
            <a:avLst/>
          </a:prstGeom>
        </p:spPr>
        <p:txBody>
          <a:bodyPr/>
          <a:lstStyle/>
          <a:p>
            <a:pPr lvl="0">
              <a:buChar char="•"/>
            </a:pPr>
            <a:r>
              <a:rPr lang="en-US" sz="2400" b="1" i="1" dirty="0" smtClean="0">
                <a:solidFill>
                  <a:schemeClr val="tx2">
                    <a:lumMod val="75000"/>
                  </a:schemeClr>
                </a:solidFill>
              </a:rPr>
              <a:t>Student Rights</a:t>
            </a:r>
            <a:endParaRPr lang="en-US" sz="2400" b="1" i="1" dirty="0">
              <a:solidFill>
                <a:schemeClr val="tx2">
                  <a:lumMod val="75000"/>
                </a:schemeClr>
              </a:solidFill>
            </a:endParaRPr>
          </a:p>
          <a:p>
            <a:pPr lvl="1">
              <a:buChar char="•"/>
            </a:pPr>
            <a:r>
              <a:rPr lang="en-US" sz="2400" dirty="0" smtClean="0">
                <a:solidFill>
                  <a:schemeClr val="tx2">
                    <a:lumMod val="75000"/>
                  </a:schemeClr>
                </a:solidFill>
              </a:rPr>
              <a:t>IDEA</a:t>
            </a:r>
            <a:endParaRPr lang="en-US" sz="2400" dirty="0">
              <a:solidFill>
                <a:schemeClr val="tx2">
                  <a:lumMod val="75000"/>
                </a:schemeClr>
              </a:solidFill>
            </a:endParaRPr>
          </a:p>
          <a:p>
            <a:pPr lvl="1">
              <a:buChar char="•"/>
            </a:pPr>
            <a:r>
              <a:rPr lang="en-US" sz="2400" dirty="0" smtClean="0">
                <a:solidFill>
                  <a:schemeClr val="tx2">
                    <a:lumMod val="75000"/>
                  </a:schemeClr>
                </a:solidFill>
              </a:rPr>
              <a:t>504 Plan</a:t>
            </a:r>
            <a:endParaRPr lang="en-US" sz="2400" dirty="0">
              <a:solidFill>
                <a:schemeClr val="tx2">
                  <a:lumMod val="75000"/>
                </a:schemeClr>
              </a:solidFill>
            </a:endParaRPr>
          </a:p>
          <a:p>
            <a:pPr lvl="1">
              <a:buChar char="•"/>
            </a:pPr>
            <a:r>
              <a:rPr lang="en-US" sz="2400" dirty="0" smtClean="0">
                <a:solidFill>
                  <a:schemeClr val="tx2">
                    <a:lumMod val="75000"/>
                  </a:schemeClr>
                </a:solidFill>
              </a:rPr>
              <a:t>School support</a:t>
            </a:r>
          </a:p>
          <a:p>
            <a:pPr lvl="1"/>
            <a:endParaRPr lang="en-US" sz="2400" dirty="0" smtClean="0">
              <a:solidFill>
                <a:schemeClr val="tx2">
                  <a:lumMod val="75000"/>
                </a:schemeClr>
              </a:solidFill>
            </a:endParaRPr>
          </a:p>
          <a:p>
            <a:pPr lvl="1"/>
            <a:endParaRPr lang="en-US" sz="2400" dirty="0">
              <a:solidFill>
                <a:schemeClr val="tx2">
                  <a:lumMod val="75000"/>
                </a:schemeClr>
              </a:solidFill>
            </a:endParaRPr>
          </a:p>
          <a:p>
            <a:pPr lvl="0">
              <a:buChar char="•"/>
            </a:pPr>
            <a:r>
              <a:rPr lang="en-US" sz="2400" b="1" i="1" dirty="0" smtClean="0">
                <a:solidFill>
                  <a:schemeClr val="tx2">
                    <a:lumMod val="75000"/>
                  </a:schemeClr>
                </a:solidFill>
              </a:rPr>
              <a:t>Rest then Return:</a:t>
            </a:r>
          </a:p>
          <a:p>
            <a:pPr lvl="0" algn="ctr"/>
            <a:endParaRPr lang="en-US" sz="1100" dirty="0" smtClean="0">
              <a:solidFill>
                <a:schemeClr val="tx2">
                  <a:lumMod val="75000"/>
                </a:schemeClr>
              </a:solidFill>
            </a:endParaRPr>
          </a:p>
          <a:p>
            <a:pPr lvl="0" algn="ctr"/>
            <a:r>
              <a:rPr lang="en-US" sz="2400" dirty="0" smtClean="0">
                <a:solidFill>
                  <a:schemeClr val="tx2">
                    <a:lumMod val="75000"/>
                  </a:schemeClr>
                </a:solidFill>
              </a:rPr>
              <a:t>For Sports Related or         Recreation Related Concussions</a:t>
            </a:r>
            <a:endParaRPr lang="en-US" sz="2400" dirty="0">
              <a:solidFill>
                <a:schemeClr val="tx2">
                  <a:lumMod val="75000"/>
                </a:schemeClr>
              </a:solidFill>
            </a:endParaRPr>
          </a:p>
        </p:txBody>
      </p:sp>
      <p:sp>
        <p:nvSpPr>
          <p:cNvPr id="15" name="Rectangle 14"/>
          <p:cNvSpPr/>
          <p:nvPr/>
        </p:nvSpPr>
        <p:spPr>
          <a:xfrm>
            <a:off x="4219904" y="1828800"/>
            <a:ext cx="4572000" cy="4524315"/>
          </a:xfrm>
          <a:prstGeom prst="rect">
            <a:avLst/>
          </a:prstGeom>
        </p:spPr>
        <p:txBody>
          <a:bodyPr wrap="square">
            <a:spAutoFit/>
          </a:bodyPr>
          <a:lstStyle/>
          <a:p>
            <a:pPr lvl="0">
              <a:buChar char="•"/>
            </a:pPr>
            <a:r>
              <a:rPr lang="en-US" sz="2400" b="1" i="1" dirty="0" smtClean="0">
                <a:solidFill>
                  <a:schemeClr val="tx2">
                    <a:lumMod val="75000"/>
                  </a:schemeClr>
                </a:solidFill>
              </a:rPr>
              <a:t>Accommodations</a:t>
            </a:r>
            <a:endParaRPr lang="en-US" sz="2400" b="1" i="1" dirty="0">
              <a:solidFill>
                <a:schemeClr val="tx2">
                  <a:lumMod val="75000"/>
                </a:schemeClr>
              </a:solidFill>
            </a:endParaRPr>
          </a:p>
          <a:p>
            <a:pPr lvl="1">
              <a:buChar char="•"/>
            </a:pPr>
            <a:r>
              <a:rPr lang="en-US" sz="2400" dirty="0">
                <a:solidFill>
                  <a:schemeClr val="tx2">
                    <a:lumMod val="75000"/>
                  </a:schemeClr>
                </a:solidFill>
              </a:rPr>
              <a:t>Plan yet be flexible</a:t>
            </a:r>
          </a:p>
          <a:p>
            <a:pPr lvl="1">
              <a:buChar char="•"/>
            </a:pPr>
            <a:r>
              <a:rPr lang="en-US" sz="2400" dirty="0">
                <a:solidFill>
                  <a:schemeClr val="tx2">
                    <a:lumMod val="75000"/>
                  </a:schemeClr>
                </a:solidFill>
              </a:rPr>
              <a:t>Review: </a:t>
            </a:r>
          </a:p>
          <a:p>
            <a:pPr lvl="1" algn="ctr"/>
            <a:r>
              <a:rPr lang="en-US" sz="2400" dirty="0" smtClean="0">
                <a:solidFill>
                  <a:schemeClr val="tx2">
                    <a:lumMod val="75000"/>
                  </a:schemeClr>
                </a:solidFill>
              </a:rPr>
              <a:t>What </a:t>
            </a:r>
            <a:r>
              <a:rPr lang="en-US" sz="2400" dirty="0">
                <a:solidFill>
                  <a:schemeClr val="tx2">
                    <a:lumMod val="75000"/>
                  </a:schemeClr>
                </a:solidFill>
              </a:rPr>
              <a:t>is working? </a:t>
            </a:r>
            <a:endParaRPr lang="en-US" sz="2400" dirty="0" smtClean="0">
              <a:solidFill>
                <a:schemeClr val="tx2">
                  <a:lumMod val="75000"/>
                </a:schemeClr>
              </a:solidFill>
            </a:endParaRPr>
          </a:p>
          <a:p>
            <a:pPr lvl="1" algn="ctr"/>
            <a:r>
              <a:rPr lang="en-US" sz="2400" dirty="0" smtClean="0">
                <a:solidFill>
                  <a:schemeClr val="tx2">
                    <a:lumMod val="75000"/>
                  </a:schemeClr>
                </a:solidFill>
              </a:rPr>
              <a:t>What </a:t>
            </a:r>
            <a:r>
              <a:rPr lang="en-US" sz="2400" dirty="0">
                <a:solidFill>
                  <a:schemeClr val="tx2">
                    <a:lumMod val="75000"/>
                  </a:schemeClr>
                </a:solidFill>
              </a:rPr>
              <a:t>is not?</a:t>
            </a:r>
          </a:p>
          <a:p>
            <a:pPr lvl="0">
              <a:buChar char="•"/>
            </a:pPr>
            <a:endParaRPr lang="en-US" sz="2400" b="1" i="1" dirty="0" smtClean="0">
              <a:solidFill>
                <a:schemeClr val="tx2">
                  <a:lumMod val="75000"/>
                </a:schemeClr>
              </a:solidFill>
            </a:endParaRPr>
          </a:p>
          <a:p>
            <a:pPr lvl="0">
              <a:buChar char="•"/>
            </a:pPr>
            <a:r>
              <a:rPr lang="en-US" sz="2400" b="1" i="1" dirty="0" smtClean="0">
                <a:solidFill>
                  <a:schemeClr val="tx2">
                    <a:lumMod val="75000"/>
                  </a:schemeClr>
                </a:solidFill>
              </a:rPr>
              <a:t>Resources</a:t>
            </a:r>
            <a:endParaRPr lang="en-US" sz="2400" b="1" i="1" dirty="0">
              <a:solidFill>
                <a:schemeClr val="tx2">
                  <a:lumMod val="75000"/>
                </a:schemeClr>
              </a:solidFill>
            </a:endParaRPr>
          </a:p>
          <a:p>
            <a:pPr lvl="1">
              <a:buChar char="•"/>
            </a:pPr>
            <a:r>
              <a:rPr lang="en-US" sz="2400" dirty="0">
                <a:solidFill>
                  <a:schemeClr val="tx2">
                    <a:lumMod val="75000"/>
                  </a:schemeClr>
                </a:solidFill>
              </a:rPr>
              <a:t>ProjectLearnnet.org</a:t>
            </a:r>
          </a:p>
          <a:p>
            <a:pPr lvl="1">
              <a:buChar char="•"/>
            </a:pPr>
            <a:r>
              <a:rPr lang="en-US" sz="2400" dirty="0" smtClean="0">
                <a:solidFill>
                  <a:schemeClr val="tx2">
                    <a:lumMod val="75000"/>
                  </a:schemeClr>
                </a:solidFill>
              </a:rPr>
              <a:t>ADAP- </a:t>
            </a:r>
          </a:p>
          <a:p>
            <a:pPr lvl="1" algn="ctr"/>
            <a:r>
              <a:rPr lang="en-US" sz="2400" i="1" dirty="0" smtClean="0">
                <a:solidFill>
                  <a:schemeClr val="tx2">
                    <a:lumMod val="75000"/>
                  </a:schemeClr>
                </a:solidFill>
              </a:rPr>
              <a:t>Special Education:</a:t>
            </a:r>
          </a:p>
          <a:p>
            <a:pPr lvl="1" algn="ctr"/>
            <a:r>
              <a:rPr lang="en-US" sz="2400" i="1" dirty="0" smtClean="0">
                <a:solidFill>
                  <a:schemeClr val="tx2">
                    <a:lumMod val="75000"/>
                  </a:schemeClr>
                </a:solidFill>
              </a:rPr>
              <a:t>A </a:t>
            </a:r>
            <a:r>
              <a:rPr lang="en-US" sz="2400" i="1" dirty="0">
                <a:solidFill>
                  <a:schemeClr val="tx2">
                    <a:lumMod val="75000"/>
                  </a:schemeClr>
                </a:solidFill>
              </a:rPr>
              <a:t>Right not a </a:t>
            </a:r>
            <a:r>
              <a:rPr lang="en-US" sz="2400" i="1" dirty="0" smtClean="0">
                <a:solidFill>
                  <a:schemeClr val="tx2">
                    <a:lumMod val="75000"/>
                  </a:schemeClr>
                </a:solidFill>
              </a:rPr>
              <a:t>Favor</a:t>
            </a:r>
          </a:p>
          <a:p>
            <a:pPr lvl="1">
              <a:buChar char="•"/>
            </a:pPr>
            <a:r>
              <a:rPr lang="en-US" sz="2400" dirty="0">
                <a:solidFill>
                  <a:schemeClr val="tx2">
                    <a:lumMod val="75000"/>
                  </a:schemeClr>
                </a:solidFill>
              </a:rPr>
              <a:t>Children’s Rehab </a:t>
            </a:r>
            <a:r>
              <a:rPr lang="en-US" sz="2400" dirty="0" smtClean="0">
                <a:solidFill>
                  <a:schemeClr val="tx2">
                    <a:lumMod val="75000"/>
                  </a:schemeClr>
                </a:solidFill>
              </a:rPr>
              <a:t>Services</a:t>
            </a:r>
          </a:p>
        </p:txBody>
      </p:sp>
      <p:sp>
        <p:nvSpPr>
          <p:cNvPr id="16" name="TextBox 15"/>
          <p:cNvSpPr txBox="1"/>
          <p:nvPr/>
        </p:nvSpPr>
        <p:spPr>
          <a:xfrm>
            <a:off x="457200" y="228600"/>
            <a:ext cx="8334704"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solidFill>
                  <a:schemeClr val="bg1"/>
                </a:solidFill>
                <a:effectLst>
                  <a:outerShdw blurRad="38100" dist="38100" dir="2700000" algn="tl">
                    <a:srgbClr val="000000">
                      <a:alpha val="43137"/>
                    </a:srgbClr>
                  </a:outerShdw>
                </a:effectLst>
              </a:rPr>
              <a:t>“What about school?”</a:t>
            </a:r>
          </a:p>
          <a:p>
            <a:pPr algn="ctr"/>
            <a:endParaRPr lang="en-US" sz="4400" dirty="0">
              <a:solidFill>
                <a:schemeClr val="bg1"/>
              </a:solidFill>
              <a:effectLst>
                <a:outerShdw blurRad="38100" dist="38100" dir="2700000" algn="tl">
                  <a:srgbClr val="000000">
                    <a:alpha val="43137"/>
                  </a:srgbClr>
                </a:outerShdw>
              </a:effectLst>
            </a:endParaRPr>
          </a:p>
        </p:txBody>
      </p:sp>
      <p:pic>
        <p:nvPicPr>
          <p:cNvPr id="1026" name="Picture 2" descr="C:\Program Files (x86)\Microsoft Office\MEDIA\CAGCAT10\j029976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4369" y="5202145"/>
            <a:ext cx="1469531" cy="12092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09600" y="951875"/>
            <a:ext cx="152400" cy="369332"/>
          </a:xfrm>
          <a:prstGeom prst="rect">
            <a:avLst/>
          </a:prstGeom>
          <a:noFill/>
        </p:spPr>
        <p:txBody>
          <a:bodyPr wrap="square" rtlCol="0">
            <a:spAutoFit/>
          </a:bodyPr>
          <a:lstStyle/>
          <a:p>
            <a:endParaRPr lang="en-US" dirty="0"/>
          </a:p>
        </p:txBody>
      </p:sp>
      <p:sp>
        <p:nvSpPr>
          <p:cNvPr id="18" name="TextBox 17"/>
          <p:cNvSpPr txBox="1"/>
          <p:nvPr/>
        </p:nvSpPr>
        <p:spPr>
          <a:xfrm>
            <a:off x="457200" y="951875"/>
            <a:ext cx="8153400" cy="830997"/>
          </a:xfrm>
          <a:prstGeom prst="rect">
            <a:avLst/>
          </a:prstGeom>
          <a:noFill/>
        </p:spPr>
        <p:txBody>
          <a:bodyPr wrap="square" rtlCol="0">
            <a:spAutoFit/>
          </a:bodyPr>
          <a:lstStyle/>
          <a:p>
            <a:pPr algn="ctr">
              <a:defRPr/>
            </a:pPr>
            <a:r>
              <a:rPr lang="en-US" sz="2400" b="1" dirty="0">
                <a:solidFill>
                  <a:schemeClr val="bg1"/>
                </a:solidFill>
                <a:effectLst>
                  <a:outerShdw blurRad="38100" dist="38100" dir="2700000" algn="tl">
                    <a:srgbClr val="000000">
                      <a:alpha val="43137"/>
                    </a:srgbClr>
                  </a:outerShdw>
                </a:effectLst>
              </a:rPr>
              <a:t>Neuropsychological Evaluations </a:t>
            </a:r>
            <a:r>
              <a:rPr lang="en-US" sz="2400" b="1" dirty="0" smtClean="0">
                <a:solidFill>
                  <a:schemeClr val="bg1"/>
                </a:solidFill>
                <a:effectLst>
                  <a:outerShdw blurRad="38100" dist="38100" dir="2700000" algn="tl">
                    <a:srgbClr val="000000">
                      <a:alpha val="43137"/>
                    </a:srgbClr>
                  </a:outerShdw>
                </a:effectLst>
              </a:rPr>
              <a:t>are </a:t>
            </a:r>
            <a:r>
              <a:rPr lang="en-US" sz="2400" b="1" dirty="0">
                <a:solidFill>
                  <a:schemeClr val="bg1"/>
                </a:solidFill>
                <a:effectLst>
                  <a:outerShdw blurRad="38100" dist="38100" dir="2700000" algn="tl">
                    <a:srgbClr val="000000">
                      <a:alpha val="43137"/>
                    </a:srgbClr>
                  </a:outerShdw>
                </a:effectLst>
              </a:rPr>
              <a:t>a </a:t>
            </a:r>
            <a:r>
              <a:rPr lang="en-US" sz="2400" b="1" dirty="0" smtClean="0">
                <a:solidFill>
                  <a:schemeClr val="bg1"/>
                </a:solidFill>
                <a:effectLst>
                  <a:outerShdw blurRad="38100" dist="38100" dir="2700000" algn="tl">
                    <a:srgbClr val="000000">
                      <a:alpha val="43137"/>
                    </a:srgbClr>
                  </a:outerShdw>
                </a:effectLst>
              </a:rPr>
              <a:t>great place to start!</a:t>
            </a:r>
            <a:endParaRPr lang="en-US" sz="2400" dirty="0"/>
          </a:p>
          <a:p>
            <a:endParaRPr lang="en-US" sz="2400" dirty="0"/>
          </a:p>
        </p:txBody>
      </p:sp>
    </p:spTree>
    <p:extLst>
      <p:ext uri="{BB962C8B-B14F-4D97-AF65-F5344CB8AC3E}">
        <p14:creationId xmlns:p14="http://schemas.microsoft.com/office/powerpoint/2010/main" val="180737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4</a:t>
            </a:r>
            <a:endParaRPr lang="en-US" sz="4000" spc="-150" baseline="2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5692635"/>
              </p:ext>
            </p:extLst>
          </p:nvPr>
        </p:nvGraphicFramePr>
        <p:xfrm>
          <a:off x="304800" y="762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525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71600"/>
          </a:xfrm>
        </p:spPr>
        <p:style>
          <a:lnRef idx="0">
            <a:schemeClr val="accent1"/>
          </a:lnRef>
          <a:fillRef idx="3">
            <a:schemeClr val="accent1"/>
          </a:fillRef>
          <a:effectRef idx="3">
            <a:schemeClr val="accent1"/>
          </a:effectRef>
          <a:fontRef idx="minor">
            <a:schemeClr val="lt1"/>
          </a:fontRef>
        </p:style>
        <p:txBody>
          <a:bodyPr/>
          <a:lstStyle/>
          <a:p>
            <a:pPr>
              <a:lnSpc>
                <a:spcPct val="100000"/>
              </a:lnSpc>
            </a:pPr>
            <a:r>
              <a:rPr lang="en-US" sz="3600" dirty="0"/>
              <a:t>Arranging the Environment for the Recovering Child or Youth with </a:t>
            </a:r>
            <a:r>
              <a:rPr lang="en-US" sz="3600" dirty="0" smtClean="0"/>
              <a:t>TBI</a:t>
            </a:r>
            <a:endParaRPr lang="en-US" sz="3600" dirty="0"/>
          </a:p>
        </p:txBody>
      </p:sp>
      <p:pic>
        <p:nvPicPr>
          <p:cNvPr id="1026" name="Picture 2" descr="C:\Users\Haleigh Work\AppData\Local\Microsoft\Windows\Temporary Internet Files\Content.IE5\RYVBT87S\MC9002376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035910">
            <a:off x="7537391" y="1156398"/>
            <a:ext cx="1453081" cy="24202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52600"/>
            <a:ext cx="8229600" cy="4678363"/>
          </a:xfrm>
        </p:spPr>
        <p:txBody>
          <a:bodyPr anchor="t">
            <a:noAutofit/>
          </a:bodyPr>
          <a:lstStyle/>
          <a:p>
            <a:pPr lvl="0"/>
            <a:endParaRPr lang="en-US" sz="2600" dirty="0" smtClean="0">
              <a:solidFill>
                <a:schemeClr val="tx2">
                  <a:lumMod val="75000"/>
                </a:schemeClr>
              </a:solidFill>
            </a:endParaRPr>
          </a:p>
          <a:p>
            <a:pPr lvl="0"/>
            <a:r>
              <a:rPr lang="en-US" sz="2600" dirty="0" smtClean="0">
                <a:solidFill>
                  <a:schemeClr val="tx2">
                    <a:lumMod val="75000"/>
                  </a:schemeClr>
                </a:solidFill>
              </a:rPr>
              <a:t>A  </a:t>
            </a:r>
            <a:r>
              <a:rPr lang="en-US" sz="2600" dirty="0">
                <a:solidFill>
                  <a:schemeClr val="tx2">
                    <a:lumMod val="75000"/>
                  </a:schemeClr>
                </a:solidFill>
              </a:rPr>
              <a:t>supportive environment </a:t>
            </a:r>
            <a:r>
              <a:rPr lang="en-US" sz="2600" dirty="0" smtClean="0">
                <a:solidFill>
                  <a:schemeClr val="tx2">
                    <a:lumMod val="75000"/>
                  </a:schemeClr>
                </a:solidFill>
              </a:rPr>
              <a:t>enhances recovery.</a:t>
            </a:r>
            <a:endParaRPr lang="en-US" sz="2600" dirty="0">
              <a:solidFill>
                <a:schemeClr val="tx2">
                  <a:lumMod val="75000"/>
                </a:schemeClr>
              </a:solidFill>
            </a:endParaRPr>
          </a:p>
          <a:p>
            <a:pPr lvl="0"/>
            <a:r>
              <a:rPr lang="en-US" sz="2600" dirty="0" smtClean="0">
                <a:solidFill>
                  <a:schemeClr val="tx2">
                    <a:lumMod val="75000"/>
                  </a:schemeClr>
                </a:solidFill>
              </a:rPr>
              <a:t>Structure, predictability, distraction-free </a:t>
            </a:r>
          </a:p>
          <a:p>
            <a:pPr lvl="0"/>
            <a:r>
              <a:rPr lang="en-US" sz="2600" dirty="0" smtClean="0">
                <a:solidFill>
                  <a:schemeClr val="tx2">
                    <a:lumMod val="75000"/>
                  </a:schemeClr>
                </a:solidFill>
              </a:rPr>
              <a:t>Routines </a:t>
            </a:r>
            <a:r>
              <a:rPr lang="en-US" sz="2600" dirty="0">
                <a:solidFill>
                  <a:schemeClr val="tx2">
                    <a:lumMod val="75000"/>
                  </a:schemeClr>
                </a:solidFill>
              </a:rPr>
              <a:t>should be consistent and offer opportunity for participation in family activity.</a:t>
            </a:r>
          </a:p>
          <a:p>
            <a:pPr lvl="0"/>
            <a:r>
              <a:rPr lang="en-US" sz="2600" dirty="0">
                <a:solidFill>
                  <a:schemeClr val="tx2">
                    <a:lumMod val="75000"/>
                  </a:schemeClr>
                </a:solidFill>
              </a:rPr>
              <a:t>Transition to </a:t>
            </a:r>
            <a:r>
              <a:rPr lang="en-US" sz="2600" dirty="0" smtClean="0">
                <a:solidFill>
                  <a:schemeClr val="tx2">
                    <a:lumMod val="75000"/>
                  </a:schemeClr>
                </a:solidFill>
              </a:rPr>
              <a:t>school: have a plan and return slowly</a:t>
            </a:r>
            <a:endParaRPr lang="en-US" sz="2600" dirty="0">
              <a:solidFill>
                <a:schemeClr val="tx2">
                  <a:lumMod val="75000"/>
                </a:schemeClr>
              </a:solidFill>
            </a:endParaRPr>
          </a:p>
          <a:p>
            <a:pPr lvl="0"/>
            <a:r>
              <a:rPr lang="en-US" sz="2600" dirty="0">
                <a:solidFill>
                  <a:schemeClr val="tx2">
                    <a:lumMod val="75000"/>
                  </a:schemeClr>
                </a:solidFill>
              </a:rPr>
              <a:t>Accommodations for memory support, academic skills, social interactions, and behavior support should be developed and practiced with the child or youth. </a:t>
            </a:r>
          </a:p>
          <a:p>
            <a:endParaRPr lang="en-US" sz="2600" dirty="0">
              <a:solidFill>
                <a:schemeClr val="tx2">
                  <a:lumMod val="75000"/>
                </a:schemeClr>
              </a:solidFill>
            </a:endParaRPr>
          </a:p>
        </p:txBody>
      </p:sp>
      <p:cxnSp>
        <p:nvCxnSpPr>
          <p:cNvPr id="5" name="Straight Connector 4"/>
          <p:cNvCxnSpPr/>
          <p:nvPr/>
        </p:nvCxnSpPr>
        <p:spPr>
          <a:xfrm flipV="1">
            <a:off x="381000" y="1752600"/>
            <a:ext cx="8229600" cy="4572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34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62440256"/>
              </p:ext>
            </p:extLst>
          </p:nvPr>
        </p:nvGraphicFramePr>
        <p:xfrm>
          <a:off x="152400" y="7620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28800" y="152400"/>
            <a:ext cx="52578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000" dirty="0" smtClean="0"/>
              <a:t>What do I do…</a:t>
            </a:r>
            <a:endParaRPr lang="en-US" sz="4000" dirty="0"/>
          </a:p>
        </p:txBody>
      </p:sp>
    </p:spTree>
    <p:extLst>
      <p:ext uri="{BB962C8B-B14F-4D97-AF65-F5344CB8AC3E}">
        <p14:creationId xmlns:p14="http://schemas.microsoft.com/office/powerpoint/2010/main" val="2004345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a:prstGeom prst="rect">
            <a:avLst/>
          </a:prstGeom>
          <a:noFill/>
          <a:ln>
            <a:noFill/>
          </a:ln>
        </p:spPr>
        <p:style>
          <a:lnRef idx="0">
            <a:schemeClr val="accent1"/>
          </a:lnRef>
          <a:fillRef idx="1001">
            <a:schemeClr val="lt1"/>
          </a:fillRef>
          <a:effectRef idx="3">
            <a:schemeClr val="accent1"/>
          </a:effectRef>
          <a:fontRef idx="minor">
            <a:schemeClr val="lt1"/>
          </a:fontRef>
        </p:style>
        <p:txBody>
          <a:bodyPr/>
          <a:lstStyle/>
          <a:p>
            <a:r>
              <a:rPr lang="en-US" sz="4400" dirty="0" smtClean="0">
                <a:solidFill>
                  <a:schemeClr val="tx2">
                    <a:lumMod val="75000"/>
                  </a:schemeClr>
                </a:solidFill>
                <a:effectLst/>
              </a:rPr>
              <a:t>Children and Youth Resources</a:t>
            </a:r>
            <a:endParaRPr lang="en-US" sz="4400" dirty="0">
              <a:solidFill>
                <a:schemeClr val="tx2">
                  <a:lumMod val="75000"/>
                </a:schemeClr>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796630"/>
              </p:ext>
            </p:extLst>
          </p:nvPr>
        </p:nvGraphicFramePr>
        <p:xfrm>
          <a:off x="152400" y="12192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058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92588"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General Resources</a:t>
            </a:r>
            <a:endParaRPr lang="en-US" dirty="0">
              <a:solidFill>
                <a:schemeClr val="tx2">
                  <a:lumMod val="75000"/>
                </a:schemeClr>
              </a:solidFill>
            </a:endParaRPr>
          </a:p>
        </p:txBody>
      </p:sp>
      <p:sp>
        <p:nvSpPr>
          <p:cNvPr id="4" name="Text Placeholder 3"/>
          <p:cNvSpPr>
            <a:spLocks noGrp="1"/>
          </p:cNvSpPr>
          <p:nvPr>
            <p:ph type="body" sz="quarter" idx="3"/>
          </p:nvPr>
        </p:nvSpPr>
        <p:spPr>
          <a:xfrm>
            <a:off x="4648200" y="152400"/>
            <a:ext cx="4267200"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Alabama Resources</a:t>
            </a:r>
            <a:endParaRPr lang="en-US" dirty="0">
              <a:solidFill>
                <a:schemeClr val="tx2">
                  <a:lumMod val="75000"/>
                </a:schemeClr>
              </a:solidFill>
            </a:endParaRPr>
          </a:p>
        </p:txBody>
      </p:sp>
      <p:sp>
        <p:nvSpPr>
          <p:cNvPr id="36867" name="Rectangle 1027"/>
          <p:cNvSpPr>
            <a:spLocks noGrp="1" noChangeArrowheads="1"/>
          </p:cNvSpPr>
          <p:nvPr>
            <p:ph sz="quarter" idx="13"/>
          </p:nvPr>
        </p:nvSpPr>
        <p:spPr>
          <a:xfrm>
            <a:off x="228600" y="1066800"/>
            <a:ext cx="4194048"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buClr>
                <a:schemeClr val="tx1"/>
              </a:buClr>
              <a:buFontTx/>
              <a:buNone/>
            </a:pPr>
            <a:endParaRPr lang="en-US" sz="1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Centers of Disease Control</a:t>
            </a:r>
          </a:p>
          <a:p>
            <a:pPr algn="ctr">
              <a:buClr>
                <a:schemeClr val="tx1"/>
              </a:buClr>
              <a:buFontTx/>
              <a:buNone/>
            </a:pPr>
            <a:r>
              <a:rPr lang="en-US" sz="1800" dirty="0" smtClean="0">
                <a:solidFill>
                  <a:schemeClr val="tx2">
                    <a:lumMod val="75000"/>
                  </a:schemeClr>
                </a:solidFill>
              </a:rPr>
              <a:t>www.cdc.gov/traumaticbraininjury</a:t>
            </a:r>
            <a:endParaRPr lang="en-US" sz="1800" dirty="0">
              <a:solidFill>
                <a:schemeClr val="tx2">
                  <a:lumMod val="75000"/>
                </a:schemeClr>
              </a:solidFill>
            </a:endParaRPr>
          </a:p>
          <a:p>
            <a:pPr algn="ctr">
              <a:buClr>
                <a:schemeClr val="tx1"/>
              </a:buClr>
              <a:buFontTx/>
              <a:buNone/>
            </a:pPr>
            <a:endParaRPr lang="en-US" sz="7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 Injury Association of America</a:t>
            </a:r>
          </a:p>
          <a:p>
            <a:pPr algn="ctr">
              <a:buClr>
                <a:schemeClr val="tx1"/>
              </a:buClr>
              <a:buFontTx/>
              <a:buNone/>
            </a:pPr>
            <a:r>
              <a:rPr lang="en-US" sz="1800" dirty="0" smtClean="0">
                <a:solidFill>
                  <a:schemeClr val="tx2">
                    <a:lumMod val="75000"/>
                  </a:schemeClr>
                </a:solidFill>
              </a:rPr>
              <a:t>www.biausa.org</a:t>
            </a: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BrainLine.org</a:t>
            </a:r>
            <a:endParaRPr lang="en-US" sz="1800" b="1" dirty="0">
              <a:solidFill>
                <a:schemeClr val="tx2">
                  <a:lumMod val="75000"/>
                </a:schemeClr>
              </a:solidFill>
            </a:endParaRP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BrainInjuryEducation.org</a:t>
            </a:r>
          </a:p>
          <a:p>
            <a:pPr algn="ctr">
              <a:buClr>
                <a:schemeClr val="tx1"/>
              </a:buClr>
              <a:buFontTx/>
              <a:buNone/>
            </a:pPr>
            <a:r>
              <a:rPr lang="en-US" sz="1800" dirty="0" smtClean="0">
                <a:solidFill>
                  <a:schemeClr val="tx2">
                    <a:lumMod val="75000"/>
                  </a:schemeClr>
                </a:solidFill>
              </a:rPr>
              <a:t>University of Missouri TBI Guide</a:t>
            </a:r>
          </a:p>
          <a:p>
            <a:pPr algn="ctr">
              <a:buClr>
                <a:schemeClr val="tx1"/>
              </a:buClr>
              <a:buFontTx/>
              <a:buNone/>
            </a:pPr>
            <a:endParaRPr lang="en-US" sz="800" dirty="0">
              <a:solidFill>
                <a:schemeClr val="tx2">
                  <a:lumMod val="75000"/>
                </a:schemeClr>
              </a:solidFill>
            </a:endParaRPr>
          </a:p>
          <a:p>
            <a:pPr algn="ctr">
              <a:buClr>
                <a:schemeClr val="tx1"/>
              </a:buClr>
              <a:buFontTx/>
              <a:buNone/>
            </a:pPr>
            <a:r>
              <a:rPr lang="en-US" sz="1800" b="1" dirty="0" smtClean="0">
                <a:solidFill>
                  <a:schemeClr val="tx2">
                    <a:lumMod val="75000"/>
                  </a:schemeClr>
                </a:solidFill>
              </a:rPr>
              <a:t>Lash and Associates Publishing</a:t>
            </a:r>
          </a:p>
          <a:p>
            <a:pPr algn="ctr">
              <a:buClr>
                <a:schemeClr val="tx1"/>
              </a:buClr>
              <a:buFontTx/>
              <a:buNone/>
            </a:pPr>
            <a:r>
              <a:rPr lang="en-US" sz="1800" dirty="0" smtClean="0">
                <a:solidFill>
                  <a:schemeClr val="tx2">
                    <a:lumMod val="75000"/>
                  </a:schemeClr>
                </a:solidFill>
              </a:rPr>
              <a:t>www.lapublishing.com</a:t>
            </a:r>
            <a:endParaRPr lang="en-US" sz="1800" dirty="0">
              <a:solidFill>
                <a:schemeClr val="tx2">
                  <a:lumMod val="75000"/>
                </a:schemeClr>
              </a:solidFill>
            </a:endParaRPr>
          </a:p>
          <a:p>
            <a:pPr marL="0" indent="0" algn="ctr">
              <a:buNone/>
            </a:pPr>
            <a:endParaRPr lang="en-US" sz="800" dirty="0" smtClean="0">
              <a:solidFill>
                <a:schemeClr val="tx2">
                  <a:lumMod val="75000"/>
                </a:schemeClr>
              </a:solidFill>
            </a:endParaRPr>
          </a:p>
          <a:p>
            <a:pPr marL="0" indent="0" algn="ctr">
              <a:buNone/>
            </a:pPr>
            <a:r>
              <a:rPr lang="en-US" sz="1800" b="1" dirty="0" smtClean="0">
                <a:solidFill>
                  <a:schemeClr val="tx2">
                    <a:lumMod val="75000"/>
                  </a:schemeClr>
                </a:solidFill>
              </a:rPr>
              <a:t>TraumaticBrainInjuryAtoZ.org</a:t>
            </a:r>
          </a:p>
          <a:p>
            <a:pPr marL="0" indent="0" algn="ctr">
              <a:buNone/>
            </a:pPr>
            <a:endParaRPr lang="en-US" sz="800" dirty="0" smtClean="0">
              <a:hlinkClick r:id="rId3"/>
            </a:endParaRPr>
          </a:p>
          <a:p>
            <a:pPr marL="0" indent="0" algn="ctr">
              <a:buNone/>
            </a:pPr>
            <a:r>
              <a:rPr lang="en-US" sz="1800" b="1" dirty="0" smtClean="0">
                <a:solidFill>
                  <a:schemeClr val="tx2">
                    <a:lumMod val="75000"/>
                  </a:schemeClr>
                </a:solidFill>
              </a:rPr>
              <a:t>www.tbiGuide.com</a:t>
            </a:r>
            <a:endParaRPr lang="en-US" sz="1800" b="1" dirty="0">
              <a:solidFill>
                <a:schemeClr val="tx2">
                  <a:lumMod val="75000"/>
                </a:schemeClr>
              </a:solidFill>
            </a:endParaRPr>
          </a:p>
          <a:p>
            <a:pPr marL="0" indent="0" algn="ctr" eaLnBrk="1" hangingPunct="1">
              <a:buNone/>
            </a:pPr>
            <a:endParaRPr lang="en-US" sz="1800" dirty="0" smtClean="0">
              <a:solidFill>
                <a:schemeClr val="tx2">
                  <a:lumMod val="75000"/>
                </a:schemeClr>
              </a:solidFill>
            </a:endParaRPr>
          </a:p>
        </p:txBody>
      </p:sp>
      <p:sp>
        <p:nvSpPr>
          <p:cNvPr id="2" name="Content Placeholder 1"/>
          <p:cNvSpPr>
            <a:spLocks noGrp="1"/>
          </p:cNvSpPr>
          <p:nvPr>
            <p:ph sz="quarter" idx="14"/>
          </p:nvPr>
        </p:nvSpPr>
        <p:spPr>
          <a:xfrm>
            <a:off x="4672584" y="1066800"/>
            <a:ext cx="4242816"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endParaRPr lang="en-US" sz="1800" b="1" dirty="0">
              <a:solidFill>
                <a:schemeClr val="tx2">
                  <a:lumMod val="75000"/>
                </a:schemeClr>
              </a:solidFill>
            </a:endParaRPr>
          </a:p>
          <a:p>
            <a:pPr marL="0" indent="0" algn="ctr">
              <a:buNone/>
            </a:pPr>
            <a:r>
              <a:rPr lang="en-US" sz="1800" b="1" dirty="0" smtClean="0">
                <a:solidFill>
                  <a:schemeClr val="tx2">
                    <a:lumMod val="75000"/>
                  </a:schemeClr>
                </a:solidFill>
              </a:rPr>
              <a:t>UAB </a:t>
            </a:r>
            <a:r>
              <a:rPr lang="en-US" sz="1800" b="1" dirty="0">
                <a:solidFill>
                  <a:schemeClr val="tx2">
                    <a:lumMod val="75000"/>
                  </a:schemeClr>
                </a:solidFill>
              </a:rPr>
              <a:t>Model </a:t>
            </a:r>
            <a:r>
              <a:rPr lang="en-US" sz="1800" b="1" dirty="0" smtClean="0">
                <a:solidFill>
                  <a:schemeClr val="tx2">
                    <a:lumMod val="75000"/>
                  </a:schemeClr>
                </a:solidFill>
              </a:rPr>
              <a:t>System</a:t>
            </a:r>
          </a:p>
          <a:p>
            <a:pPr marL="0" indent="0" algn="ctr">
              <a:buNone/>
            </a:pPr>
            <a:r>
              <a:rPr lang="en-US" sz="1800" dirty="0" smtClean="0">
                <a:solidFill>
                  <a:schemeClr val="tx2">
                    <a:lumMod val="75000"/>
                  </a:schemeClr>
                </a:solidFill>
              </a:rPr>
              <a:t>www.uab.edu/tbi</a:t>
            </a:r>
          </a:p>
          <a:p>
            <a:pPr marL="0" indent="0" algn="ctr">
              <a:buNone/>
            </a:pPr>
            <a:endParaRPr lang="en-US" sz="800" dirty="0" smtClean="0">
              <a:solidFill>
                <a:schemeClr val="tx2">
                  <a:lumMod val="75000"/>
                </a:schemeClr>
              </a:solidFill>
            </a:endParaRPr>
          </a:p>
          <a:p>
            <a:pPr marL="0" indent="0" algn="ctr">
              <a:buNone/>
            </a:pPr>
            <a:r>
              <a:rPr lang="en-US" sz="1800" b="1" dirty="0">
                <a:solidFill>
                  <a:schemeClr val="tx2">
                    <a:lumMod val="75000"/>
                  </a:schemeClr>
                </a:solidFill>
              </a:rPr>
              <a:t>Alabama Head Injury Foundation</a:t>
            </a:r>
          </a:p>
          <a:p>
            <a:pPr marL="0" indent="0" algn="ctr">
              <a:buNone/>
            </a:pPr>
            <a:r>
              <a:rPr lang="en-US" sz="1800" dirty="0" smtClean="0">
                <a:solidFill>
                  <a:schemeClr val="tx2">
                    <a:lumMod val="75000"/>
                  </a:schemeClr>
                </a:solidFill>
              </a:rPr>
              <a:t>www.AHIF.org</a:t>
            </a:r>
          </a:p>
          <a:p>
            <a:pPr marL="0" indent="0" algn="ctr">
              <a:buNone/>
            </a:pPr>
            <a:endParaRPr lang="en-US" sz="1800" dirty="0">
              <a:solidFill>
                <a:schemeClr val="tx2">
                  <a:lumMod val="75000"/>
                </a:schemeClr>
              </a:solidFill>
            </a:endParaRPr>
          </a:p>
          <a:p>
            <a:pPr marL="0" indent="0" algn="ctr">
              <a:buNone/>
            </a:pPr>
            <a:r>
              <a:rPr lang="en-US" sz="1800" b="1" dirty="0">
                <a:solidFill>
                  <a:schemeClr val="tx2">
                    <a:lumMod val="75000"/>
                  </a:schemeClr>
                </a:solidFill>
              </a:rPr>
              <a:t>Alabama Department of Rehabilitation Services </a:t>
            </a:r>
            <a:r>
              <a:rPr lang="en-US" sz="1800" dirty="0" smtClean="0">
                <a:solidFill>
                  <a:schemeClr val="tx2">
                    <a:lumMod val="75000"/>
                  </a:schemeClr>
                </a:solidFill>
              </a:rPr>
              <a:t>www.rehab.alabama.gov/tbi</a:t>
            </a:r>
          </a:p>
          <a:p>
            <a:pPr marL="0" indent="0" algn="ctr">
              <a:buNone/>
            </a:pPr>
            <a:endParaRPr lang="en-US" sz="1800" dirty="0">
              <a:solidFill>
                <a:schemeClr val="tx2">
                  <a:lumMod val="75000"/>
                </a:schemeClr>
              </a:solidFill>
            </a:endParaRPr>
          </a:p>
          <a:p>
            <a:pPr marL="0" indent="0" algn="ctr">
              <a:buNone/>
            </a:pPr>
            <a:r>
              <a:rPr lang="en-US" sz="1800" b="1" dirty="0" smtClean="0">
                <a:solidFill>
                  <a:schemeClr val="tx2">
                    <a:lumMod val="75000"/>
                  </a:schemeClr>
                </a:solidFill>
              </a:rPr>
              <a:t>Mapping Access to Program Services      </a:t>
            </a:r>
            <a:r>
              <a:rPr lang="en-US" sz="1800" dirty="0" smtClean="0">
                <a:solidFill>
                  <a:schemeClr val="tx2">
                    <a:lumMod val="75000"/>
                  </a:schemeClr>
                </a:solidFill>
              </a:rPr>
              <a:t>www.rehab.alabama.gov/maps</a:t>
            </a:r>
          </a:p>
          <a:p>
            <a:pPr marL="0" indent="0" algn="ctr">
              <a:buNone/>
            </a:pPr>
            <a:endParaRPr lang="en-US" sz="800" dirty="0">
              <a:solidFill>
                <a:schemeClr val="tx2">
                  <a:lumMod val="75000"/>
                </a:schemeClr>
              </a:solidFill>
            </a:endParaRPr>
          </a:p>
          <a:p>
            <a:pPr marL="0" indent="0" algn="ctr">
              <a:buNone/>
            </a:pPr>
            <a:endParaRPr lang="en-US" sz="800" b="1" dirty="0" smtClean="0">
              <a:solidFill>
                <a:schemeClr val="tx2">
                  <a:lumMod val="75000"/>
                </a:schemeClr>
              </a:solidFill>
            </a:endParaRPr>
          </a:p>
          <a:p>
            <a:pPr marL="0" indent="0" algn="ctr">
              <a:buNone/>
            </a:pPr>
            <a:endParaRPr lang="en-US" sz="800" dirty="0">
              <a:solidFill>
                <a:schemeClr val="tx2">
                  <a:lumMod val="75000"/>
                </a:schemeClr>
              </a:solidFill>
            </a:endParaRPr>
          </a:p>
          <a:p>
            <a:pPr marL="0" indent="0" algn="ctr">
              <a:buNone/>
            </a:pPr>
            <a:r>
              <a:rPr lang="en-US" sz="1800" b="1" dirty="0" smtClean="0">
                <a:solidFill>
                  <a:schemeClr val="tx2">
                    <a:lumMod val="75000"/>
                  </a:schemeClr>
                </a:solidFill>
              </a:rPr>
              <a:t>Alabama Disabilities Advocacy Program</a:t>
            </a:r>
          </a:p>
          <a:p>
            <a:pPr marL="0" indent="0" algn="ctr">
              <a:buNone/>
            </a:pPr>
            <a:r>
              <a:rPr lang="en-US" sz="1800" dirty="0" smtClean="0">
                <a:solidFill>
                  <a:schemeClr val="tx2">
                    <a:lumMod val="75000"/>
                  </a:schemeClr>
                </a:solidFill>
              </a:rPr>
              <a:t>www.adap.net</a:t>
            </a:r>
          </a:p>
          <a:p>
            <a:pPr marL="0" indent="0" algn="ctr">
              <a:buNone/>
            </a:pPr>
            <a:endParaRPr lang="en-US" sz="1800" b="1" dirty="0">
              <a:solidFill>
                <a:schemeClr val="tx2">
                  <a:lumMod val="75000"/>
                </a:schemeClr>
              </a:solidFill>
            </a:endParaRPr>
          </a:p>
        </p:txBody>
      </p:sp>
    </p:spTree>
    <p:extLst>
      <p:ext uri="{BB962C8B-B14F-4D97-AF65-F5344CB8AC3E}">
        <p14:creationId xmlns:p14="http://schemas.microsoft.com/office/powerpoint/2010/main" val="361650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2725"/>
            <a:ext cx="8077200" cy="1006475"/>
          </a:xfrm>
        </p:spPr>
        <p:txBody>
          <a:bodyPr/>
          <a:lstStyle/>
          <a:p>
            <a:pPr eaLnBrk="1" hangingPunct="1"/>
            <a:r>
              <a:rPr lang="en-US" dirty="0" smtClean="0"/>
              <a:t>Core TBI Service System</a:t>
            </a:r>
          </a:p>
        </p:txBody>
      </p:sp>
      <p:pic>
        <p:nvPicPr>
          <p:cNvPr id="35844" name="Picture 14" descr="BD06663_"/>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530644"/>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sz="half" idx="1"/>
          </p:nvPr>
        </p:nvSpPr>
        <p:spPr>
          <a:xfrm>
            <a:off x="1219200" y="1524000"/>
            <a:ext cx="4114800" cy="4800600"/>
          </a:xfrm>
        </p:spPr>
        <p:txBody>
          <a:bodyPr/>
          <a:lstStyle/>
          <a:p>
            <a:pPr eaLnBrk="1" hangingPunct="1"/>
            <a:r>
              <a:rPr lang="en-US" sz="2800" dirty="0" smtClean="0">
                <a:solidFill>
                  <a:schemeClr val="tx2">
                    <a:lumMod val="75000"/>
                  </a:schemeClr>
                </a:solidFill>
              </a:rPr>
              <a:t>Alabama Head Injury Foundation </a:t>
            </a:r>
          </a:p>
          <a:p>
            <a:r>
              <a:rPr lang="en-US" sz="2800" dirty="0">
                <a:solidFill>
                  <a:schemeClr val="tx2">
                    <a:lumMod val="75000"/>
                  </a:schemeClr>
                </a:solidFill>
              </a:rPr>
              <a:t>Interactive Community-Based Model </a:t>
            </a:r>
          </a:p>
          <a:p>
            <a:pPr eaLnBrk="1" hangingPunct="1"/>
            <a:r>
              <a:rPr lang="en-US" sz="2800" dirty="0" smtClean="0">
                <a:solidFill>
                  <a:schemeClr val="tx2">
                    <a:lumMod val="75000"/>
                  </a:schemeClr>
                </a:solidFill>
              </a:rPr>
              <a:t>Vocational Rehabilitation Service</a:t>
            </a:r>
          </a:p>
          <a:p>
            <a:pPr eaLnBrk="1" hangingPunct="1"/>
            <a:r>
              <a:rPr lang="en-US" sz="2800" dirty="0" smtClean="0">
                <a:solidFill>
                  <a:schemeClr val="tx2">
                    <a:lumMod val="75000"/>
                  </a:schemeClr>
                </a:solidFill>
              </a:rPr>
              <a:t>Children’s Rehabilitation Service </a:t>
            </a:r>
          </a:p>
        </p:txBody>
      </p:sp>
      <p:pic>
        <p:nvPicPr>
          <p:cNvPr id="35845" name="Picture 16" descr="BD10358_"/>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370480"/>
            <a:ext cx="8305800" cy="1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084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228600"/>
            <a:ext cx="8458200" cy="685800"/>
          </a:xfrm>
        </p:spPr>
        <p:txBody>
          <a:bodyPr/>
          <a:lstStyle/>
          <a:p>
            <a:pPr eaLnBrk="1" hangingPunct="1">
              <a:lnSpc>
                <a:spcPts val="2100"/>
              </a:lnSpc>
            </a:pPr>
            <a:r>
              <a:rPr lang="en-US" sz="3200" dirty="0" smtClean="0"/>
              <a:t>Alabama Head Injury Foundation (AHIF)</a:t>
            </a:r>
            <a:endParaRPr lang="en-US" sz="1800" i="1" dirty="0" smtClean="0"/>
          </a:p>
        </p:txBody>
      </p:sp>
      <p:sp>
        <p:nvSpPr>
          <p:cNvPr id="95235" name="Rectangle 3"/>
          <p:cNvSpPr>
            <a:spLocks noGrp="1" noChangeArrowheads="1"/>
          </p:cNvSpPr>
          <p:nvPr>
            <p:ph idx="1"/>
          </p:nvPr>
        </p:nvSpPr>
        <p:spPr>
          <a:xfrm>
            <a:off x="76200" y="1131332"/>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 state-wide non-profit with the mission </a:t>
            </a:r>
            <a:r>
              <a:rPr lang="en-US" sz="2000" dirty="0" smtClean="0"/>
              <a:t>to </a:t>
            </a:r>
            <a:r>
              <a:rPr lang="en-US" sz="2000" dirty="0"/>
              <a:t>improve the quality of life for people who have survived traumatic brain injuries and for their families</a:t>
            </a:r>
            <a:r>
              <a:rPr lang="en-US" sz="2000" dirty="0" smtClean="0"/>
              <a:t>. </a:t>
            </a:r>
          </a:p>
          <a:p>
            <a:pPr marL="0" indent="0">
              <a:buClr>
                <a:schemeClr val="accent3"/>
              </a:buClr>
              <a:buNone/>
              <a:defRPr/>
            </a:pPr>
            <a:endParaRPr lang="en-US" sz="2000" dirty="0"/>
          </a:p>
          <a:p>
            <a:pPr marL="0" indent="0">
              <a:buClr>
                <a:schemeClr val="accent3"/>
              </a:buClr>
              <a:buNone/>
              <a:defRPr/>
            </a:pPr>
            <a:r>
              <a:rPr lang="en-US" sz="2000" dirty="0" smtClean="0"/>
              <a:t>AHIF </a:t>
            </a:r>
            <a:r>
              <a:rPr lang="en-US" sz="2000" dirty="0"/>
              <a:t>helps access available resources and provides services and programs which meet the unique needs of individuals with traumatic brain injury (TBI) as well as spinal cord injury (SCI) in certain </a:t>
            </a:r>
            <a:r>
              <a:rPr lang="en-US" sz="2000" dirty="0" smtClean="0"/>
              <a:t>programs.</a:t>
            </a:r>
            <a:endParaRPr lang="en-US" sz="2000" dirty="0" smtClean="0">
              <a:effectLst>
                <a:outerShdw blurRad="38100" dist="38100" dir="2700000" algn="tl">
                  <a:srgbClr val="000000">
                    <a:alpha val="43137"/>
                  </a:srgbClr>
                </a:outerShdw>
              </a:effectLst>
            </a:endParaRPr>
          </a:p>
          <a:p>
            <a:pPr marL="0" indent="0">
              <a:buClr>
                <a:schemeClr val="accent3"/>
              </a:buClr>
              <a:buNone/>
              <a:defRPr/>
            </a:pPr>
            <a:endParaRPr lang="en-US" sz="2000" u="sng" dirty="0" smtClean="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Programs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smtClean="0">
                <a:effectLst>
                  <a:outerShdw blurRad="38100" dist="38100" dir="2700000" algn="tl">
                    <a:srgbClr val="000000">
                      <a:alpha val="43137"/>
                    </a:srgbClr>
                  </a:outerShdw>
                </a:effectLst>
              </a:rPr>
              <a:t>Resource Coordination, Respite Care, Housing Assistance, Information and Referral, Camp Program, Recreation Program, Advocacy, Recreational Support Groups, Car Seats for Kids, </a:t>
            </a:r>
            <a:r>
              <a:rPr lang="en-US" sz="2000" dirty="0" err="1" smtClean="0">
                <a:effectLst>
                  <a:outerShdw blurRad="38100" dist="38100" dir="2700000" algn="tl">
                    <a:srgbClr val="000000">
                      <a:alpha val="43137"/>
                    </a:srgbClr>
                  </a:outerShdw>
                </a:effectLst>
              </a:rPr>
              <a:t>Neurobehavior</a:t>
            </a:r>
            <a:r>
              <a:rPr lang="en-US" sz="2000" dirty="0" smtClean="0">
                <a:effectLst>
                  <a:outerShdw blurRad="38100" dist="38100" dir="2700000" algn="tl">
                    <a:srgbClr val="000000">
                      <a:alpha val="43137"/>
                    </a:srgbClr>
                  </a:outerShdw>
                </a:effectLst>
              </a:rPr>
              <a:t> Clinic</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AHIF, call 205-823-3818 or 800-433-8002,  or email AHIF1@bellsouth.net.</a:t>
            </a:r>
            <a:endParaRPr lang="en-US" b="1" i="1" dirty="0">
              <a:solidFill>
                <a:schemeClr val="tx2">
                  <a:lumMod val="75000"/>
                </a:schemeClr>
              </a:solidFill>
            </a:endParaRPr>
          </a:p>
        </p:txBody>
      </p:sp>
    </p:spTree>
    <p:extLst>
      <p:ext uri="{BB962C8B-B14F-4D97-AF65-F5344CB8AC3E}">
        <p14:creationId xmlns:p14="http://schemas.microsoft.com/office/powerpoint/2010/main" val="45200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Interactive Community-Based Model (ICBM)</a:t>
            </a:r>
            <a:r>
              <a:rPr lang="en-US" sz="2400" dirty="0" smtClean="0"/>
              <a:t/>
            </a:r>
            <a:br>
              <a:rPr lang="en-US" sz="2400" dirty="0" smtClean="0"/>
            </a:br>
            <a:r>
              <a:rPr lang="en-US" sz="1800" i="1" dirty="0" smtClean="0"/>
              <a:t>A program within the Alabama Department of Rehabilitation Services</a:t>
            </a:r>
          </a:p>
        </p:txBody>
      </p:sp>
      <p:sp>
        <p:nvSpPr>
          <p:cNvPr id="95235" name="Rectangle 3"/>
          <p:cNvSpPr>
            <a:spLocks noGrp="1" noChangeArrowheads="1"/>
          </p:cNvSpPr>
          <p:nvPr>
            <p:ph idx="1"/>
          </p:nvPr>
        </p:nvSpPr>
        <p:spPr>
          <a:xfrm>
            <a:off x="76200" y="1295400"/>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…an interactive</a:t>
            </a:r>
            <a:r>
              <a:rPr lang="en-US" sz="2000" dirty="0">
                <a:effectLst>
                  <a:outerShdw blurRad="38100" dist="38100" dir="2700000" algn="tl">
                    <a:srgbClr val="000000">
                      <a:alpha val="43137"/>
                    </a:srgbClr>
                  </a:outerShdw>
                </a:effectLst>
              </a:rPr>
              <a:t>, criterion-based </a:t>
            </a:r>
            <a:r>
              <a:rPr lang="en-US" sz="2000" dirty="0" smtClean="0">
                <a:effectLst>
                  <a:outerShdw blurRad="38100" dist="38100" dir="2700000" algn="tl">
                    <a:srgbClr val="000000">
                      <a:alpha val="43137"/>
                    </a:srgbClr>
                  </a:outerShdw>
                </a:effectLst>
              </a:rPr>
              <a:t>program designed </a:t>
            </a:r>
            <a:r>
              <a:rPr lang="en-US" sz="2000" dirty="0">
                <a:effectLst>
                  <a:outerShdw blurRad="38100" dist="38100" dir="2700000" algn="tl">
                    <a:srgbClr val="000000">
                      <a:alpha val="43137"/>
                    </a:srgbClr>
                  </a:outerShdw>
                </a:effectLst>
              </a:rPr>
              <a:t>to address employability, independence and community reintegration for </a:t>
            </a:r>
            <a:r>
              <a:rPr lang="en-US" sz="2000" dirty="0" smtClean="0">
                <a:effectLst>
                  <a:outerShdw blurRad="38100" dist="38100" dir="2700000" algn="tl">
                    <a:srgbClr val="000000">
                      <a:alpha val="43137"/>
                    </a:srgbClr>
                  </a:outerShdw>
                </a:effectLst>
              </a:rPr>
              <a:t>individuals with TBI.</a:t>
            </a:r>
          </a:p>
          <a:p>
            <a:pPr marL="0" indent="0">
              <a:buNone/>
            </a:pPr>
            <a:r>
              <a:rPr lang="en-US" sz="2000" u="sng" dirty="0" smtClean="0">
                <a:effectLst>
                  <a:outerShdw blurRad="38100" dist="38100" dir="2700000" algn="tl">
                    <a:srgbClr val="000000">
                      <a:alpha val="43137"/>
                    </a:srgbClr>
                  </a:outerShdw>
                </a:effectLst>
              </a:rPr>
              <a:t>To qualify the individual must:</a:t>
            </a:r>
          </a:p>
          <a:p>
            <a:r>
              <a:rPr lang="en-US" sz="2000" dirty="0" smtClean="0">
                <a:effectLst>
                  <a:outerShdw blurRad="38100" dist="38100" dir="2700000" algn="tl">
                    <a:srgbClr val="000000">
                      <a:alpha val="43137"/>
                    </a:srgbClr>
                  </a:outerShdw>
                </a:effectLst>
              </a:rPr>
              <a:t>be </a:t>
            </a:r>
            <a:r>
              <a:rPr lang="en-US" sz="2000" dirty="0">
                <a:effectLst>
                  <a:outerShdw blurRad="38100" dist="38100" dir="2700000" algn="tl">
                    <a:srgbClr val="000000">
                      <a:alpha val="43137"/>
                    </a:srgbClr>
                  </a:outerShdw>
                </a:effectLst>
              </a:rPr>
              <a:t>less than 2</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years </a:t>
            </a:r>
            <a:r>
              <a:rPr lang="en-US" sz="2000" dirty="0" smtClean="0">
                <a:effectLst>
                  <a:outerShdw blurRad="38100" dist="38100" dir="2700000" algn="tl">
                    <a:srgbClr val="000000">
                      <a:alpha val="43137"/>
                    </a:srgbClr>
                  </a:outerShdw>
                </a:effectLst>
              </a:rPr>
              <a:t>post-injury, which was a result of external force neurotrauma</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not be appropriate </a:t>
            </a:r>
            <a:r>
              <a:rPr lang="en-US" sz="2000" dirty="0">
                <a:effectLst>
                  <a:outerShdw blurRad="38100" dist="38100" dir="2700000" algn="tl">
                    <a:srgbClr val="000000">
                      <a:alpha val="43137"/>
                    </a:srgbClr>
                  </a:outerShdw>
                </a:effectLst>
              </a:rPr>
              <a:t>for traditional vocational rehabilitation services at the time of referral</a:t>
            </a:r>
          </a:p>
          <a:p>
            <a:r>
              <a:rPr lang="en-US" sz="2000" dirty="0" smtClean="0">
                <a:effectLst>
                  <a:outerShdw blurRad="38100" dist="38100" dir="2700000" algn="tl">
                    <a:srgbClr val="000000">
                      <a:alpha val="43137"/>
                    </a:srgbClr>
                  </a:outerShdw>
                </a:effectLst>
              </a:rPr>
              <a:t>be able to benefit </a:t>
            </a:r>
            <a:r>
              <a:rPr lang="en-US" sz="2000" dirty="0">
                <a:effectLst>
                  <a:outerShdw blurRad="38100" dist="38100" dir="2700000" algn="tl">
                    <a:srgbClr val="000000">
                      <a:alpha val="43137"/>
                    </a:srgbClr>
                  </a:outerShdw>
                </a:effectLst>
              </a:rPr>
              <a:t>from a cognitive and behavioral rehabilitation program</a:t>
            </a: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Counseling and Guidance</a:t>
            </a:r>
            <a:r>
              <a:rPr lang="en-US" sz="2000" dirty="0">
                <a:effectLst>
                  <a:outerShdw blurRad="38100" dist="38100" dir="2700000" algn="tl">
                    <a:srgbClr val="000000">
                      <a:alpha val="43137"/>
                    </a:srgbClr>
                  </a:outerShdw>
                </a:effectLst>
              </a:rPr>
              <a:t>, Cognitive Remediation, </a:t>
            </a:r>
            <a:r>
              <a:rPr lang="en-US" sz="2000" dirty="0" smtClean="0">
                <a:effectLst>
                  <a:outerShdw blurRad="38100" dist="38100" dir="2700000" algn="tl">
                    <a:srgbClr val="000000">
                      <a:alpha val="43137"/>
                    </a:srgbClr>
                  </a:outerShdw>
                </a:effectLst>
              </a:rPr>
              <a:t>         	   	    TBI Education, Individual and Family Support,          	     	    	Case Management, Behavioral Program Development</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ICBM, </a:t>
            </a:r>
            <a:r>
              <a:rPr lang="en-US" b="1" i="1" dirty="0">
                <a:solidFill>
                  <a:schemeClr val="tx2">
                    <a:lumMod val="75000"/>
                  </a:schemeClr>
                </a:solidFill>
              </a:rPr>
              <a:t>call 205-290-4590  or  </a:t>
            </a:r>
            <a:r>
              <a:rPr lang="en-US" b="1" i="1" dirty="0" smtClean="0">
                <a:solidFill>
                  <a:schemeClr val="tx2">
                    <a:lumMod val="75000"/>
                  </a:schemeClr>
                </a:solidFill>
              </a:rPr>
              <a:t>888-879-4706, or email</a:t>
            </a:r>
            <a:endParaRPr lang="en-US" b="1" i="1" dirty="0">
              <a:solidFill>
                <a:schemeClr val="tx2">
                  <a:lumMod val="75000"/>
                </a:schemeClr>
              </a:solidFill>
            </a:endParaRPr>
          </a:p>
          <a:p>
            <a:pPr algn="ctr">
              <a:buClr>
                <a:schemeClr val="accent3"/>
              </a:buClr>
              <a:defRPr/>
            </a:pPr>
            <a:r>
              <a:rPr lang="en-US" b="1" i="1" dirty="0" smtClean="0">
                <a:solidFill>
                  <a:schemeClr val="tx2">
                    <a:lumMod val="75000"/>
                  </a:schemeClr>
                </a:solidFill>
              </a:rPr>
              <a:t>maria.crowley@rehab.alabama.gov.</a:t>
            </a:r>
            <a:endParaRPr lang="en-US" b="1" i="1" dirty="0">
              <a:solidFill>
                <a:schemeClr val="tx2">
                  <a:lumMod val="75000"/>
                </a:schemeClr>
              </a:solidFill>
            </a:endParaRPr>
          </a:p>
        </p:txBody>
      </p:sp>
    </p:spTree>
    <p:extLst>
      <p:ext uri="{BB962C8B-B14F-4D97-AF65-F5344CB8AC3E}">
        <p14:creationId xmlns:p14="http://schemas.microsoft.com/office/powerpoint/2010/main" val="222618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Children’s Rehabilitation Service (CRS)</a:t>
            </a:r>
            <a:r>
              <a:rPr lang="en-US" sz="2400" dirty="0" smtClean="0"/>
              <a:t/>
            </a:r>
            <a:br>
              <a:rPr lang="en-US" sz="2400" dirty="0" smtClean="0"/>
            </a:br>
            <a:r>
              <a:rPr lang="en-US" sz="1800" i="1" dirty="0" smtClean="0"/>
              <a:t>A division within the Alabama Department of Rehabilitation Services</a:t>
            </a:r>
          </a:p>
        </p:txBody>
      </p:sp>
      <p:sp>
        <p:nvSpPr>
          <p:cNvPr id="95235" name="Rectangle 3"/>
          <p:cNvSpPr>
            <a:spLocks noGrp="1" noChangeArrowheads="1"/>
          </p:cNvSpPr>
          <p:nvPr>
            <p:ph idx="1"/>
          </p:nvPr>
        </p:nvSpPr>
        <p:spPr>
          <a:xfrm>
            <a:off x="76200" y="1131332"/>
            <a:ext cx="8991600" cy="405026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…to assist children and youth in transition from hospital to home, to school, and to the community.</a:t>
            </a:r>
          </a:p>
          <a:p>
            <a:pPr marL="0" indent="0">
              <a:buNone/>
            </a:pPr>
            <a:endParaRPr lang="en-US" sz="2000" u="sng" dirty="0" smtClean="0">
              <a:effectLst>
                <a:outerShdw blurRad="38100" dist="38100" dir="2700000" algn="tl">
                  <a:srgbClr val="000000">
                    <a:alpha val="43137"/>
                  </a:srgbClr>
                </a:outerShdw>
              </a:effectLst>
            </a:endParaRPr>
          </a:p>
          <a:p>
            <a:pPr marL="0" indent="0">
              <a:buNone/>
            </a:pPr>
            <a:r>
              <a:rPr lang="en-US" sz="2000" u="sng" dirty="0" smtClean="0">
                <a:effectLst>
                  <a:outerShdw blurRad="38100" dist="38100" dir="2700000" algn="tl">
                    <a:srgbClr val="000000">
                      <a:alpha val="43137"/>
                    </a:srgbClr>
                  </a:outerShdw>
                </a:effectLst>
              </a:rPr>
              <a:t>Eligibility:</a:t>
            </a:r>
          </a:p>
          <a:p>
            <a:pPr marL="0" indent="0">
              <a:buNone/>
            </a:pPr>
            <a:r>
              <a:rPr lang="en-US" sz="2000" dirty="0"/>
              <a:t>Any child or adolescent younger than 21 years of age who is a resident of Alabama and has a special health care </a:t>
            </a:r>
            <a:r>
              <a:rPr lang="en-US" sz="2000" dirty="0" smtClean="0"/>
              <a:t>need</a:t>
            </a:r>
            <a:r>
              <a:rPr lang="en-US" sz="2000" dirty="0">
                <a:solidFill>
                  <a:schemeClr val="bg1"/>
                </a:solidFill>
              </a:rPr>
              <a:t>.</a:t>
            </a:r>
            <a:endParaRPr lang="en-US" sz="2000" u="sng" dirty="0" smtClean="0">
              <a:solidFill>
                <a:schemeClr val="bg1"/>
              </a:solidFill>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Information and Referral, Care Coordination, Treatment, Transportation Assistance, Community Education and Support, </a:t>
            </a:r>
          </a:p>
          <a:p>
            <a:pPr marL="0" indent="0" algn="ctr">
              <a:buClr>
                <a:schemeClr val="accent3"/>
              </a:buClr>
              <a:buNone/>
              <a:defRPr/>
            </a:pPr>
            <a:r>
              <a:rPr lang="en-US" sz="2000" dirty="0" smtClean="0">
                <a:effectLst>
                  <a:outerShdw blurRad="38100" dist="38100" dir="2700000" algn="tl">
                    <a:srgbClr val="000000">
                      <a:alpha val="43137"/>
                    </a:srgbClr>
                  </a:outerShdw>
                </a:effectLst>
              </a:rPr>
              <a:t>Evaluation and Assessment, </a:t>
            </a:r>
            <a:r>
              <a:rPr lang="en-US" sz="2000" dirty="0">
                <a:effectLst>
                  <a:outerShdw blurRad="38100" dist="38100" dir="2700000" algn="tl">
                    <a:srgbClr val="000000">
                      <a:alpha val="43137"/>
                    </a:srgbClr>
                  </a:outerShdw>
                </a:effectLst>
              </a:rPr>
              <a:t>Family Education</a:t>
            </a: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160283" y="5410200"/>
            <a:ext cx="8839200" cy="1323439"/>
          </a:xfrm>
          <a:prstGeom prst="rect">
            <a:avLst/>
          </a:prstGeom>
          <a:noFill/>
        </p:spPr>
        <p:txBody>
          <a:bodyPr wrap="square" rtlCol="0">
            <a:spAutoFit/>
          </a:bodyPr>
          <a:lstStyle/>
          <a:p>
            <a:pPr algn="ctr"/>
            <a:r>
              <a:rPr lang="en-US" sz="2000" b="1" i="1" dirty="0">
                <a:solidFill>
                  <a:srgbClr val="2F5897">
                    <a:lumMod val="75000"/>
                  </a:srgbClr>
                </a:solidFill>
              </a:rPr>
              <a:t>For more information about </a:t>
            </a:r>
            <a:r>
              <a:rPr lang="en-US" sz="2000" b="1" i="1" dirty="0" smtClean="0">
                <a:solidFill>
                  <a:srgbClr val="2F5897">
                    <a:lumMod val="75000"/>
                  </a:srgbClr>
                </a:solidFill>
              </a:rPr>
              <a:t>CRS, </a:t>
            </a:r>
            <a:r>
              <a:rPr lang="en-US" sz="2000" b="1" i="1" dirty="0">
                <a:solidFill>
                  <a:schemeClr val="tx2">
                    <a:lumMod val="75000"/>
                  </a:schemeClr>
                </a:solidFill>
              </a:rPr>
              <a:t>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a:t>
            </a:r>
            <a:r>
              <a:rPr lang="en-US" sz="2000" b="1" i="1" dirty="0">
                <a:solidFill>
                  <a:schemeClr val="tx2">
                    <a:lumMod val="75000"/>
                  </a:schemeClr>
                </a:solidFill>
              </a:rPr>
              <a:t>1-800-441-7607 (TTY 1-800-499-1816) or contact the </a:t>
            </a:r>
            <a:r>
              <a:rPr lang="en-US" sz="2000" b="1" i="1" dirty="0" smtClean="0">
                <a:solidFill>
                  <a:schemeClr val="tx2">
                    <a:lumMod val="75000"/>
                  </a:schemeClr>
                </a:solidFill>
              </a:rPr>
              <a:t>CRS </a:t>
            </a:r>
            <a:r>
              <a:rPr lang="en-US" sz="2000" b="1" i="1" dirty="0">
                <a:solidFill>
                  <a:schemeClr val="tx2">
                    <a:lumMod val="75000"/>
                  </a:schemeClr>
                </a:solidFill>
              </a:rPr>
              <a:t>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4132669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a:lnSpc>
                <a:spcPts val="2100"/>
              </a:lnSpc>
            </a:pPr>
            <a:r>
              <a:rPr lang="en-US" sz="3200" dirty="0" smtClean="0">
                <a:solidFill>
                  <a:schemeClr val="tx2">
                    <a:lumMod val="75000"/>
                  </a:schemeClr>
                </a:solidFill>
              </a:rPr>
              <a:t>Vocational Rehabilitation Service (VRS)</a:t>
            </a:r>
            <a:r>
              <a:rPr lang="en-US" sz="2400" dirty="0" smtClean="0">
                <a:solidFill>
                  <a:schemeClr val="tx2">
                    <a:lumMod val="75000"/>
                  </a:schemeClr>
                </a:solidFill>
              </a:rPr>
              <a:t/>
            </a:r>
            <a:br>
              <a:rPr lang="en-US" sz="2400" dirty="0" smtClean="0">
                <a:solidFill>
                  <a:schemeClr val="tx2">
                    <a:lumMod val="75000"/>
                  </a:schemeClr>
                </a:solidFill>
              </a:rPr>
            </a:br>
            <a:r>
              <a:rPr lang="en-US" sz="1800" i="1" dirty="0" smtClean="0">
                <a:solidFill>
                  <a:schemeClr val="tx2">
                    <a:lumMod val="75000"/>
                  </a:schemeClr>
                </a:solidFill>
              </a:rPr>
              <a:t>A division within the Alabama Department of Rehabilitation Services</a:t>
            </a:r>
          </a:p>
        </p:txBody>
      </p:sp>
      <p:sp>
        <p:nvSpPr>
          <p:cNvPr id="95235" name="Rectangle 3"/>
          <p:cNvSpPr>
            <a:spLocks noGrp="1" noChangeArrowheads="1"/>
          </p:cNvSpPr>
          <p:nvPr>
            <p:ph idx="1"/>
          </p:nvPr>
        </p:nvSpPr>
        <p:spPr>
          <a:xfrm>
            <a:off x="76200" y="1295399"/>
            <a:ext cx="8991600" cy="466656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…provides services to eligible individuals with disabilities to improve opportunities for employment</a:t>
            </a:r>
          </a:p>
          <a:p>
            <a:pPr marL="0" indent="0">
              <a:buClr>
                <a:schemeClr val="accent3"/>
              </a:buClr>
              <a:buNone/>
              <a:defRPr/>
            </a:pPr>
            <a:endParaRPr lang="en-US" sz="1200"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To be eligible the individual must:</a:t>
            </a:r>
          </a:p>
          <a:p>
            <a:r>
              <a:rPr lang="en-US" sz="2000" dirty="0" smtClean="0">
                <a:solidFill>
                  <a:schemeClr val="bg1"/>
                </a:solidFill>
                <a:effectLst>
                  <a:outerShdw blurRad="38100" dist="38100" dir="2700000" algn="tl">
                    <a:srgbClr val="000000">
                      <a:alpha val="43137"/>
                    </a:srgbClr>
                  </a:outerShdw>
                </a:effectLst>
              </a:rPr>
              <a:t>Have a physical or mental disability that inhibits obtaining or maintaining employment</a:t>
            </a:r>
          </a:p>
          <a:p>
            <a:r>
              <a:rPr lang="en-US" sz="2000" dirty="0" smtClean="0">
                <a:solidFill>
                  <a:schemeClr val="bg1"/>
                </a:solidFill>
                <a:effectLst>
                  <a:outerShdw blurRad="38100" dist="38100" dir="2700000" algn="tl">
                    <a:srgbClr val="000000">
                      <a:alpha val="43137"/>
                    </a:srgbClr>
                  </a:outerShdw>
                </a:effectLst>
              </a:rPr>
              <a:t>Require vocational rehabilitation services  in order to get or keep a job</a:t>
            </a:r>
          </a:p>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*Eligibility is presumed for recipients of SSI or SSDI who intend to achieve an employment outcome.</a:t>
            </a:r>
          </a:p>
          <a:p>
            <a:pPr marL="0" indent="0">
              <a:buClr>
                <a:schemeClr val="accent3"/>
              </a:buClr>
              <a:buNone/>
              <a:defRPr/>
            </a:pPr>
            <a:endParaRPr lang="en-US" sz="1050" u="sng"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Services may include:</a:t>
            </a:r>
            <a:r>
              <a:rPr lang="en-US" sz="2000" dirty="0" smtClean="0">
                <a:solidFill>
                  <a:schemeClr val="bg1"/>
                </a:solidFill>
                <a:effectLst>
                  <a:outerShdw blurRad="38100" dist="38100" dir="2700000" algn="tl">
                    <a:srgbClr val="000000">
                      <a:alpha val="43137"/>
                    </a:srgbClr>
                  </a:outerShdw>
                </a:effectLst>
              </a:rPr>
              <a:t>  </a:t>
            </a:r>
          </a:p>
          <a:p>
            <a:pPr marL="0" indent="0" algn="ctr">
              <a:buClr>
                <a:schemeClr val="accent3"/>
              </a:buClr>
              <a:buNone/>
              <a:defRPr/>
            </a:pPr>
            <a:r>
              <a:rPr lang="en-US" sz="2000" dirty="0" smtClean="0">
                <a:solidFill>
                  <a:schemeClr val="bg1"/>
                </a:solidFill>
                <a:effectLst>
                  <a:outerShdw blurRad="38100" dist="38100" dir="2700000" algn="tl">
                    <a:srgbClr val="000000">
                      <a:alpha val="43137"/>
                    </a:srgbClr>
                  </a:outerShdw>
                </a:effectLst>
              </a:rPr>
              <a:t>Counseling and Guidance, Evaluation, Training Services, Job Placement , Assistive Technology, Supported Employment, Postemployment Services </a:t>
            </a:r>
            <a:endParaRPr lang="en-US"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schemeClr val="bg1"/>
              </a:solidFill>
            </a:endParaRPr>
          </a:p>
        </p:txBody>
      </p:sp>
      <p:sp>
        <p:nvSpPr>
          <p:cNvPr id="3" name="TextBox 2"/>
          <p:cNvSpPr txBox="1"/>
          <p:nvPr/>
        </p:nvSpPr>
        <p:spPr>
          <a:xfrm>
            <a:off x="146713" y="5961965"/>
            <a:ext cx="8839200" cy="923330"/>
          </a:xfrm>
          <a:prstGeom prst="rect">
            <a:avLst/>
          </a:prstGeom>
          <a:noFill/>
        </p:spPr>
        <p:txBody>
          <a:bodyPr wrap="square" rtlCol="0">
            <a:spAutoFit/>
          </a:bodyPr>
          <a:lstStyle/>
          <a:p>
            <a:pPr algn="ctr"/>
            <a:r>
              <a:rPr lang="en-US" b="1" i="1" dirty="0">
                <a:solidFill>
                  <a:srgbClr val="2F5897">
                    <a:lumMod val="75000"/>
                  </a:srgbClr>
                </a:solidFill>
              </a:rPr>
              <a:t>For more information about </a:t>
            </a:r>
            <a:r>
              <a:rPr lang="en-US" b="1" i="1" dirty="0" smtClean="0">
                <a:solidFill>
                  <a:srgbClr val="2F5897">
                    <a:lumMod val="75000"/>
                  </a:srgbClr>
                </a:solidFill>
              </a:rPr>
              <a:t>VRS</a:t>
            </a:r>
            <a:r>
              <a:rPr lang="en-US" b="1" i="1" dirty="0" smtClean="0">
                <a:solidFill>
                  <a:schemeClr val="tx2">
                    <a:lumMod val="75000"/>
                  </a:schemeClr>
                </a:solidFill>
              </a:rPr>
              <a:t>, </a:t>
            </a:r>
            <a:endParaRPr lang="en-US" b="1" i="1" dirty="0">
              <a:solidFill>
                <a:schemeClr val="tx2">
                  <a:lumMod val="75000"/>
                </a:schemeClr>
              </a:solidFill>
            </a:endParaRPr>
          </a:p>
          <a:p>
            <a:pPr algn="ctr"/>
            <a:r>
              <a:rPr lang="en-US" b="1" i="1" dirty="0">
                <a:solidFill>
                  <a:schemeClr val="tx2">
                    <a:lumMod val="75000"/>
                  </a:schemeClr>
                </a:solidFill>
              </a:rPr>
              <a:t>call 1-800-441-7607 (TTY 1-800-499-1816) or contact the </a:t>
            </a:r>
            <a:r>
              <a:rPr lang="en-US" b="1" i="1" dirty="0" smtClean="0">
                <a:solidFill>
                  <a:schemeClr val="tx2">
                    <a:lumMod val="75000"/>
                  </a:schemeClr>
                </a:solidFill>
              </a:rPr>
              <a:t>VRS </a:t>
            </a:r>
            <a:r>
              <a:rPr lang="en-US" b="1" i="1" dirty="0">
                <a:solidFill>
                  <a:schemeClr val="tx2">
                    <a:lumMod val="75000"/>
                  </a:schemeClr>
                </a:solidFill>
              </a:rPr>
              <a:t>office in your area.</a:t>
            </a:r>
          </a:p>
          <a:p>
            <a:pPr algn="ctr"/>
            <a:r>
              <a:rPr lang="en-US" b="1" i="1" dirty="0">
                <a:solidFill>
                  <a:schemeClr val="tx2">
                    <a:lumMod val="75000"/>
                  </a:schemeClr>
                </a:solidFill>
              </a:rPr>
              <a:t>www.rehab.alabama.gov </a:t>
            </a:r>
          </a:p>
        </p:txBody>
      </p:sp>
    </p:spTree>
    <p:extLst>
      <p:ext uri="{BB962C8B-B14F-4D97-AF65-F5344CB8AC3E}">
        <p14:creationId xmlns:p14="http://schemas.microsoft.com/office/powerpoint/2010/main" val="350364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700" dirty="0" smtClean="0"/>
              <a:t>Alabama Statewide TBI Core System</a:t>
            </a:r>
            <a:endParaRPr lang="en-US" sz="3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92125064"/>
              </p:ext>
            </p:extLst>
          </p:nvPr>
        </p:nvGraphicFramePr>
        <p:xfrm>
          <a:off x="457200" y="9144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7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latin typeface="Times New Roman" pitchFamily="18" charset="0"/>
              </a:rPr>
              <a:t>Traumatic Brain Injury is…</a:t>
            </a:r>
          </a:p>
        </p:txBody>
      </p:sp>
      <p:sp>
        <p:nvSpPr>
          <p:cNvPr id="91139"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buClr>
                <a:schemeClr val="tx2">
                  <a:lumMod val="75000"/>
                </a:schemeClr>
              </a:buClr>
            </a:pPr>
            <a:r>
              <a:rPr lang="en-US" sz="3600" b="1" dirty="0">
                <a:solidFill>
                  <a:schemeClr val="tx2">
                    <a:lumMod val="75000"/>
                  </a:schemeClr>
                </a:solidFill>
              </a:rPr>
              <a:t>Injury to the head from a blunt or penetrating object</a:t>
            </a:r>
          </a:p>
          <a:p>
            <a:pPr marL="0" indent="0">
              <a:buClr>
                <a:schemeClr val="tx2">
                  <a:lumMod val="75000"/>
                </a:schemeClr>
              </a:buClr>
              <a:buNone/>
            </a:pPr>
            <a:endParaRPr lang="en-US" sz="3600" b="1" dirty="0">
              <a:solidFill>
                <a:schemeClr val="tx2">
                  <a:lumMod val="75000"/>
                </a:schemeClr>
              </a:solidFill>
            </a:endParaRPr>
          </a:p>
          <a:p>
            <a:pPr>
              <a:buClr>
                <a:schemeClr val="tx2">
                  <a:lumMod val="75000"/>
                </a:schemeClr>
              </a:buClr>
            </a:pPr>
            <a:r>
              <a:rPr lang="en-US" sz="3600" b="1" dirty="0">
                <a:solidFill>
                  <a:schemeClr val="tx2">
                    <a:lumMod val="75000"/>
                  </a:schemeClr>
                </a:solidFill>
              </a:rPr>
              <a:t> Injury from rapid movement of the head that causes back and forth movement inside the skull </a:t>
            </a:r>
            <a:endParaRPr lang="en-US" sz="3600" dirty="0">
              <a:solidFill>
                <a:schemeClr val="tx2">
                  <a:lumMod val="75000"/>
                </a:schemeClr>
              </a:solidFill>
            </a:endParaRPr>
          </a:p>
        </p:txBody>
      </p:sp>
    </p:spTree>
    <p:extLst>
      <p:ext uri="{BB962C8B-B14F-4D97-AF65-F5344CB8AC3E}">
        <p14:creationId xmlns:p14="http://schemas.microsoft.com/office/powerpoint/2010/main" val="4224599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229600" cy="762000"/>
          </a:xfrm>
        </p:spPr>
        <p:txBody>
          <a:bodyPr/>
          <a:lstStyle/>
          <a:p>
            <a:pPr algn="ctr" eaLnBrk="1" hangingPunct="1"/>
            <a:r>
              <a:rPr lang="en-US" sz="4800" dirty="0" smtClean="0"/>
              <a:t>Core System Contacts</a:t>
            </a:r>
            <a:endParaRPr lang="en-US" sz="2000" dirty="0" smtClean="0">
              <a:solidFill>
                <a:srgbClr val="FF0000"/>
              </a:solidFill>
            </a:endParaRPr>
          </a:p>
        </p:txBody>
      </p:sp>
      <p:sp>
        <p:nvSpPr>
          <p:cNvPr id="72707" name="Rectangle 3"/>
          <p:cNvSpPr>
            <a:spLocks noGrp="1" noChangeArrowheads="1"/>
          </p:cNvSpPr>
          <p:nvPr>
            <p:ph idx="1"/>
          </p:nvPr>
        </p:nvSpPr>
        <p:spPr>
          <a:xfrm>
            <a:off x="685800" y="990600"/>
            <a:ext cx="7620000" cy="5486400"/>
          </a:xfrm>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eaLnBrk="1" fontAlgn="auto" hangingPunct="1">
              <a:lnSpc>
                <a:spcPts val="2900"/>
              </a:lnSpc>
              <a:spcAft>
                <a:spcPts val="0"/>
              </a:spcAft>
              <a:buClr>
                <a:schemeClr val="accent3"/>
              </a:buClr>
              <a:buNone/>
              <a:defRPr/>
            </a:pPr>
            <a:endParaRPr lang="en-US" sz="28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 Crowley</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State Head Injury Coordinator</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205-290-4590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888-879-4706</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maria.crowley@rehab.alabama.gov</a:t>
            </a:r>
          </a:p>
          <a:p>
            <a:pPr marL="0" indent="0" algn="ctr">
              <a:lnSpc>
                <a:spcPts val="2900"/>
              </a:lnSpc>
              <a:buClr>
                <a:schemeClr val="accent3"/>
              </a:buClr>
              <a:buNone/>
              <a:defRPr/>
            </a:pPr>
            <a:r>
              <a:rPr lang="en-US" sz="2800" dirty="0" smtClean="0"/>
              <a:t>www.rehab.alabama.gov/tbi</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None/>
              <a:defRPr/>
            </a:pPr>
            <a:endParaRPr lang="en-US" sz="16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Alabama Head Injury Foundation</a:t>
            </a:r>
            <a:endParaRPr lang="en-US" sz="2800" dirty="0" smtClean="0">
              <a:solidFill>
                <a:srgbClr val="FF0000"/>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205-823-3818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800-433-8002</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ahif1@bellsouth.net </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www.ahif.org</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398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aleigh Work\AppData\Local\Microsoft\Windows\Temporary Internet Files\Content.IE5\EOF3AYFT\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599"/>
            <a:ext cx="3810000" cy="2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0292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chemeClr val="tx2">
                    <a:lumMod val="50000"/>
                  </a:scheme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chemeClr val="tx2">
                  <a:lumMod val="50000"/>
                </a:schemeClr>
              </a:solidFill>
            </a:endParaRPr>
          </a:p>
        </p:txBody>
      </p:sp>
    </p:spTree>
    <p:extLst>
      <p:ext uri="{BB962C8B-B14F-4D97-AF65-F5344CB8AC3E}">
        <p14:creationId xmlns:p14="http://schemas.microsoft.com/office/powerpoint/2010/main" val="1011851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381000" y="1295400"/>
            <a:ext cx="8229600" cy="5410200"/>
          </a:xfrm>
        </p:spPr>
        <p:txBody>
          <a:bodyPr numCol="1">
            <a:normAutofit fontScale="85000" lnSpcReduction="20000"/>
          </a:bodyPr>
          <a:lstStyle/>
          <a:p>
            <a:pPr marL="228600" indent="-228600">
              <a:buAutoNum type="arabicPlain"/>
            </a:pPr>
            <a:r>
              <a:rPr lang="en-US" sz="1600" dirty="0" err="1" smtClean="0">
                <a:solidFill>
                  <a:schemeClr val="tx2">
                    <a:lumMod val="75000"/>
                  </a:schemeClr>
                </a:solidFill>
              </a:rPr>
              <a:t>Faul</a:t>
            </a:r>
            <a:r>
              <a:rPr lang="en-US" sz="1600" dirty="0" smtClean="0">
                <a:solidFill>
                  <a:schemeClr val="tx2">
                    <a:lumMod val="75000"/>
                  </a:schemeClr>
                </a:solidFill>
              </a:rPr>
              <a:t> </a:t>
            </a:r>
            <a:r>
              <a:rPr lang="en-US" sz="1600" dirty="0">
                <a:solidFill>
                  <a:schemeClr val="tx2">
                    <a:lumMod val="75000"/>
                  </a:schemeClr>
                </a:solidFill>
              </a:rPr>
              <a:t>M, </a:t>
            </a:r>
            <a:r>
              <a:rPr lang="en-US" sz="1600" dirty="0" err="1">
                <a:solidFill>
                  <a:schemeClr val="tx2">
                    <a:lumMod val="75000"/>
                  </a:schemeClr>
                </a:solidFill>
              </a:rPr>
              <a:t>Xu</a:t>
            </a:r>
            <a:r>
              <a:rPr lang="en-US" sz="1600" dirty="0">
                <a:solidFill>
                  <a:schemeClr val="tx2">
                    <a:lumMod val="75000"/>
                  </a:schemeClr>
                </a:solidFill>
              </a:rPr>
              <a:t> L, Wald MM, Coronado VG. Traumatic brain injury in the United States: emergency department visits, </a:t>
            </a:r>
            <a:r>
              <a:rPr lang="en-US" sz="1600" dirty="0" smtClean="0">
                <a:solidFill>
                  <a:schemeClr val="tx2">
                    <a:lumMod val="75000"/>
                  </a:schemeClr>
                </a:solidFill>
              </a:rPr>
              <a:t>hospitalizations</a:t>
            </a:r>
            <a:r>
              <a:rPr lang="en-US" sz="1600" dirty="0">
                <a:solidFill>
                  <a:schemeClr val="tx2">
                    <a:lumMod val="75000"/>
                  </a:schemeClr>
                </a:solidFill>
              </a:rPr>
              <a:t>, and deaths. Atlanta (GA): Centers for Disease Control and Prevention, National Center for Injury Prevention and Control; 2010 </a:t>
            </a:r>
            <a:r>
              <a:rPr lang="en-US" sz="1600" dirty="0" smtClean="0">
                <a:solidFill>
                  <a:schemeClr val="tx2">
                    <a:lumMod val="75000"/>
                  </a:schemeClr>
                </a:solidFill>
              </a:rPr>
              <a:t>; </a:t>
            </a:r>
            <a:r>
              <a:rPr lang="en-US" sz="1600" dirty="0">
                <a:solidFill>
                  <a:schemeClr val="tx2">
                    <a:lumMod val="75000"/>
                  </a:schemeClr>
                </a:solidFill>
              </a:rPr>
              <a:t> </a:t>
            </a:r>
            <a:r>
              <a:rPr lang="en-US" sz="1600" dirty="0" smtClean="0">
                <a:solidFill>
                  <a:schemeClr val="tx2">
                    <a:lumMod val="75000"/>
                  </a:schemeClr>
                </a:solidFill>
              </a:rPr>
              <a:t>www.cdc.gov/TraumaticBrainInjury </a:t>
            </a:r>
          </a:p>
          <a:p>
            <a:pPr marL="0" indent="0">
              <a:buNone/>
            </a:pPr>
            <a:endParaRPr lang="en-US" sz="1600" dirty="0">
              <a:solidFill>
                <a:schemeClr val="tx2">
                  <a:lumMod val="75000"/>
                </a:schemeClr>
              </a:solidFill>
            </a:endParaRPr>
          </a:p>
          <a:p>
            <a:pPr marL="228600" indent="-228600">
              <a:buAutoNum type="arabicPlain" startAt="2"/>
            </a:pPr>
            <a:r>
              <a:rPr lang="en-US" sz="1600" dirty="0" smtClean="0">
                <a:solidFill>
                  <a:schemeClr val="tx2">
                    <a:lumMod val="75000"/>
                  </a:schemeClr>
                </a:solidFill>
              </a:rPr>
              <a:t>“</a:t>
            </a:r>
            <a:r>
              <a:rPr lang="en-US" sz="1600" dirty="0">
                <a:solidFill>
                  <a:schemeClr val="tx2">
                    <a:lumMod val="75000"/>
                  </a:schemeClr>
                </a:solidFill>
              </a:rPr>
              <a:t>Traumatic Brain Injury Provider Training Manual”. TBI Project. Michigan         Department of Community Health. 2005</a:t>
            </a:r>
            <a:r>
              <a:rPr lang="en-US" sz="1600" dirty="0" smtClean="0">
                <a:solidFill>
                  <a:schemeClr val="tx2">
                    <a:lumMod val="75000"/>
                  </a:schemeClr>
                </a:solidFill>
              </a:rPr>
              <a:t>.</a:t>
            </a:r>
          </a:p>
          <a:p>
            <a:pPr marL="228600" indent="-228600">
              <a:buAutoNum type="arabicPlain" startAt="2"/>
            </a:pPr>
            <a:endParaRPr lang="en-US" sz="1600" dirty="0">
              <a:solidFill>
                <a:schemeClr val="tx2">
                  <a:lumMod val="75000"/>
                </a:schemeClr>
              </a:solidFill>
            </a:endParaRPr>
          </a:p>
          <a:p>
            <a:pPr marL="228600" indent="-228600">
              <a:buAutoNum type="arabicPlain" startAt="3"/>
            </a:pPr>
            <a:r>
              <a:rPr lang="en-US" sz="1600" dirty="0">
                <a:solidFill>
                  <a:schemeClr val="tx2">
                    <a:lumMod val="75000"/>
                  </a:schemeClr>
                </a:solidFill>
              </a:rPr>
              <a:t>"Traumatic Brain Injury Model Systems National Database Update". Traumatic Brain Injury Model Systems National Data and Statistical Center. www.tbindsc.org. 2011. </a:t>
            </a:r>
            <a:endParaRPr lang="en-US" sz="1600" dirty="0" smtClean="0">
              <a:solidFill>
                <a:schemeClr val="tx2">
                  <a:lumMod val="75000"/>
                </a:schemeClr>
              </a:solidFill>
            </a:endParaRPr>
          </a:p>
          <a:p>
            <a:pPr marL="228600" indent="-228600">
              <a:buAutoNum type="arabicPlain" startAt="3"/>
            </a:pPr>
            <a:endParaRPr lang="en-US" sz="1600" dirty="0">
              <a:solidFill>
                <a:schemeClr val="tx2">
                  <a:lumMod val="75000"/>
                </a:schemeClr>
              </a:solidFill>
            </a:endParaRPr>
          </a:p>
          <a:p>
            <a:pPr marL="228600" indent="-228600">
              <a:buAutoNum type="arabicPlain" startAt="4"/>
            </a:pPr>
            <a:r>
              <a:rPr lang="en-US" sz="1600" dirty="0" smtClean="0">
                <a:solidFill>
                  <a:schemeClr val="tx2">
                    <a:lumMod val="75000"/>
                  </a:schemeClr>
                </a:solidFill>
              </a:rPr>
              <a:t>“</a:t>
            </a:r>
            <a:r>
              <a:rPr lang="en-US" sz="1600" dirty="0">
                <a:solidFill>
                  <a:schemeClr val="tx2">
                    <a:lumMod val="75000"/>
                  </a:schemeClr>
                </a:solidFill>
              </a:rPr>
              <a:t>BIAA Adopts New TBI </a:t>
            </a:r>
            <a:r>
              <a:rPr lang="en-US" sz="1600" dirty="0" smtClean="0">
                <a:solidFill>
                  <a:schemeClr val="tx2">
                    <a:lumMod val="75000"/>
                  </a:schemeClr>
                </a:solidFill>
              </a:rPr>
              <a:t>Definition.” </a:t>
            </a:r>
            <a:r>
              <a:rPr lang="en-US" sz="1600" dirty="0">
                <a:solidFill>
                  <a:schemeClr val="tx2">
                    <a:lumMod val="75000"/>
                  </a:schemeClr>
                </a:solidFill>
              </a:rPr>
              <a:t>www.biausa.org. Feb 6 2011</a:t>
            </a:r>
            <a:r>
              <a:rPr lang="en-US" sz="1600" dirty="0" smtClean="0">
                <a:solidFill>
                  <a:schemeClr val="tx2">
                    <a:lumMod val="75000"/>
                  </a:schemeClr>
                </a:solidFill>
              </a:rPr>
              <a:t>.</a:t>
            </a:r>
          </a:p>
          <a:p>
            <a:pPr marL="228600" indent="-228600">
              <a:buAutoNum type="arabicPlain" startAt="4"/>
            </a:pPr>
            <a:endParaRPr lang="en-US" sz="1600" dirty="0" smtClean="0">
              <a:solidFill>
                <a:schemeClr val="tx2">
                  <a:lumMod val="75000"/>
                </a:schemeClr>
              </a:solidFill>
            </a:endParaRPr>
          </a:p>
          <a:p>
            <a:pPr>
              <a:buAutoNum type="arabicPlain" startAt="5"/>
            </a:pPr>
            <a:r>
              <a:rPr lang="en-US" sz="1600" dirty="0" smtClean="0">
                <a:solidFill>
                  <a:schemeClr val="tx2">
                    <a:lumMod val="75000"/>
                  </a:schemeClr>
                </a:solidFill>
              </a:rPr>
              <a:t>"</a:t>
            </a:r>
            <a:r>
              <a:rPr lang="en-US" sz="1600" dirty="0">
                <a:solidFill>
                  <a:schemeClr val="tx2">
                    <a:lumMod val="75000"/>
                  </a:schemeClr>
                </a:solidFill>
              </a:rPr>
              <a:t>Traumatic brain injury." Mayo Clinic  Staff. www.MayoClinic.com. Mayo Foundation for Medical Education and Research. Sep 16, 2010</a:t>
            </a:r>
            <a:r>
              <a:rPr lang="en-US" sz="1600" dirty="0" smtClean="0">
                <a:solidFill>
                  <a:schemeClr val="tx2">
                    <a:lumMod val="75000"/>
                  </a:schemeClr>
                </a:solidFill>
              </a:rPr>
              <a:t>.</a:t>
            </a:r>
          </a:p>
          <a:p>
            <a:pPr>
              <a:buAutoNum type="arabicPlain" startAt="5"/>
            </a:pPr>
            <a:endParaRPr lang="en-US" sz="1600" dirty="0" smtClean="0">
              <a:solidFill>
                <a:schemeClr val="tx2">
                  <a:lumMod val="75000"/>
                </a:schemeClr>
              </a:solidFill>
            </a:endParaRPr>
          </a:p>
          <a:p>
            <a:pPr>
              <a:buAutoNum type="arabicPlain" startAt="6"/>
            </a:pPr>
            <a:r>
              <a:rPr lang="en-US" sz="1600" dirty="0" smtClean="0">
                <a:solidFill>
                  <a:schemeClr val="tx2">
                    <a:lumMod val="75000"/>
                  </a:schemeClr>
                </a:solidFill>
              </a:rPr>
              <a:t>"</a:t>
            </a:r>
            <a:r>
              <a:rPr lang="en-US" sz="1600" dirty="0">
                <a:solidFill>
                  <a:schemeClr val="tx2">
                    <a:lumMod val="75000"/>
                  </a:schemeClr>
                </a:solidFill>
              </a:rPr>
              <a:t>Injury Prevention &amp; Control: Traumatic Brain Injury."  Centers for Disease Control  </a:t>
            </a:r>
            <a:r>
              <a:rPr lang="en-US" sz="1600" dirty="0" smtClean="0">
                <a:solidFill>
                  <a:schemeClr val="tx2">
                    <a:lumMod val="75000"/>
                  </a:schemeClr>
                </a:solidFill>
              </a:rPr>
              <a:t>                   and </a:t>
            </a:r>
            <a:r>
              <a:rPr lang="en-US" sz="1600" dirty="0">
                <a:solidFill>
                  <a:schemeClr val="tx2">
                    <a:lumMod val="75000"/>
                  </a:schemeClr>
                </a:solidFill>
              </a:rPr>
              <a:t>Prevention. www.cdc.gov. Sep 21, 2011. </a:t>
            </a:r>
            <a:endParaRPr lang="en-US" sz="1600" dirty="0" smtClean="0">
              <a:solidFill>
                <a:schemeClr val="tx2">
                  <a:lumMod val="75000"/>
                </a:schemeClr>
              </a:solidFill>
            </a:endParaRPr>
          </a:p>
          <a:p>
            <a:pPr>
              <a:buAutoNum type="arabicPlain" startAt="6"/>
            </a:pPr>
            <a:endParaRPr lang="en-US" sz="1600" dirty="0">
              <a:solidFill>
                <a:schemeClr val="tx2">
                  <a:lumMod val="75000"/>
                </a:schemeClr>
              </a:solidFill>
            </a:endParaRPr>
          </a:p>
          <a:p>
            <a:pPr>
              <a:buAutoNum type="arabicPlain" startAt="7"/>
            </a:pPr>
            <a:r>
              <a:rPr lang="en-US" sz="1600" dirty="0" smtClean="0">
                <a:solidFill>
                  <a:schemeClr val="tx2">
                    <a:lumMod val="75000"/>
                  </a:schemeClr>
                </a:solidFill>
              </a:rPr>
              <a:t>National Institute on </a:t>
            </a:r>
            <a:r>
              <a:rPr lang="en-US" sz="1600" dirty="0">
                <a:solidFill>
                  <a:schemeClr val="tx2">
                    <a:lumMod val="75000"/>
                  </a:schemeClr>
                </a:solidFill>
              </a:rPr>
              <a:t>Disability and Rehabilitation </a:t>
            </a:r>
            <a:r>
              <a:rPr lang="en-US" sz="1600" dirty="0" smtClean="0">
                <a:solidFill>
                  <a:schemeClr val="tx2">
                    <a:lumMod val="75000"/>
                  </a:schemeClr>
                </a:solidFill>
              </a:rPr>
              <a:t>Research;  www2.ed.gov.</a:t>
            </a:r>
          </a:p>
          <a:p>
            <a:pPr>
              <a:buAutoNum type="arabicPlain" startAt="7"/>
            </a:pPr>
            <a:endParaRPr lang="en-US" sz="1600" dirty="0">
              <a:solidFill>
                <a:schemeClr val="tx2">
                  <a:lumMod val="75000"/>
                </a:schemeClr>
              </a:solidFill>
              <a:hlinkClick r:id="rId3"/>
            </a:endParaRPr>
          </a:p>
          <a:p>
            <a:pPr>
              <a:buAutoNum type="arabicPlain" startAt="7"/>
            </a:pPr>
            <a:r>
              <a:rPr lang="en-US" sz="1600" dirty="0" smtClean="0">
                <a:solidFill>
                  <a:schemeClr val="tx2">
                    <a:lumMod val="75000"/>
                  </a:schemeClr>
                </a:solidFill>
              </a:rPr>
              <a:t>National Highway Traffic Safety Administration; www.nhtsa.gov</a:t>
            </a:r>
          </a:p>
          <a:p>
            <a:pPr>
              <a:buAutoNum type="arabicPlain" startAt="7"/>
            </a:pPr>
            <a:endParaRPr lang="en-US" sz="1600" dirty="0" smtClean="0">
              <a:solidFill>
                <a:schemeClr val="tx2">
                  <a:lumMod val="75000"/>
                </a:schemeClr>
              </a:solidFill>
            </a:endParaRPr>
          </a:p>
          <a:p>
            <a:pPr>
              <a:buAutoNum type="arabicPlain" startAt="7"/>
            </a:pPr>
            <a:r>
              <a:rPr lang="en-US" sz="1600" dirty="0" smtClean="0">
                <a:solidFill>
                  <a:schemeClr val="tx2">
                    <a:lumMod val="75000"/>
                  </a:schemeClr>
                </a:solidFill>
              </a:rPr>
              <a:t>Questions often Asked about Behavior after Brain Injury. TBI Challenge! (Vol.4</a:t>
            </a:r>
            <a:r>
              <a:rPr lang="en-US" sz="1600" dirty="0">
                <a:solidFill>
                  <a:schemeClr val="tx2">
                    <a:lumMod val="75000"/>
                  </a:schemeClr>
                </a:solidFill>
              </a:rPr>
              <a:t>, No. 4, 2000)</a:t>
            </a:r>
          </a:p>
          <a:p>
            <a:pPr marL="0" indent="0">
              <a:buNone/>
            </a:pPr>
            <a:r>
              <a:rPr lang="en-US" sz="1600" dirty="0">
                <a:solidFill>
                  <a:schemeClr val="tx2">
                    <a:lumMod val="75000"/>
                  </a:schemeClr>
                </a:solidFill>
              </a:rPr>
              <a:t> </a:t>
            </a:r>
            <a:r>
              <a:rPr lang="en-US" sz="1600" dirty="0" smtClean="0">
                <a:solidFill>
                  <a:schemeClr val="tx2">
                    <a:lumMod val="75000"/>
                  </a:schemeClr>
                </a:solidFill>
              </a:rPr>
              <a:t>        by </a:t>
            </a:r>
            <a:r>
              <a:rPr lang="en-US" sz="1600" dirty="0">
                <a:solidFill>
                  <a:schemeClr val="tx2">
                    <a:lumMod val="75000"/>
                  </a:schemeClr>
                </a:solidFill>
              </a:rPr>
              <a:t>Marilyn Lash, MSW and Ron Savage, </a:t>
            </a:r>
            <a:r>
              <a:rPr lang="en-US" sz="1600" dirty="0" smtClean="0">
                <a:solidFill>
                  <a:schemeClr val="tx2">
                    <a:lumMod val="75000"/>
                  </a:schemeClr>
                </a:solidFill>
              </a:rPr>
              <a:t>Ed.</a:t>
            </a:r>
            <a:endParaRPr lang="en-US" sz="1600" dirty="0">
              <a:solidFill>
                <a:schemeClr val="tx2">
                  <a:lumMod val="75000"/>
                </a:schemeClr>
              </a:solidFill>
            </a:endParaRPr>
          </a:p>
        </p:txBody>
      </p:sp>
    </p:spTree>
    <p:extLst>
      <p:ext uri="{BB962C8B-B14F-4D97-AF65-F5344CB8AC3E}">
        <p14:creationId xmlns:p14="http://schemas.microsoft.com/office/powerpoint/2010/main" val="226368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t>What happens when </a:t>
            </a:r>
            <a:r>
              <a:rPr lang="en-US" sz="4400" dirty="0" smtClean="0"/>
              <a:t/>
            </a:r>
            <a:br>
              <a:rPr lang="en-US" sz="4400" dirty="0" smtClean="0"/>
            </a:br>
            <a:r>
              <a:rPr lang="en-US" sz="4400" dirty="0" smtClean="0"/>
              <a:t>the </a:t>
            </a:r>
            <a:r>
              <a:rPr lang="en-US" sz="4400" dirty="0"/>
              <a:t>brain is injured?</a:t>
            </a:r>
            <a:endParaRPr lang="en-US" sz="4400" dirty="0">
              <a:solidFill>
                <a:schemeClr val="tx2">
                  <a:lumMod val="75000"/>
                </a:schemeClr>
              </a:solidFill>
            </a:endParaRPr>
          </a:p>
        </p:txBody>
      </p:sp>
      <p:sp>
        <p:nvSpPr>
          <p:cNvPr id="15363" name="Content Placeholder 2"/>
          <p:cNvSpPr>
            <a:spLocks noGrp="1"/>
          </p:cNvSpPr>
          <p:nvPr>
            <p:ph sz="half" idx="2"/>
          </p:nvPr>
        </p:nvSpPr>
        <p:spPr>
          <a:xfrm>
            <a:off x="381000" y="1676400"/>
            <a:ext cx="3962400" cy="4525963"/>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None/>
            </a:pPr>
            <a:r>
              <a:rPr lang="en-US" u="sng" dirty="0" smtClean="0">
                <a:solidFill>
                  <a:schemeClr val="tx2">
                    <a:lumMod val="75000"/>
                  </a:schemeClr>
                </a:solidFill>
              </a:rPr>
              <a:t>Primary Injury </a:t>
            </a:r>
          </a:p>
          <a:p>
            <a:r>
              <a:rPr lang="en-US" dirty="0" smtClean="0">
                <a:solidFill>
                  <a:schemeClr val="tx2">
                    <a:lumMod val="75000"/>
                  </a:schemeClr>
                </a:solidFill>
              </a:rPr>
              <a:t>Direct movement of the </a:t>
            </a:r>
            <a:r>
              <a:rPr lang="en-US" dirty="0">
                <a:solidFill>
                  <a:schemeClr val="tx2">
                    <a:lumMod val="75000"/>
                  </a:schemeClr>
                </a:solidFill>
              </a:rPr>
              <a:t>b</a:t>
            </a:r>
            <a:r>
              <a:rPr lang="en-US" dirty="0" smtClean="0">
                <a:solidFill>
                  <a:schemeClr val="tx2">
                    <a:lumMod val="75000"/>
                  </a:schemeClr>
                </a:solidFill>
              </a:rPr>
              <a:t>rain inside skull  </a:t>
            </a:r>
            <a:r>
              <a:rPr lang="en-US" sz="2200" dirty="0" smtClean="0">
                <a:solidFill>
                  <a:schemeClr val="tx2">
                    <a:lumMod val="75000"/>
                  </a:schemeClr>
                </a:solidFill>
              </a:rPr>
              <a:t>(slamming, rubbing, shearing)</a:t>
            </a:r>
          </a:p>
          <a:p>
            <a:r>
              <a:rPr lang="en-US" dirty="0" smtClean="0">
                <a:solidFill>
                  <a:schemeClr val="tx2">
                    <a:lumMod val="75000"/>
                  </a:schemeClr>
                </a:solidFill>
              </a:rPr>
              <a:t>Penetrating object </a:t>
            </a:r>
          </a:p>
          <a:p>
            <a:pPr eaLnBrk="1" hangingPunct="1">
              <a:buFont typeface="Wingdings 2" pitchFamily="18" charset="2"/>
              <a:buNone/>
            </a:pPr>
            <a:r>
              <a:rPr lang="en-US" u="sng" dirty="0" smtClean="0">
                <a:solidFill>
                  <a:schemeClr val="tx2">
                    <a:lumMod val="75000"/>
                  </a:schemeClr>
                </a:solidFill>
              </a:rPr>
              <a:t>Secondary Injury</a:t>
            </a:r>
          </a:p>
          <a:p>
            <a:r>
              <a:rPr lang="en-US" dirty="0" smtClean="0">
                <a:solidFill>
                  <a:schemeClr val="tx2">
                    <a:lumMod val="75000"/>
                  </a:schemeClr>
                </a:solidFill>
              </a:rPr>
              <a:t>Bleeding over and within the brain tissue</a:t>
            </a:r>
          </a:p>
          <a:p>
            <a:r>
              <a:rPr lang="en-US" dirty="0" smtClean="0">
                <a:solidFill>
                  <a:schemeClr val="tx2">
                    <a:lumMod val="75000"/>
                  </a:schemeClr>
                </a:solidFill>
              </a:rPr>
              <a:t>Swelling from fluid leakage</a:t>
            </a:r>
          </a:p>
          <a:p>
            <a:pPr eaLnBrk="1" hangingPunct="1">
              <a:buFont typeface="Wingdings 2" pitchFamily="18" charset="2"/>
              <a:buNone/>
            </a:pPr>
            <a:r>
              <a:rPr lang="en-US" dirty="0" smtClean="0">
                <a:solidFill>
                  <a:schemeClr val="tx2">
                    <a:lumMod val="75000"/>
                  </a:schemeClr>
                </a:solidFill>
              </a:rPr>
              <a:t>	(increased intracranial pressure)</a:t>
            </a:r>
          </a:p>
        </p:txBody>
      </p:sp>
      <p:sp>
        <p:nvSpPr>
          <p:cNvPr id="3" name="Content Placeholder 2"/>
          <p:cNvSpPr>
            <a:spLocks noGrp="1"/>
          </p:cNvSpPr>
          <p:nvPr>
            <p:ph sz="quarter" idx="13"/>
          </p:nvPr>
        </p:nvSpPr>
        <p:spPr>
          <a:xfrm>
            <a:off x="4648200" y="1676400"/>
            <a:ext cx="4038600" cy="452628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2">
                    <a:lumMod val="75000"/>
                  </a:schemeClr>
                </a:solidFill>
              </a:rPr>
              <a:t>Ex. Diffuse Axonal Injury</a:t>
            </a:r>
          </a:p>
          <a:p>
            <a:pPr marL="0" indent="0">
              <a:buNone/>
            </a:pPr>
            <a:endParaRPr lang="en-US" dirty="0"/>
          </a:p>
        </p:txBody>
      </p:sp>
      <p:pic>
        <p:nvPicPr>
          <p:cNvPr id="5" name="Picture 5" descr="whi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2" y="2438400"/>
            <a:ext cx="3013670" cy="3429000"/>
          </a:xfrm>
          <a:prstGeom prst="rect">
            <a:avLst/>
          </a:prstGeom>
          <a:ln w="19050">
            <a:solidFill>
              <a:schemeClr val="tx2">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8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View of the Brain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0"/>
            <a:ext cx="4572000" cy="5181600"/>
          </a:xfrm>
        </p:spPr>
      </p:pic>
      <p:sp>
        <p:nvSpPr>
          <p:cNvPr id="3" name="TextBox 2"/>
          <p:cNvSpPr txBox="1"/>
          <p:nvPr/>
        </p:nvSpPr>
        <p:spPr>
          <a:xfrm>
            <a:off x="5478518" y="1066801"/>
            <a:ext cx="3055881" cy="4708981"/>
          </a:xfrm>
          <a:prstGeom prst="rect">
            <a:avLst/>
          </a:prstGeom>
          <a:noFill/>
        </p:spPr>
        <p:txBody>
          <a:bodyPr wrap="square" rtlCol="0">
            <a:spAutoFit/>
          </a:bodyPr>
          <a:lstStyle/>
          <a:p>
            <a:pPr algn="r">
              <a:lnSpc>
                <a:spcPts val="1800"/>
              </a:lnSpc>
            </a:pPr>
            <a:r>
              <a:rPr lang="en-US" b="1" dirty="0">
                <a:solidFill>
                  <a:schemeClr val="tx2">
                    <a:lumMod val="75000"/>
                  </a:schemeClr>
                </a:solidFill>
              </a:rPr>
              <a:t>Frontal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Executive Function (Attention, Judgment, Organization, etc.) </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Parietal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Visual</a:t>
            </a:r>
            <a:r>
              <a:rPr lang="en-US" dirty="0">
                <a:solidFill>
                  <a:schemeClr val="tx2">
                    <a:lumMod val="75000"/>
                  </a:schemeClr>
                </a:solidFill>
              </a:rPr>
              <a:t>, </a:t>
            </a:r>
            <a:r>
              <a:rPr lang="en-US" dirty="0" smtClean="0">
                <a:solidFill>
                  <a:schemeClr val="tx2">
                    <a:lumMod val="75000"/>
                  </a:schemeClr>
                </a:solidFill>
              </a:rPr>
              <a:t>Spatial Orientation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Occipital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Vision</a:t>
            </a:r>
            <a:endParaRPr lang="en-US" dirty="0">
              <a:solidFill>
                <a:schemeClr val="tx2">
                  <a:lumMod val="75000"/>
                </a:schemeClr>
              </a:solidFill>
            </a:endParaRP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Temporal </a:t>
            </a:r>
            <a:r>
              <a:rPr lang="en-US" b="1" dirty="0" smtClean="0">
                <a:solidFill>
                  <a:schemeClr val="tx2">
                    <a:lumMod val="75000"/>
                  </a:schemeClr>
                </a:solidFill>
              </a:rPr>
              <a:t>Lobe</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Hearing</a:t>
            </a:r>
            <a:r>
              <a:rPr lang="en-US" dirty="0">
                <a:solidFill>
                  <a:schemeClr val="tx2">
                    <a:lumMod val="75000"/>
                  </a:schemeClr>
                </a:solidFill>
              </a:rPr>
              <a:t>, Memory</a:t>
            </a:r>
          </a:p>
          <a:p>
            <a:pPr algn="r">
              <a:lnSpc>
                <a:spcPts val="1800"/>
              </a:lnSpc>
            </a:pPr>
            <a:endParaRPr lang="en-US" dirty="0">
              <a:solidFill>
                <a:schemeClr val="tx2">
                  <a:lumMod val="75000"/>
                </a:schemeClr>
              </a:solidFill>
            </a:endParaRPr>
          </a:p>
          <a:p>
            <a:pPr algn="r">
              <a:lnSpc>
                <a:spcPts val="1800"/>
              </a:lnSpc>
            </a:pPr>
            <a:r>
              <a:rPr lang="en-US" b="1" dirty="0" smtClean="0">
                <a:solidFill>
                  <a:schemeClr val="tx2">
                    <a:lumMod val="75000"/>
                  </a:schemeClr>
                </a:solidFill>
              </a:rPr>
              <a:t>Cerebellum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Balance, Coordination</a:t>
            </a:r>
          </a:p>
          <a:p>
            <a:pPr algn="r">
              <a:lnSpc>
                <a:spcPts val="1800"/>
              </a:lnSpc>
            </a:pPr>
            <a:endParaRPr lang="en-US" dirty="0">
              <a:solidFill>
                <a:schemeClr val="tx2">
                  <a:lumMod val="75000"/>
                </a:schemeClr>
              </a:solidFill>
            </a:endParaRPr>
          </a:p>
          <a:p>
            <a:pPr algn="r">
              <a:lnSpc>
                <a:spcPts val="1800"/>
              </a:lnSpc>
            </a:pPr>
            <a:r>
              <a:rPr lang="en-US" b="1" dirty="0">
                <a:solidFill>
                  <a:schemeClr val="tx2">
                    <a:lumMod val="75000"/>
                  </a:schemeClr>
                </a:solidFill>
              </a:rPr>
              <a:t>Brain </a:t>
            </a:r>
            <a:r>
              <a:rPr lang="en-US" b="1" dirty="0" smtClean="0">
                <a:solidFill>
                  <a:schemeClr val="tx2">
                    <a:lumMod val="75000"/>
                  </a:schemeClr>
                </a:solidFill>
              </a:rPr>
              <a:t>Stem</a:t>
            </a:r>
            <a:r>
              <a:rPr lang="en-US" dirty="0" smtClean="0">
                <a:solidFill>
                  <a:schemeClr val="tx2">
                    <a:lumMod val="75000"/>
                  </a:schemeClr>
                </a:solidFill>
              </a:rPr>
              <a:t>: </a:t>
            </a:r>
          </a:p>
          <a:p>
            <a:pPr algn="r">
              <a:lnSpc>
                <a:spcPts val="1800"/>
              </a:lnSpc>
            </a:pPr>
            <a:r>
              <a:rPr lang="en-US" dirty="0" smtClean="0">
                <a:solidFill>
                  <a:schemeClr val="tx2">
                    <a:lumMod val="75000"/>
                  </a:schemeClr>
                </a:solidFill>
              </a:rPr>
              <a:t>Regulation</a:t>
            </a:r>
            <a:r>
              <a:rPr lang="en-US" dirty="0">
                <a:solidFill>
                  <a:schemeClr val="tx2">
                    <a:lumMod val="75000"/>
                  </a:schemeClr>
                </a:solidFill>
              </a:rPr>
              <a:t>, </a:t>
            </a:r>
            <a:r>
              <a:rPr lang="en-US" dirty="0" smtClean="0">
                <a:solidFill>
                  <a:schemeClr val="tx2">
                    <a:lumMod val="75000"/>
                  </a:schemeClr>
                </a:solidFill>
              </a:rPr>
              <a:t>Consciousness,</a:t>
            </a:r>
            <a:endParaRPr lang="en-US" dirty="0">
              <a:solidFill>
                <a:schemeClr val="tx2">
                  <a:lumMod val="75000"/>
                </a:schemeClr>
              </a:solidFill>
            </a:endParaRPr>
          </a:p>
          <a:p>
            <a:pPr algn="r">
              <a:lnSpc>
                <a:spcPts val="1800"/>
              </a:lnSpc>
            </a:pPr>
            <a:r>
              <a:rPr lang="en-US" dirty="0" smtClean="0">
                <a:solidFill>
                  <a:schemeClr val="tx2">
                    <a:lumMod val="75000"/>
                  </a:schemeClr>
                </a:solidFill>
              </a:rPr>
              <a:t>Involuntary Activities </a:t>
            </a:r>
            <a:endParaRPr lang="en-US" dirty="0">
              <a:solidFill>
                <a:schemeClr val="tx2">
                  <a:lumMod val="75000"/>
                </a:schemeClr>
              </a:solidFill>
            </a:endParaRPr>
          </a:p>
        </p:txBody>
      </p:sp>
    </p:spTree>
    <p:extLst>
      <p:ext uri="{BB962C8B-B14F-4D97-AF65-F5344CB8AC3E}">
        <p14:creationId xmlns:p14="http://schemas.microsoft.com/office/powerpoint/2010/main" val="18760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4800" dirty="0" smtClean="0">
                <a:latin typeface="+mj-lt"/>
              </a:rPr>
              <a:t>Mild TBI/Concussion </a:t>
            </a:r>
          </a:p>
        </p:txBody>
      </p:sp>
      <p:sp>
        <p:nvSpPr>
          <p:cNvPr id="13315" name="Rectangle 3"/>
          <p:cNvSpPr>
            <a:spLocks noGrp="1" noChangeArrowheads="1"/>
          </p:cNvSpPr>
          <p:nvPr>
            <p:ph type="body" idx="1"/>
          </p:nvPr>
        </p:nvSpPr>
        <p:spPr>
          <a:xfrm>
            <a:off x="457200" y="1219200"/>
            <a:ext cx="4040188" cy="609600"/>
          </a:xfrm>
          <a:ln/>
        </p:spPr>
        <p:style>
          <a:lnRef idx="1">
            <a:schemeClr val="accent6"/>
          </a:lnRef>
          <a:fillRef idx="2">
            <a:schemeClr val="accent6"/>
          </a:fillRef>
          <a:effectRef idx="1">
            <a:schemeClr val="accent6"/>
          </a:effectRef>
          <a:fontRef idx="minor">
            <a:schemeClr val="dk1"/>
          </a:fontRef>
        </p:style>
        <p:txBody>
          <a:bodyPr anchor="ctr">
            <a:normAutofit/>
          </a:bodyPr>
          <a:lstStyle/>
          <a:p>
            <a:pPr eaLnBrk="1" fontAlgn="auto" hangingPunct="1">
              <a:spcBef>
                <a:spcPct val="30000"/>
              </a:spcBef>
              <a:spcAft>
                <a:spcPts val="0"/>
              </a:spcAft>
              <a:buClr>
                <a:schemeClr val="tx2">
                  <a:lumMod val="75000"/>
                </a:schemeClr>
              </a:buClr>
              <a:buSzTx/>
              <a:defRPr/>
            </a:pPr>
            <a:r>
              <a:rPr lang="en-US" sz="2800" dirty="0" smtClean="0">
                <a:solidFill>
                  <a:schemeClr val="tx2">
                    <a:lumMod val="75000"/>
                  </a:schemeClr>
                </a:solidFill>
              </a:rPr>
              <a:t>Facts</a:t>
            </a:r>
          </a:p>
        </p:txBody>
      </p:sp>
      <p:sp>
        <p:nvSpPr>
          <p:cNvPr id="2" name="Text Placeholder 1"/>
          <p:cNvSpPr>
            <a:spLocks noGrp="1"/>
          </p:cNvSpPr>
          <p:nvPr>
            <p:ph type="body" sz="quarter" idx="3"/>
          </p:nvPr>
        </p:nvSpPr>
        <p:spPr>
          <a:xfrm>
            <a:off x="4648200" y="1219200"/>
            <a:ext cx="4038600" cy="609600"/>
          </a:xfrm>
          <a:ln/>
        </p:spPr>
        <p:style>
          <a:lnRef idx="1">
            <a:schemeClr val="accent6"/>
          </a:lnRef>
          <a:fillRef idx="2">
            <a:schemeClr val="accent6"/>
          </a:fillRef>
          <a:effectRef idx="1">
            <a:schemeClr val="accent6"/>
          </a:effectRef>
          <a:fontRef idx="minor">
            <a:schemeClr val="dk1"/>
          </a:fontRef>
        </p:style>
        <p:txBody>
          <a:bodyPr anchor="ctr"/>
          <a:lstStyle/>
          <a:p>
            <a:r>
              <a:rPr lang="en-US" sz="2800" dirty="0" smtClean="0">
                <a:solidFill>
                  <a:schemeClr val="tx2">
                    <a:lumMod val="75000"/>
                  </a:schemeClr>
                </a:solidFill>
              </a:rPr>
              <a:t>Common Symptoms</a:t>
            </a:r>
            <a:endParaRPr lang="en-US" sz="2800" dirty="0">
              <a:solidFill>
                <a:schemeClr val="tx2">
                  <a:lumMod val="75000"/>
                </a:schemeClr>
              </a:solidFill>
            </a:endParaRPr>
          </a:p>
        </p:txBody>
      </p:sp>
      <p:sp>
        <p:nvSpPr>
          <p:cNvPr id="3" name="Content Placeholder 2"/>
          <p:cNvSpPr>
            <a:spLocks noGrp="1"/>
          </p:cNvSpPr>
          <p:nvPr>
            <p:ph sz="quarter" idx="13"/>
          </p:nvPr>
        </p:nvSpPr>
        <p:spPr>
          <a:xfrm>
            <a:off x="457200" y="1905000"/>
            <a:ext cx="4041648" cy="4221480"/>
          </a:xfrm>
          <a:ln/>
        </p:spPr>
        <p:style>
          <a:lnRef idx="1">
            <a:schemeClr val="accent6"/>
          </a:lnRef>
          <a:fillRef idx="2">
            <a:schemeClr val="accent6"/>
          </a:fillRef>
          <a:effectRef idx="1">
            <a:schemeClr val="accent6"/>
          </a:effectRef>
          <a:fontRef idx="minor">
            <a:schemeClr val="dk1"/>
          </a:fontRef>
        </p:style>
        <p:txBody>
          <a:bodyPr>
            <a:noAutofit/>
          </a:bodyPr>
          <a:lstStyle/>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Defined as </a:t>
            </a:r>
            <a:r>
              <a:rPr lang="en-US" sz="2100" u="sng" dirty="0" smtClean="0">
                <a:solidFill>
                  <a:schemeClr val="tx2">
                    <a:lumMod val="75000"/>
                  </a:schemeClr>
                </a:solidFill>
                <a:sym typeface="Symbol" pitchFamily="18" charset="2"/>
              </a:rPr>
              <a:t>a period of altered mental state or a brief loss of consciousness (LOC) following a blow to the head</a:t>
            </a:r>
            <a:endParaRPr lang="en-US" sz="2100" dirty="0" smtClean="0">
              <a:solidFill>
                <a:schemeClr val="tx2">
                  <a:lumMod val="75000"/>
                </a:schemeClr>
              </a:solidFill>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80-85</a:t>
            </a:r>
            <a:r>
              <a:rPr lang="en-US" sz="2100" dirty="0">
                <a:solidFill>
                  <a:schemeClr val="tx2">
                    <a:lumMod val="75000"/>
                  </a:schemeClr>
                </a:solidFill>
                <a:sym typeface="Symbol" pitchFamily="18" charset="2"/>
              </a:rPr>
              <a:t>% of all </a:t>
            </a:r>
            <a:r>
              <a:rPr lang="en-US" sz="2100" dirty="0" smtClean="0">
                <a:solidFill>
                  <a:schemeClr val="tx2">
                    <a:lumMod val="75000"/>
                  </a:schemeClr>
                </a:solidFill>
                <a:sym typeface="Symbol" pitchFamily="18" charset="2"/>
              </a:rPr>
              <a:t>TBIs are mild</a:t>
            </a:r>
            <a:endParaRPr lang="en-US" sz="2100" dirty="0">
              <a:solidFill>
                <a:schemeClr val="tx2">
                  <a:lumMod val="75000"/>
                </a:schemeClr>
              </a:solidFill>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Often </a:t>
            </a:r>
            <a:r>
              <a:rPr lang="en-US" sz="2100" dirty="0">
                <a:solidFill>
                  <a:schemeClr val="tx2">
                    <a:lumMod val="75000"/>
                  </a:schemeClr>
                </a:solidFill>
                <a:sym typeface="Symbol" pitchFamily="18" charset="2"/>
              </a:rPr>
              <a:t>is undiagnosed, misdiagnosed</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Family and individual </a:t>
            </a:r>
            <a:r>
              <a:rPr lang="en-US" sz="2100" dirty="0" smtClean="0">
                <a:solidFill>
                  <a:schemeClr val="tx2">
                    <a:lumMod val="75000"/>
                  </a:schemeClr>
                </a:solidFill>
                <a:sym typeface="Symbol" pitchFamily="18" charset="2"/>
              </a:rPr>
              <a:t>are seldom </a:t>
            </a:r>
            <a:r>
              <a:rPr lang="en-US" sz="2100" dirty="0">
                <a:solidFill>
                  <a:schemeClr val="tx2">
                    <a:lumMod val="75000"/>
                  </a:schemeClr>
                </a:solidFill>
                <a:sym typeface="Symbol" pitchFamily="18" charset="2"/>
              </a:rPr>
              <a:t>followed by medical community or receives education in the ER</a:t>
            </a:r>
            <a:endParaRPr lang="en-US" sz="2100" dirty="0">
              <a:solidFill>
                <a:schemeClr val="tx2">
                  <a:lumMod val="75000"/>
                </a:schemeClr>
              </a:solidFill>
            </a:endParaRPr>
          </a:p>
          <a:p>
            <a:endParaRPr lang="en-US" sz="1600" dirty="0"/>
          </a:p>
        </p:txBody>
      </p:sp>
      <p:sp>
        <p:nvSpPr>
          <p:cNvPr id="4" name="Content Placeholder 3"/>
          <p:cNvSpPr>
            <a:spLocks noGrp="1"/>
          </p:cNvSpPr>
          <p:nvPr>
            <p:ph sz="quarter" idx="14"/>
          </p:nvPr>
        </p:nvSpPr>
        <p:spPr>
          <a:xfrm>
            <a:off x="4672584" y="1905000"/>
            <a:ext cx="4041648" cy="4221035"/>
          </a:xfrm>
          <a:ln/>
        </p:spPr>
        <p:style>
          <a:lnRef idx="1">
            <a:schemeClr val="accent6"/>
          </a:lnRef>
          <a:fillRef idx="2">
            <a:schemeClr val="accent6"/>
          </a:fillRef>
          <a:effectRef idx="1">
            <a:schemeClr val="accent6"/>
          </a:effectRef>
          <a:fontRef idx="minor">
            <a:schemeClr val="dk1"/>
          </a:fontRef>
        </p:style>
        <p:txBody>
          <a:bodyPr>
            <a:normAutofit/>
          </a:bodyPr>
          <a:lstStyle/>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May or may not lose consciousness</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Headaches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Dizziness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Slowed processing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Forgetfulness</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Fatigue </a:t>
            </a:r>
          </a:p>
          <a:p>
            <a:pPr marL="274320" indent="-274320">
              <a:spcBef>
                <a:spcPct val="30000"/>
              </a:spcBef>
              <a:buClr>
                <a:schemeClr val="tx2">
                  <a:lumMod val="75000"/>
                </a:schemeClr>
              </a:buClr>
              <a:buFontTx/>
              <a:buChar char="•"/>
              <a:defRPr/>
            </a:pPr>
            <a:r>
              <a:rPr lang="en-US" sz="2100" dirty="0">
                <a:solidFill>
                  <a:schemeClr val="tx2">
                    <a:lumMod val="75000"/>
                  </a:schemeClr>
                </a:solidFill>
                <a:sym typeface="Symbol" pitchFamily="18" charset="2"/>
              </a:rPr>
              <a:t>Sensitivity to noise and </a:t>
            </a:r>
            <a:r>
              <a:rPr lang="en-US" sz="2100" dirty="0" smtClean="0">
                <a:solidFill>
                  <a:schemeClr val="tx2">
                    <a:lumMod val="75000"/>
                  </a:schemeClr>
                </a:solidFill>
                <a:sym typeface="Symbol" pitchFamily="18" charset="2"/>
              </a:rPr>
              <a:t>lights</a:t>
            </a:r>
            <a:endParaRPr lang="en-US" sz="2100" dirty="0" smtClean="0">
              <a:sym typeface="Symbol" pitchFamily="18" charset="2"/>
            </a:endParaRPr>
          </a:p>
          <a:p>
            <a:pPr marL="274320" indent="-274320">
              <a:spcBef>
                <a:spcPct val="30000"/>
              </a:spcBef>
              <a:buClr>
                <a:schemeClr val="tx2">
                  <a:lumMod val="75000"/>
                </a:schemeClr>
              </a:buClr>
              <a:buFontTx/>
              <a:buChar char="•"/>
              <a:defRPr/>
            </a:pPr>
            <a:r>
              <a:rPr lang="en-US" sz="2100" dirty="0" smtClean="0">
                <a:solidFill>
                  <a:schemeClr val="tx2">
                    <a:lumMod val="75000"/>
                  </a:schemeClr>
                </a:solidFill>
                <a:sym typeface="Symbol" pitchFamily="18" charset="2"/>
              </a:rPr>
              <a:t>Altered sleep pattern</a:t>
            </a:r>
            <a:endParaRPr lang="en-US" sz="2100" dirty="0">
              <a:solidFill>
                <a:schemeClr val="tx2">
                  <a:lumMod val="75000"/>
                </a:schemeClr>
              </a:solidFill>
              <a:sym typeface="Symbol" pitchFamily="18" charset="2"/>
            </a:endParaRPr>
          </a:p>
        </p:txBody>
      </p:sp>
    </p:spTree>
    <p:extLst>
      <p:ext uri="{BB962C8B-B14F-4D97-AF65-F5344CB8AC3E}">
        <p14:creationId xmlns:p14="http://schemas.microsoft.com/office/powerpoint/2010/main" val="106915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28600"/>
            <a:ext cx="4040188" cy="609600"/>
          </a:xfrm>
          <a:ln>
            <a:noFill/>
          </a:ln>
        </p:spPr>
        <p:txBody>
          <a:bodyPr anchor="ctr">
            <a:noAutofit/>
          </a:bodyPr>
          <a:lstStyle/>
          <a:p>
            <a:pPr eaLnBrk="1" fontAlgn="auto" hangingPunct="1">
              <a:spcBef>
                <a:spcPct val="30000"/>
              </a:spcBef>
              <a:spcAft>
                <a:spcPts val="0"/>
              </a:spcAft>
              <a:buClr>
                <a:schemeClr val="tx2">
                  <a:lumMod val="75000"/>
                </a:schemeClr>
              </a:buClr>
              <a:buSzTx/>
              <a:defRPr/>
            </a:pPr>
            <a:r>
              <a:rPr lang="en-US" sz="3600" dirty="0" smtClean="0">
                <a:solidFill>
                  <a:schemeClr val="tx2"/>
                </a:solidFill>
              </a:rPr>
              <a:t>Moderate TBI</a:t>
            </a:r>
          </a:p>
        </p:txBody>
      </p:sp>
      <p:sp>
        <p:nvSpPr>
          <p:cNvPr id="2" name="Text Placeholder 1"/>
          <p:cNvSpPr>
            <a:spLocks noGrp="1"/>
          </p:cNvSpPr>
          <p:nvPr>
            <p:ph type="body" sz="quarter" idx="3"/>
          </p:nvPr>
        </p:nvSpPr>
        <p:spPr>
          <a:xfrm>
            <a:off x="4648200" y="228600"/>
            <a:ext cx="4038600" cy="609600"/>
          </a:xfrm>
          <a:ln>
            <a:noFill/>
          </a:ln>
        </p:spPr>
        <p:txBody>
          <a:bodyPr anchor="ctr"/>
          <a:lstStyle/>
          <a:p>
            <a:r>
              <a:rPr lang="en-US" sz="3600" dirty="0" smtClean="0">
                <a:solidFill>
                  <a:schemeClr val="tx2"/>
                </a:solidFill>
              </a:rPr>
              <a:t>Severe TBI</a:t>
            </a:r>
            <a:endParaRPr lang="en-US" sz="3600" dirty="0">
              <a:solidFill>
                <a:schemeClr val="tx2"/>
              </a:solidFill>
            </a:endParaRPr>
          </a:p>
        </p:txBody>
      </p:sp>
      <p:sp>
        <p:nvSpPr>
          <p:cNvPr id="3" name="Content Placeholder 2"/>
          <p:cNvSpPr>
            <a:spLocks noGrp="1"/>
          </p:cNvSpPr>
          <p:nvPr>
            <p:ph sz="quarter" idx="13"/>
          </p:nvPr>
        </p:nvSpPr>
        <p:spPr>
          <a:xfrm>
            <a:off x="457200" y="1143000"/>
            <a:ext cx="4041648" cy="2438400"/>
          </a:xfrm>
          <a:ln w="28575">
            <a:solidFill>
              <a:schemeClr val="tx2"/>
            </a:solidFill>
          </a:ln>
        </p:spPr>
        <p:txBody>
          <a:bodyPr>
            <a:noAutofit/>
          </a:bodyPr>
          <a:lstStyle/>
          <a:p>
            <a:pPr lvl="0"/>
            <a:r>
              <a:rPr lang="en-US" sz="2000" dirty="0" smtClean="0">
                <a:solidFill>
                  <a:schemeClr val="tx2">
                    <a:lumMod val="75000"/>
                  </a:schemeClr>
                </a:solidFill>
              </a:rPr>
              <a:t>LOC can last from minutes to hours</a:t>
            </a:r>
          </a:p>
          <a:p>
            <a:pPr lvl="0"/>
            <a:r>
              <a:rPr lang="en-US" sz="2000" dirty="0" smtClean="0">
                <a:solidFill>
                  <a:schemeClr val="tx2">
                    <a:lumMod val="75000"/>
                  </a:schemeClr>
                </a:solidFill>
              </a:rPr>
              <a:t>May have tissue damage, bleeding or fractures in skull</a:t>
            </a:r>
          </a:p>
          <a:p>
            <a:pPr lvl="0"/>
            <a:r>
              <a:rPr lang="en-US" sz="2000" dirty="0" smtClean="0">
                <a:solidFill>
                  <a:schemeClr val="tx2">
                    <a:lumMod val="75000"/>
                  </a:schemeClr>
                </a:solidFill>
              </a:rPr>
              <a:t>Symptoms may include loss of recall of the event, confusion, and impaired verbal memory</a:t>
            </a:r>
          </a:p>
          <a:p>
            <a:pPr marL="0" indent="0">
              <a:buNone/>
            </a:pPr>
            <a:endParaRPr lang="en-US" sz="2000" dirty="0"/>
          </a:p>
        </p:txBody>
      </p:sp>
      <p:sp>
        <p:nvSpPr>
          <p:cNvPr id="4" name="Content Placeholder 3"/>
          <p:cNvSpPr>
            <a:spLocks noGrp="1"/>
          </p:cNvSpPr>
          <p:nvPr>
            <p:ph sz="quarter" idx="14"/>
          </p:nvPr>
        </p:nvSpPr>
        <p:spPr>
          <a:xfrm>
            <a:off x="4672584" y="1143000"/>
            <a:ext cx="4041648" cy="2438400"/>
          </a:xfrm>
          <a:ln w="28575">
            <a:solidFill>
              <a:schemeClr val="tx2"/>
            </a:solidFill>
          </a:ln>
        </p:spPr>
        <p:txBody>
          <a:bodyPr>
            <a:normAutofit/>
          </a:bodyPr>
          <a:lstStyle/>
          <a:p>
            <a:pPr lvl="0"/>
            <a:r>
              <a:rPr lang="en-US" sz="2000" dirty="0" smtClean="0">
                <a:solidFill>
                  <a:schemeClr val="tx2">
                    <a:lumMod val="75000"/>
                  </a:schemeClr>
                </a:solidFill>
              </a:rPr>
              <a:t>LOC </a:t>
            </a:r>
            <a:r>
              <a:rPr lang="en-US" sz="2000" dirty="0">
                <a:solidFill>
                  <a:schemeClr val="tx2">
                    <a:lumMod val="75000"/>
                  </a:schemeClr>
                </a:solidFill>
              </a:rPr>
              <a:t>for 6 or more hours</a:t>
            </a:r>
          </a:p>
          <a:p>
            <a:pPr lvl="0"/>
            <a:r>
              <a:rPr lang="en-US" sz="2000" dirty="0">
                <a:solidFill>
                  <a:schemeClr val="tx2">
                    <a:lumMod val="75000"/>
                  </a:schemeClr>
                </a:solidFill>
              </a:rPr>
              <a:t>Long –Term disability is highly likely</a:t>
            </a:r>
          </a:p>
          <a:p>
            <a:pPr lvl="0"/>
            <a:r>
              <a:rPr lang="en-US" sz="2000" dirty="0">
                <a:solidFill>
                  <a:schemeClr val="tx2">
                    <a:lumMod val="75000"/>
                  </a:schemeClr>
                </a:solidFill>
              </a:rPr>
              <a:t>Behavior, social, and communication impairments may result</a:t>
            </a:r>
          </a:p>
        </p:txBody>
      </p:sp>
      <p:sp>
        <p:nvSpPr>
          <p:cNvPr id="8" name="Rectangle 3"/>
          <p:cNvSpPr txBox="1">
            <a:spLocks noChangeArrowheads="1"/>
          </p:cNvSpPr>
          <p:nvPr/>
        </p:nvSpPr>
        <p:spPr>
          <a:xfrm>
            <a:off x="457200" y="4343400"/>
            <a:ext cx="8229600" cy="2286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15-20% of TBIs are moderate to severe in nature</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Documented loss of consciousness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Potential skull fractures</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period (days to weeks) of coma</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loss of information for a period of time post event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and chronic thinking, physical and emotional changes</a:t>
            </a:r>
          </a:p>
        </p:txBody>
      </p:sp>
      <p:cxnSp>
        <p:nvCxnSpPr>
          <p:cNvPr id="7" name="Straight Connector 6"/>
          <p:cNvCxnSpPr/>
          <p:nvPr/>
        </p:nvCxnSpPr>
        <p:spPr>
          <a:xfrm>
            <a:off x="304800" y="4114800"/>
            <a:ext cx="853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5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381000"/>
            <a:ext cx="7772400" cy="914400"/>
          </a:xfrm>
        </p:spPr>
        <p:txBody>
          <a:bodyPr/>
          <a:lstStyle/>
          <a:p>
            <a:pPr>
              <a:buClr>
                <a:schemeClr val="tx1"/>
              </a:buClr>
            </a:pPr>
            <a:r>
              <a:rPr lang="en-US" b="1" dirty="0">
                <a:effectLst>
                  <a:outerShdw blurRad="38100" dist="38100" dir="2700000" algn="tl">
                    <a:srgbClr val="000000">
                      <a:alpha val="43137"/>
                    </a:srgbClr>
                  </a:outerShdw>
                </a:effectLst>
                <a:latin typeface="Times New Roman" pitchFamily="18" charset="0"/>
              </a:rPr>
              <a:t>Physical Changes</a:t>
            </a:r>
          </a:p>
        </p:txBody>
      </p:sp>
      <p:sp>
        <p:nvSpPr>
          <p:cNvPr id="250883" name="Rectangle 3"/>
          <p:cNvSpPr>
            <a:spLocks noGrp="1" noChangeArrowheads="1"/>
          </p:cNvSpPr>
          <p:nvPr>
            <p:ph type="body" idx="1"/>
          </p:nvPr>
        </p:nvSpPr>
        <p:spPr>
          <a:xfrm>
            <a:off x="685799" y="1447800"/>
            <a:ext cx="5410201" cy="4648200"/>
          </a:xfrm>
        </p:spPr>
        <p:txBody>
          <a:bodyPr>
            <a:normAutofit lnSpcReduction="10000"/>
          </a:bodyPr>
          <a:lstStyle/>
          <a:p>
            <a:pPr>
              <a:lnSpc>
                <a:spcPct val="90000"/>
              </a:lnSpc>
              <a:buClr>
                <a:schemeClr val="tx2">
                  <a:lumMod val="75000"/>
                </a:schemeClr>
              </a:buClr>
              <a:buSzPct val="76000"/>
              <a:buFontTx/>
              <a:buChar char="•"/>
            </a:pPr>
            <a:r>
              <a:rPr lang="en-US" dirty="0">
                <a:solidFill>
                  <a:schemeClr val="tx2">
                    <a:lumMod val="75000"/>
                  </a:schemeClr>
                </a:solidFill>
              </a:rPr>
              <a:t>Headaches</a:t>
            </a:r>
          </a:p>
          <a:p>
            <a:pPr>
              <a:lnSpc>
                <a:spcPct val="90000"/>
              </a:lnSpc>
              <a:buClr>
                <a:schemeClr val="tx2">
                  <a:lumMod val="75000"/>
                </a:schemeClr>
              </a:buClr>
              <a:buSzPct val="76000"/>
              <a:buFontTx/>
              <a:buChar char="•"/>
            </a:pPr>
            <a:r>
              <a:rPr lang="en-US" dirty="0">
                <a:solidFill>
                  <a:schemeClr val="tx2">
                    <a:lumMod val="75000"/>
                  </a:schemeClr>
                </a:solidFill>
              </a:rPr>
              <a:t>Changes in sleep patterns</a:t>
            </a:r>
          </a:p>
          <a:p>
            <a:pPr>
              <a:lnSpc>
                <a:spcPct val="90000"/>
              </a:lnSpc>
              <a:buClr>
                <a:schemeClr val="tx2">
                  <a:lumMod val="75000"/>
                </a:schemeClr>
              </a:buClr>
              <a:buSzPct val="76000"/>
              <a:buFontTx/>
              <a:buChar char="•"/>
            </a:pPr>
            <a:r>
              <a:rPr lang="en-US" dirty="0">
                <a:solidFill>
                  <a:schemeClr val="tx2">
                    <a:lumMod val="75000"/>
                  </a:schemeClr>
                </a:solidFill>
              </a:rPr>
              <a:t>Fatigue</a:t>
            </a:r>
          </a:p>
          <a:p>
            <a:pPr>
              <a:lnSpc>
                <a:spcPct val="90000"/>
              </a:lnSpc>
              <a:buClr>
                <a:schemeClr val="tx2">
                  <a:lumMod val="75000"/>
                </a:schemeClr>
              </a:buClr>
              <a:buSzPct val="76000"/>
              <a:buFontTx/>
              <a:buChar char="•"/>
            </a:pPr>
            <a:r>
              <a:rPr lang="en-US" dirty="0">
                <a:solidFill>
                  <a:schemeClr val="tx2">
                    <a:lumMod val="75000"/>
                  </a:schemeClr>
                </a:solidFill>
              </a:rPr>
              <a:t>Seizures</a:t>
            </a:r>
          </a:p>
          <a:p>
            <a:pPr>
              <a:lnSpc>
                <a:spcPct val="90000"/>
              </a:lnSpc>
              <a:buClr>
                <a:schemeClr val="tx2">
                  <a:lumMod val="75000"/>
                </a:schemeClr>
              </a:buClr>
              <a:buSzPct val="76000"/>
              <a:buFontTx/>
              <a:buChar char="•"/>
            </a:pPr>
            <a:r>
              <a:rPr lang="en-US" dirty="0">
                <a:solidFill>
                  <a:schemeClr val="tx2">
                    <a:lumMod val="75000"/>
                  </a:schemeClr>
                </a:solidFill>
              </a:rPr>
              <a:t>Mobility – full body or partial</a:t>
            </a:r>
          </a:p>
          <a:p>
            <a:pPr>
              <a:lnSpc>
                <a:spcPct val="90000"/>
              </a:lnSpc>
              <a:buClr>
                <a:schemeClr val="tx2">
                  <a:lumMod val="75000"/>
                </a:schemeClr>
              </a:buClr>
              <a:buSzPct val="76000"/>
              <a:buFontTx/>
              <a:buChar char="•"/>
            </a:pPr>
            <a:r>
              <a:rPr lang="en-US" dirty="0" smtClean="0">
                <a:solidFill>
                  <a:schemeClr val="tx2">
                    <a:lumMod val="75000"/>
                  </a:schemeClr>
                </a:solidFill>
              </a:rPr>
              <a:t>Speech impairment</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Hearing (i.e. partial loss)</a:t>
            </a:r>
          </a:p>
          <a:p>
            <a:pPr>
              <a:lnSpc>
                <a:spcPct val="90000"/>
              </a:lnSpc>
              <a:buClr>
                <a:schemeClr val="tx2">
                  <a:lumMod val="75000"/>
                </a:schemeClr>
              </a:buClr>
              <a:buSzPct val="76000"/>
              <a:buFontTx/>
              <a:buChar char="•"/>
            </a:pPr>
            <a:r>
              <a:rPr lang="en-US" dirty="0" smtClean="0">
                <a:solidFill>
                  <a:schemeClr val="tx2">
                    <a:lumMod val="75000"/>
                  </a:schemeClr>
                </a:solidFill>
              </a:rPr>
              <a:t>Vision (i.e</a:t>
            </a:r>
            <a:r>
              <a:rPr lang="en-US" dirty="0">
                <a:solidFill>
                  <a:schemeClr val="tx2">
                    <a:lumMod val="75000"/>
                  </a:schemeClr>
                </a:solidFill>
              </a:rPr>
              <a:t>. blurred, loss </a:t>
            </a:r>
            <a:r>
              <a:rPr lang="en-US" dirty="0" smtClean="0">
                <a:solidFill>
                  <a:schemeClr val="tx2">
                    <a:lumMod val="75000"/>
                  </a:schemeClr>
                </a:solidFill>
              </a:rPr>
              <a:t>of, light sensitivity, “double vision”,)</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Taste/Smell</a:t>
            </a:r>
          </a:p>
          <a:p>
            <a:pPr>
              <a:lnSpc>
                <a:spcPct val="90000"/>
              </a:lnSpc>
              <a:buClr>
                <a:schemeClr val="tx2">
                  <a:lumMod val="75000"/>
                </a:schemeClr>
              </a:buClr>
              <a:buSzPct val="76000"/>
              <a:buFontTx/>
              <a:buChar char="•"/>
            </a:pPr>
            <a:r>
              <a:rPr lang="en-US" dirty="0" smtClean="0">
                <a:solidFill>
                  <a:schemeClr val="tx2">
                    <a:lumMod val="75000"/>
                  </a:schemeClr>
                </a:solidFill>
              </a:rPr>
              <a:t>Poor Balance</a:t>
            </a:r>
          </a:p>
          <a:p>
            <a:pPr>
              <a:lnSpc>
                <a:spcPct val="90000"/>
              </a:lnSpc>
              <a:buClr>
                <a:schemeClr val="tx2">
                  <a:lumMod val="75000"/>
                </a:schemeClr>
              </a:buClr>
              <a:buSzPct val="76000"/>
              <a:buFontTx/>
              <a:buChar char="•"/>
            </a:pPr>
            <a:r>
              <a:rPr lang="en-US" dirty="0" smtClean="0">
                <a:solidFill>
                  <a:schemeClr val="tx2">
                    <a:lumMod val="75000"/>
                  </a:schemeClr>
                </a:solidFill>
              </a:rPr>
              <a:t>Impaired coordination</a:t>
            </a:r>
          </a:p>
          <a:p>
            <a:pPr>
              <a:lnSpc>
                <a:spcPct val="90000"/>
              </a:lnSpc>
              <a:buClr>
                <a:schemeClr val="tx2">
                  <a:lumMod val="75000"/>
                </a:schemeClr>
              </a:buClr>
              <a:buSzPct val="76000"/>
              <a:buFontTx/>
              <a:buChar char="•"/>
            </a:pPr>
            <a:endParaRPr lang="en-US" dirty="0" smtClean="0">
              <a:solidFill>
                <a:schemeClr val="tx2">
                  <a:lumMod val="75000"/>
                </a:schemeClr>
              </a:solidFill>
            </a:endParaRPr>
          </a:p>
          <a:p>
            <a:pPr>
              <a:lnSpc>
                <a:spcPct val="90000"/>
              </a:lnSpc>
              <a:buClr>
                <a:schemeClr val="tx2">
                  <a:lumMod val="75000"/>
                </a:schemeClr>
              </a:buClr>
              <a:buSzPct val="76000"/>
              <a:buFontTx/>
              <a:buChar char="•"/>
            </a:pPr>
            <a:endParaRPr lang="en-US" dirty="0">
              <a:solidFill>
                <a:schemeClr val="tx2">
                  <a:lumMod val="75000"/>
                </a:schemeClr>
              </a:solidFill>
            </a:endParaRPr>
          </a:p>
          <a:p>
            <a:pPr marL="0" indent="0">
              <a:lnSpc>
                <a:spcPct val="90000"/>
              </a:lnSpc>
              <a:buClr>
                <a:schemeClr val="tx1"/>
              </a:buClr>
              <a:buNone/>
            </a:pPr>
            <a:endParaRPr lang="en-US" b="1" dirty="0"/>
          </a:p>
        </p:txBody>
      </p:sp>
      <p:pic>
        <p:nvPicPr>
          <p:cNvPr id="250885" name="Picture 5" descr="Image1"/>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artisticCement crackSpacing="16"/>
                    </a14:imgEffect>
                  </a14:imgLayer>
                </a14:imgProps>
              </a:ext>
              <a:ext uri="{28A0092B-C50C-407E-A947-70E740481C1C}">
                <a14:useLocalDpi xmlns:a14="http://schemas.microsoft.com/office/drawing/2010/main" val="0"/>
              </a:ext>
            </a:extLst>
          </a:blip>
          <a:srcRect/>
          <a:stretch>
            <a:fillRect/>
          </a:stretch>
        </p:blipFill>
        <p:spPr bwMode="auto">
          <a:xfrm>
            <a:off x="6429375" y="914400"/>
            <a:ext cx="27146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7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228600"/>
            <a:ext cx="9144000" cy="914400"/>
          </a:xfrm>
        </p:spPr>
        <p:txBody>
          <a:bodyPr/>
          <a:lstStyle/>
          <a:p>
            <a:r>
              <a:rPr lang="en-US" sz="3300" b="1" dirty="0">
                <a:solidFill>
                  <a:schemeClr val="tx2">
                    <a:lumMod val="75000"/>
                  </a:schemeClr>
                </a:solidFill>
              </a:rPr>
              <a:t>Thinking </a:t>
            </a:r>
            <a:r>
              <a:rPr lang="en-US" sz="3300" b="1" dirty="0" smtClean="0">
                <a:solidFill>
                  <a:schemeClr val="tx2">
                    <a:lumMod val="75000"/>
                  </a:schemeClr>
                </a:solidFill>
              </a:rPr>
              <a:t>Changes in </a:t>
            </a:r>
            <a:r>
              <a:rPr lang="en-US" sz="3300" b="1" dirty="0">
                <a:solidFill>
                  <a:schemeClr val="tx2">
                    <a:lumMod val="75000"/>
                  </a:schemeClr>
                </a:solidFill>
              </a:rPr>
              <a:t>“Executive Functioning” </a:t>
            </a:r>
          </a:p>
        </p:txBody>
      </p:sp>
      <p:sp>
        <p:nvSpPr>
          <p:cNvPr id="130051" name="Rectangle 3"/>
          <p:cNvSpPr>
            <a:spLocks noGrp="1" noChangeArrowheads="1"/>
          </p:cNvSpPr>
          <p:nvPr>
            <p:ph type="body" idx="1"/>
          </p:nvPr>
        </p:nvSpPr>
        <p:spPr>
          <a:xfrm>
            <a:off x="335507" y="1584324"/>
            <a:ext cx="8610600" cy="4327525"/>
          </a:xfrm>
        </p:spPr>
        <p:txBody>
          <a:bodyPr/>
          <a:lstStyle/>
          <a:p>
            <a:pPr lvl="1">
              <a:buClr>
                <a:schemeClr val="hlink"/>
              </a:buClr>
              <a:buSzTx/>
              <a:buFont typeface="Wingdings" pitchFamily="2" charset="2"/>
              <a:buNone/>
            </a:pPr>
            <a:endParaRPr lang="en-US" b="1" dirty="0">
              <a:solidFill>
                <a:schemeClr val="tx2">
                  <a:lumMod val="75000"/>
                </a:schemeClr>
              </a:solidFill>
              <a:latin typeface="+mn-lt"/>
            </a:endParaRPr>
          </a:p>
          <a:p>
            <a:pPr lvl="1">
              <a:buClr>
                <a:schemeClr val="hlink"/>
              </a:buClr>
              <a:buSzTx/>
              <a:buFont typeface="Wingdings" pitchFamily="2" charset="2"/>
              <a:buNone/>
            </a:pPr>
            <a:endParaRPr lang="en-US" b="1" dirty="0">
              <a:solidFill>
                <a:schemeClr val="tx2">
                  <a:lumMod val="75000"/>
                </a:schemeClr>
              </a:solidFill>
              <a:latin typeface="+mn-lt"/>
            </a:endParaRPr>
          </a:p>
        </p:txBody>
      </p:sp>
      <p:sp>
        <p:nvSpPr>
          <p:cNvPr id="130053" name="Rectangle 5"/>
          <p:cNvSpPr>
            <a:spLocks noChangeArrowheads="1"/>
          </p:cNvSpPr>
          <p:nvPr/>
        </p:nvSpPr>
        <p:spPr bwMode="auto">
          <a:xfrm rot="21077283">
            <a:off x="554348" y="3148817"/>
            <a:ext cx="2209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Problems being </a:t>
            </a:r>
            <a:r>
              <a:rPr lang="en-US" dirty="0" smtClean="0">
                <a:solidFill>
                  <a:schemeClr val="tx2">
                    <a:lumMod val="75000"/>
                  </a:schemeClr>
                </a:solidFill>
              </a:rPr>
              <a:t>organized</a:t>
            </a:r>
            <a:endParaRPr lang="en-US" dirty="0">
              <a:solidFill>
                <a:schemeClr val="tx2">
                  <a:lumMod val="75000"/>
                </a:schemeClr>
              </a:solidFill>
            </a:endParaRPr>
          </a:p>
        </p:txBody>
      </p:sp>
      <p:sp>
        <p:nvSpPr>
          <p:cNvPr id="130054" name="Rectangle 6"/>
          <p:cNvSpPr>
            <a:spLocks noChangeArrowheads="1"/>
          </p:cNvSpPr>
          <p:nvPr/>
        </p:nvSpPr>
        <p:spPr bwMode="auto">
          <a:xfrm rot="21079479">
            <a:off x="6067566" y="179548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cs typeface="Angsana New" pitchFamily="18" charset="-34"/>
              </a:rPr>
              <a:t>Difficulty problem solving</a:t>
            </a:r>
          </a:p>
        </p:txBody>
      </p:sp>
      <p:sp>
        <p:nvSpPr>
          <p:cNvPr id="130056" name="Rectangle 8"/>
          <p:cNvSpPr>
            <a:spLocks noChangeArrowheads="1"/>
          </p:cNvSpPr>
          <p:nvPr/>
        </p:nvSpPr>
        <p:spPr bwMode="auto">
          <a:xfrm rot="21279670">
            <a:off x="4600659" y="5148313"/>
            <a:ext cx="35814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Decreased awareness of thinking changes </a:t>
            </a:r>
            <a:r>
              <a:rPr lang="en-US" dirty="0" smtClean="0">
                <a:solidFill>
                  <a:schemeClr val="tx2">
                    <a:lumMod val="75000"/>
                  </a:schemeClr>
                </a:solidFill>
              </a:rPr>
              <a:t>in </a:t>
            </a:r>
            <a:r>
              <a:rPr lang="en-US" dirty="0">
                <a:solidFill>
                  <a:schemeClr val="tx2">
                    <a:lumMod val="75000"/>
                  </a:schemeClr>
                </a:solidFill>
              </a:rPr>
              <a:t>self</a:t>
            </a:r>
          </a:p>
        </p:txBody>
      </p:sp>
      <p:sp>
        <p:nvSpPr>
          <p:cNvPr id="130058" name="Rectangle 10"/>
          <p:cNvSpPr>
            <a:spLocks noChangeArrowheads="1"/>
          </p:cNvSpPr>
          <p:nvPr/>
        </p:nvSpPr>
        <p:spPr bwMode="auto">
          <a:xfrm rot="237459">
            <a:off x="1181113" y="4379993"/>
            <a:ext cx="16002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rPr>
              <a:t>Difficulty being flexible</a:t>
            </a:r>
          </a:p>
        </p:txBody>
      </p:sp>
      <p:pic>
        <p:nvPicPr>
          <p:cNvPr id="1026" name="Picture 2" descr="C:\Users\Haleigh Work\AppData\Local\Microsoft\Windows\Temporary Internet Files\Content.IE5\EOF3AYFT\MC9000710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819" y="2081284"/>
            <a:ext cx="2433076" cy="22504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8"/>
          <p:cNvSpPr>
            <a:spLocks noChangeArrowheads="1"/>
          </p:cNvSpPr>
          <p:nvPr/>
        </p:nvSpPr>
        <p:spPr bwMode="auto">
          <a:xfrm rot="452482">
            <a:off x="6095999" y="3726175"/>
            <a:ext cx="2661313" cy="36933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solidFill>
                  <a:schemeClr val="tx2">
                    <a:lumMod val="75000"/>
                  </a:schemeClr>
                </a:solidFill>
                <a:cs typeface="Angsana New" pitchFamily="18" charset="-34"/>
              </a:rPr>
              <a:t>Difficulty prioritizing</a:t>
            </a:r>
            <a:endParaRPr lang="en-US" dirty="0">
              <a:solidFill>
                <a:schemeClr val="tx2">
                  <a:lumMod val="75000"/>
                </a:schemeClr>
              </a:solidFill>
              <a:cs typeface="Angsana New" pitchFamily="18" charset="-34"/>
            </a:endParaRPr>
          </a:p>
        </p:txBody>
      </p:sp>
      <p:sp>
        <p:nvSpPr>
          <p:cNvPr id="22" name="Rectangle 6"/>
          <p:cNvSpPr>
            <a:spLocks noChangeArrowheads="1"/>
          </p:cNvSpPr>
          <p:nvPr/>
        </p:nvSpPr>
        <p:spPr bwMode="auto">
          <a:xfrm>
            <a:off x="495300" y="177842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cs typeface="Angsana New" pitchFamily="18" charset="-34"/>
              </a:rPr>
              <a:t>Difficulty </a:t>
            </a:r>
            <a:r>
              <a:rPr lang="en-US" dirty="0" smtClean="0">
                <a:solidFill>
                  <a:schemeClr val="tx2">
                    <a:lumMod val="75000"/>
                  </a:schemeClr>
                </a:solidFill>
                <a:cs typeface="Angsana New" pitchFamily="18" charset="-34"/>
              </a:rPr>
              <a:t>planning/setting goals</a:t>
            </a:r>
            <a:endParaRPr lang="en-US" dirty="0">
              <a:solidFill>
                <a:schemeClr val="tx2">
                  <a:lumMod val="75000"/>
                </a:schemeClr>
              </a:solidFill>
              <a:cs typeface="Angsana New" pitchFamily="18" charset="-34"/>
            </a:endParaRPr>
          </a:p>
        </p:txBody>
      </p:sp>
      <p:sp>
        <p:nvSpPr>
          <p:cNvPr id="23" name="Rectangle 5"/>
          <p:cNvSpPr>
            <a:spLocks noChangeArrowheads="1"/>
          </p:cNvSpPr>
          <p:nvPr/>
        </p:nvSpPr>
        <p:spPr bwMode="auto">
          <a:xfrm>
            <a:off x="1826902" y="5549842"/>
            <a:ext cx="2209800" cy="92333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Problems </a:t>
            </a:r>
            <a:r>
              <a:rPr lang="en-US" dirty="0" smtClean="0">
                <a:solidFill>
                  <a:schemeClr val="tx2">
                    <a:lumMod val="75000"/>
                  </a:schemeClr>
                </a:solidFill>
              </a:rPr>
              <a:t>with attention and concentration</a:t>
            </a:r>
            <a:endParaRPr lang="en-US" dirty="0">
              <a:solidFill>
                <a:schemeClr val="tx2">
                  <a:lumMod val="75000"/>
                </a:schemeClr>
              </a:solidFill>
            </a:endParaRPr>
          </a:p>
        </p:txBody>
      </p:sp>
    </p:spTree>
    <p:extLst>
      <p:ext uri="{BB962C8B-B14F-4D97-AF65-F5344CB8AC3E}">
        <p14:creationId xmlns:p14="http://schemas.microsoft.com/office/powerpoint/2010/main" val="4261462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Outline Slides</Template>
  <TotalTime>1319</TotalTime>
  <Words>4630</Words>
  <Application>Microsoft Office PowerPoint</Application>
  <PresentationFormat>On-screen Show (4:3)</PresentationFormat>
  <Paragraphs>555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Outline Slides</vt:lpstr>
      <vt:lpstr>TBI: Children and Youth Issues</vt:lpstr>
      <vt:lpstr>Traumatic Brain Injury (TBI) Defined4</vt:lpstr>
      <vt:lpstr>Traumatic Brain Injury is…</vt:lpstr>
      <vt:lpstr>What happens when  the brain is injured?</vt:lpstr>
      <vt:lpstr>View of the Brain</vt:lpstr>
      <vt:lpstr>Mild TBI/Concussion </vt:lpstr>
      <vt:lpstr>PowerPoint Presentation</vt:lpstr>
      <vt:lpstr>Physical Changes</vt:lpstr>
      <vt:lpstr>Thinking Changes in “Executive Functioning” </vt:lpstr>
      <vt:lpstr>Emotional/Behavioral/Social Changes</vt:lpstr>
      <vt:lpstr>Traumatic Brain Injury Is Not...</vt:lpstr>
      <vt:lpstr>Who is at risk?</vt:lpstr>
      <vt:lpstr>After the 1st TBI, risk of a second TBI is 3 times greater. After the 2nd TBI, risk of a third injury is up to 8 times greater!</vt:lpstr>
      <vt:lpstr>Leading Causes of TBI 1*</vt:lpstr>
      <vt:lpstr>PowerPoint Presentation</vt:lpstr>
      <vt:lpstr>Brain Injury Incidence  in Children and Youth</vt:lpstr>
      <vt:lpstr>Causes of Injury in Children and Youth</vt:lpstr>
      <vt:lpstr>Brain Injury and Development9</vt:lpstr>
      <vt:lpstr>PowerPoint Presentation</vt:lpstr>
      <vt:lpstr>Arranging the Environment for the Recovering Child or Youth with TBI</vt:lpstr>
      <vt:lpstr>PowerPoint Presentation</vt:lpstr>
      <vt:lpstr>Children and Youth Resources</vt:lpstr>
      <vt:lpstr>PowerPoint Presentation</vt:lpstr>
      <vt:lpstr>Core TBI Service System</vt:lpstr>
      <vt:lpstr>Alabama Head Injury Foundation (AHIF)</vt:lpstr>
      <vt:lpstr>Interactive Community-Based Model (ICBM) A program within the Alabama Department of Rehabilitation Services</vt:lpstr>
      <vt:lpstr>Children’s Rehabilitation Service (CRS) A division within the Alabama Department of Rehabilitation Services</vt:lpstr>
      <vt:lpstr>Vocational Rehabilitation Service (VRS) A division within the Alabama Department of Rehabilitation Services</vt:lpstr>
      <vt:lpstr>Alabama Statewide TBI Core System</vt:lpstr>
      <vt:lpstr>Core System Contacts</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Haleigh Work</dc:creator>
  <cp:lastModifiedBy>Haleigh Work</cp:lastModifiedBy>
  <cp:revision>65</cp:revision>
  <dcterms:created xsi:type="dcterms:W3CDTF">2011-10-10T20:47:37Z</dcterms:created>
  <dcterms:modified xsi:type="dcterms:W3CDTF">2012-02-09T04:03:30Z</dcterms:modified>
</cp:coreProperties>
</file>