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29"/>
  </p:notesMasterIdLst>
  <p:sldIdLst>
    <p:sldId id="274" r:id="rId2"/>
    <p:sldId id="285" r:id="rId3"/>
    <p:sldId id="286" r:id="rId4"/>
    <p:sldId id="288" r:id="rId5"/>
    <p:sldId id="287" r:id="rId6"/>
    <p:sldId id="292" r:id="rId7"/>
    <p:sldId id="289" r:id="rId8"/>
    <p:sldId id="290" r:id="rId9"/>
    <p:sldId id="291" r:id="rId10"/>
    <p:sldId id="262" r:id="rId11"/>
    <p:sldId id="263" r:id="rId12"/>
    <p:sldId id="265" r:id="rId13"/>
    <p:sldId id="266" r:id="rId14"/>
    <p:sldId id="267" r:id="rId15"/>
    <p:sldId id="268" r:id="rId16"/>
    <p:sldId id="294" r:id="rId17"/>
    <p:sldId id="293" r:id="rId18"/>
    <p:sldId id="275" r:id="rId19"/>
    <p:sldId id="276" r:id="rId20"/>
    <p:sldId id="277" r:id="rId21"/>
    <p:sldId id="278" r:id="rId22"/>
    <p:sldId id="279" r:id="rId23"/>
    <p:sldId id="280" r:id="rId24"/>
    <p:sldId id="281" r:id="rId25"/>
    <p:sldId id="284"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id="{2179C96E-53B8-4817-B764-6EDF599B173F}">
          <p14:sldIdLst>
            <p14:sldId id="274"/>
          </p14:sldIdLst>
        </p14:section>
        <p14:section name="General TBI" id="{1784CBB7-7A6B-4D85-9C73-A7EBE36179CC}">
          <p14:sldIdLst>
            <p14:sldId id="285"/>
            <p14:sldId id="286"/>
            <p14:sldId id="288"/>
            <p14:sldId id="287"/>
            <p14:sldId id="292"/>
            <p14:sldId id="289"/>
            <p14:sldId id="290"/>
            <p14:sldId id="291"/>
          </p14:sldIdLst>
        </p14:section>
        <p14:section name="Specfic Topic" id="{39DD6FEA-EB76-4156-84F5-2FA4F7F9A6E0}">
          <p14:sldIdLst>
            <p14:sldId id="262"/>
            <p14:sldId id="263"/>
            <p14:sldId id="265"/>
            <p14:sldId id="266"/>
            <p14:sldId id="267"/>
            <p14:sldId id="268"/>
            <p14:sldId id="294"/>
            <p14:sldId id="293"/>
          </p14:sldIdLst>
        </p14:section>
        <p14:section name="Resources" id="{9ABACB61-6D58-4560-B2D7-5C08F13627FF}">
          <p14:sldIdLst>
            <p14:sldId id="275"/>
            <p14:sldId id="276"/>
            <p14:sldId id="277"/>
            <p14:sldId id="278"/>
            <p14:sldId id="279"/>
            <p14:sldId id="280"/>
            <p14:sldId id="281"/>
          </p14:sldIdLst>
        </p14:section>
        <p14:section name="Closer" id="{DF38F250-B9F7-4501-929B-AE52445EFE1F}">
          <p14:sldIdLst>
            <p14:sldId id="284"/>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1695" autoAdjust="0"/>
    <p:restoredTop sz="72329" autoAdjust="0"/>
  </p:normalViewPr>
  <p:slideViewPr>
    <p:cSldViewPr>
      <p:cViewPr varScale="1">
        <p:scale>
          <a:sx n="56" d="100"/>
          <a:sy n="56" d="100"/>
        </p:scale>
        <p:origin x="-1272" y="-102"/>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50"/>
    </c:view3D>
    <c:floor>
      <c:thickness val="0"/>
    </c:floor>
    <c:sideWall>
      <c:thickness val="0"/>
    </c:sideWall>
    <c:backWall>
      <c:thickness val="0"/>
    </c:backWall>
    <c:plotArea>
      <c:layout>
        <c:manualLayout>
          <c:layoutTarget val="inner"/>
          <c:xMode val="edge"/>
          <c:yMode val="edge"/>
          <c:x val="3.7375015623047118E-2"/>
          <c:y val="5.7276931292679321E-2"/>
          <c:w val="0.91065107246209609"/>
          <c:h val="0.90113226743804176"/>
        </c:manualLayout>
      </c:layout>
      <c:pie3DChart>
        <c:varyColors val="1"/>
        <c:ser>
          <c:idx val="0"/>
          <c:order val="0"/>
          <c:tx>
            <c:strRef>
              <c:f>Sheet1!$B$1</c:f>
              <c:strCache>
                <c:ptCount val="1"/>
                <c:pt idx="0">
                  <c:v>Column1</c:v>
                </c:pt>
              </c:strCache>
            </c:strRef>
          </c:tx>
          <c:explosion val="4"/>
          <c:dLbls>
            <c:dLbl>
              <c:idx val="0"/>
              <c:layout>
                <c:manualLayout>
                  <c:x val="-0.19966721140989452"/>
                  <c:y val="0.10615758967629046"/>
                </c:manualLayout>
              </c:layout>
              <c:tx>
                <c:rich>
                  <a:bodyPr/>
                  <a:lstStyle/>
                  <a:p>
                    <a:r>
                      <a:rPr lang="en-US" sz="2400" spc="-150" dirty="0">
                        <a:solidFill>
                          <a:schemeClr val="bg1"/>
                        </a:solidFill>
                      </a:rPr>
                      <a:t>Falls
35.2%</a:t>
                    </a:r>
                    <a:endParaRPr lang="en-US" sz="2400" dirty="0"/>
                  </a:p>
                </c:rich>
              </c:tx>
              <c:dLblPos val="bestFit"/>
              <c:showLegendKey val="0"/>
              <c:showVal val="0"/>
              <c:showCatName val="1"/>
              <c:showSerName val="0"/>
              <c:showPercent val="1"/>
              <c:showBubbleSize val="0"/>
              <c:separator>
</c:separator>
            </c:dLbl>
            <c:dLbl>
              <c:idx val="1"/>
              <c:layout>
                <c:manualLayout>
                  <c:x val="-0.10489786064477789"/>
                  <c:y val="-0.1490181175269758"/>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dirty="0">
                        <a:solidFill>
                          <a:schemeClr val="bg1"/>
                        </a:solidFill>
                      </a:rPr>
                      <a:t>Motor </a:t>
                    </a:r>
                    <a:r>
                      <a:rPr lang="en-US" sz="2000" spc="-150" dirty="0" smtClean="0">
                        <a:solidFill>
                          <a:schemeClr val="bg1"/>
                        </a:solidFill>
                      </a:rPr>
                      <a:t>vehicle, Traffic</a:t>
                    </a:r>
                    <a:r>
                      <a:rPr lang="en-US" sz="2000" spc="-150" dirty="0">
                        <a:solidFill>
                          <a:schemeClr val="bg1"/>
                        </a:solidFill>
                      </a:rPr>
                      <a:t>
17.3%</a:t>
                    </a:r>
                    <a:endParaRPr lang="en-US" sz="2000" dirty="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2"/>
              <c:layout>
                <c:manualLayout>
                  <c:x val="0.16292098103121724"/>
                  <c:y val="-0.2282548296327824"/>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Struck by,</a:t>
                    </a:r>
                    <a:r>
                      <a:rPr lang="en-US" sz="2000" spc="-150" baseline="0" smtClean="0">
                        <a:solidFill>
                          <a:schemeClr val="bg1"/>
                        </a:solidFill>
                      </a:rPr>
                      <a:t> A</a:t>
                    </a:r>
                    <a:r>
                      <a:rPr lang="en-US" sz="2000" spc="-150" smtClean="0">
                        <a:solidFill>
                          <a:schemeClr val="bg1"/>
                        </a:solidFill>
                      </a:rPr>
                      <a:t>gainst </a:t>
                    </a:r>
                    <a:r>
                      <a:rPr lang="en-US" sz="2000" spc="-150" dirty="0" smtClean="0">
                        <a:solidFill>
                          <a:schemeClr val="bg1"/>
                        </a:solidFill>
                      </a:rPr>
                      <a:t>E</a:t>
                    </a:r>
                    <a:r>
                      <a:rPr lang="en-US" sz="2000" spc="-150" smtClean="0">
                        <a:solidFill>
                          <a:schemeClr val="bg1"/>
                        </a:solidFill>
                      </a:rPr>
                      <a:t>vents</a:t>
                    </a:r>
                    <a:r>
                      <a:rPr lang="en-US" sz="2000" spc="-150">
                        <a:solidFill>
                          <a:schemeClr val="bg1"/>
                        </a:solidFill>
                      </a:rPr>
                      <a:t>
16.5%</a:t>
                    </a:r>
                    <a:endParaRPr lang="en-US" sz="200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3"/>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Unknown,</a:t>
                    </a:r>
                    <a:r>
                      <a:rPr lang="en-US" sz="2000" spc="-150" baseline="0" smtClean="0">
                        <a:solidFill>
                          <a:schemeClr val="bg1"/>
                        </a:solidFill>
                      </a:rPr>
                      <a:t> </a:t>
                    </a:r>
                    <a:r>
                      <a:rPr lang="en-US" sz="2000" spc="-150" smtClean="0">
                        <a:solidFill>
                          <a:schemeClr val="bg1"/>
                        </a:solidFill>
                      </a:rPr>
                      <a:t>Other</a:t>
                    </a:r>
                    <a:r>
                      <a:rPr lang="en-US" sz="2000" spc="-150">
                        <a:solidFill>
                          <a:schemeClr val="bg1"/>
                        </a:solidFill>
                      </a:rPr>
                      <a:t>
21.0%</a:t>
                    </a:r>
                    <a:endParaRPr lang="en-US" sz="2000"/>
                  </a:p>
                </c:rich>
              </c:tx>
              <c:numFmt formatCode="0.0%" sourceLinked="0"/>
              <c:spPr>
                <a:effectLst>
                  <a:outerShdw blurRad="76200" dist="25400" dir="18900000" sx="103000" sy="103000" kx="-1200000" algn="bl" rotWithShape="0">
                    <a:prstClr val="black">
                      <a:alpha val="31000"/>
                    </a:prstClr>
                  </a:outerShdw>
                </a:effectLst>
              </c:spPr>
              <c:dLblPos val="inEnd"/>
              <c:showLegendKey val="0"/>
              <c:showVal val="0"/>
              <c:showCatName val="1"/>
              <c:showSerName val="0"/>
              <c:showPercent val="1"/>
              <c:showBubbleSize val="0"/>
              <c:separator>
</c:separator>
            </c:dLbl>
            <c:dLbl>
              <c:idx val="4"/>
              <c:layout>
                <c:manualLayout>
                  <c:x val="9.2683126147693071E-2"/>
                  <c:y val="9.9001724821934797E-2"/>
                </c:manualLayout>
              </c:layout>
              <c:numFmt formatCode="0.0%" sourceLinked="0"/>
              <c:spPr>
                <a:effectLst>
                  <a:outerShdw blurRad="76200" dist="25400" dir="18900000" sx="103000" sy="103000" kx="-1200000" algn="bl" rotWithShape="0">
                    <a:prstClr val="black">
                      <a:alpha val="31000"/>
                    </a:prstClr>
                  </a:outerShdw>
                </a:effectLst>
              </c:spPr>
              <c:txPr>
                <a:bodyPr rot="0"/>
                <a:lstStyle/>
                <a:p>
                  <a:pPr>
                    <a:defRPr sz="2000" b="1" i="0" kern="900" cap="none" spc="-150" baseline="0">
                      <a:solidFill>
                        <a:schemeClr val="bg1"/>
                      </a:solidFill>
                      <a:latin typeface="Georgia" pitchFamily="18" charset="0"/>
                      <a:ea typeface="Tahoma" pitchFamily="34" charset="0"/>
                      <a:cs typeface="Tahoma" pitchFamily="34" charset="0"/>
                    </a:defRPr>
                  </a:pPr>
                  <a:endParaRPr lang="en-US"/>
                </a:p>
              </c:txPr>
              <c:dLblPos val="bestFit"/>
              <c:showLegendKey val="0"/>
              <c:showVal val="0"/>
              <c:showCatName val="1"/>
              <c:showSerName val="0"/>
              <c:showPercent val="1"/>
              <c:showBubbleSize val="0"/>
              <c:separator>
</c:separator>
            </c:dLbl>
            <c:numFmt formatCode="0.0%" sourceLinked="0"/>
            <c:spPr>
              <a:effectLst>
                <a:outerShdw blurRad="76200" dist="25400" dir="18900000" sx="103000" sy="103000" kx="-1200000" algn="bl" rotWithShape="0">
                  <a:prstClr val="black">
                    <a:alpha val="31000"/>
                  </a:prstClr>
                </a:outerShdw>
              </a:effectLst>
            </c:spPr>
            <c:txPr>
              <a:bodyPr rot="0"/>
              <a:lstStyle/>
              <a:p>
                <a:pPr>
                  <a:defRPr sz="1800" b="1" i="0" kern="900" cap="none" spc="-150" baseline="0">
                    <a:solidFill>
                      <a:schemeClr val="bg1"/>
                    </a:solidFill>
                    <a:latin typeface="Georgia" pitchFamily="18" charset="0"/>
                    <a:ea typeface="Tahoma" pitchFamily="34" charset="0"/>
                    <a:cs typeface="Tahoma" pitchFamily="34" charset="0"/>
                  </a:defRPr>
                </a:pPr>
                <a:endParaRPr lang="en-US"/>
              </a:p>
            </c:txPr>
            <c:dLblPos val="inEnd"/>
            <c:showLegendKey val="0"/>
            <c:showVal val="0"/>
            <c:showCatName val="1"/>
            <c:showSerName val="0"/>
            <c:showPercent val="1"/>
            <c:showBubbleSize val="0"/>
            <c:separator>
</c:separator>
            <c:showLeaderLines val="1"/>
          </c:dLbls>
          <c:cat>
            <c:strRef>
              <c:f>Sheet1!$A$2:$A$6</c:f>
              <c:strCache>
                <c:ptCount val="5"/>
                <c:pt idx="0">
                  <c:v>Falls</c:v>
                </c:pt>
                <c:pt idx="1">
                  <c:v>Motor vehicle-Traffic</c:v>
                </c:pt>
                <c:pt idx="2">
                  <c:v>Struckby/against events</c:v>
                </c:pt>
                <c:pt idx="3">
                  <c:v>Unknown/Other</c:v>
                </c:pt>
                <c:pt idx="4">
                  <c:v>Assaults</c:v>
                </c:pt>
              </c:strCache>
            </c:strRef>
          </c:cat>
          <c:val>
            <c:numRef>
              <c:f>Sheet1!$B$2:$B$6</c:f>
              <c:numCache>
                <c:formatCode>General</c:formatCode>
                <c:ptCount val="5"/>
                <c:pt idx="0">
                  <c:v>35.200000000000003</c:v>
                </c:pt>
                <c:pt idx="1">
                  <c:v>17.3</c:v>
                </c:pt>
                <c:pt idx="2">
                  <c:v>16.5</c:v>
                </c:pt>
                <c:pt idx="3">
                  <c:v>21</c:v>
                </c:pt>
                <c:pt idx="4">
                  <c:v>10</c:v>
                </c:pt>
              </c:numCache>
            </c:numRef>
          </c:val>
        </c:ser>
        <c:dLbls>
          <c:showLegendKey val="0"/>
          <c:showVal val="0"/>
          <c:showCatName val="0"/>
          <c:showSerName val="0"/>
          <c:showPercent val="0"/>
          <c:showBubbleSize val="0"/>
          <c:showLeaderLines val="1"/>
        </c:dLbls>
      </c:pie3DChart>
      <c:spPr>
        <a:ln>
          <a:noFill/>
        </a:ln>
        <a:effectLst>
          <a:outerShdw blurRad="63500" sx="102000" sy="102000" algn="ctr" rotWithShape="0">
            <a:prstClr val="black">
              <a:alpha val="40000"/>
            </a:prstClr>
          </a:outerShdw>
        </a:effectLst>
        <a:scene3d>
          <a:camera prst="orthographicFront"/>
          <a:lightRig rig="threePt" dir="t"/>
        </a:scene3d>
        <a:sp3d/>
      </c:spPr>
    </c:plotArea>
    <c:plotVisOnly val="1"/>
    <c:dispBlanksAs val="gap"/>
    <c:showDLblsOverMax val="0"/>
  </c:chart>
  <c:spPr>
    <a:effectLst/>
    <a:scene3d>
      <a:camera prst="orthographicFront"/>
      <a:lightRig rig="threePt" dir="t"/>
    </a:scene3d>
    <a:sp3d prstMaterial="fla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3E769-ACB4-452C-BB72-CFD61704BE33}"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en-US"/>
        </a:p>
      </dgm:t>
    </dgm:pt>
    <dgm:pt modelId="{02E154D8-0E03-451A-A8C5-98EA4246D035}">
      <dgm:prSet phldrT="[Text]" custT="1"/>
      <dgm:spPr>
        <a:solidFill>
          <a:schemeClr val="tx2">
            <a:lumMod val="75000"/>
          </a:schemeClr>
        </a:solidFill>
      </dgm:spPr>
      <dgm:t>
        <a:bodyPr/>
        <a:lstStyle/>
        <a:p>
          <a:pPr>
            <a:lnSpc>
              <a:spcPct val="90000"/>
            </a:lnSpc>
          </a:pPr>
          <a:r>
            <a:rPr lang="en-US" sz="3200" b="0" spc="-150" dirty="0" smtClean="0">
              <a:effectLst>
                <a:outerShdw blurRad="38100" dist="38100" dir="2700000" algn="tl">
                  <a:srgbClr val="000000">
                    <a:alpha val="43137"/>
                  </a:srgbClr>
                </a:outerShdw>
              </a:effectLst>
            </a:rPr>
            <a:t>  </a:t>
          </a:r>
          <a:r>
            <a:rPr lang="en-US" sz="3200" b="0" spc="0" dirty="0" smtClean="0">
              <a:effectLst>
                <a:outerShdw blurRad="38100" dist="38100" dir="2700000" algn="tl">
                  <a:srgbClr val="000000">
                    <a:alpha val="43137"/>
                  </a:srgbClr>
                </a:outerShdw>
              </a:effectLst>
            </a:rPr>
            <a:t>TBI: “</a:t>
          </a:r>
          <a:r>
            <a:rPr lang="en-US" sz="3200" b="0" i="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spc="0" baseline="20000" dirty="0" smtClean="0">
            <a:effectLst>
              <a:outerShdw blurRad="38100" dist="38100" dir="2700000" algn="tl">
                <a:srgbClr val="000000">
                  <a:alpha val="43137"/>
                </a:srgbClr>
              </a:outerShdw>
            </a:effectLst>
          </a:endParaRPr>
        </a:p>
        <a:p>
          <a:pPr>
            <a:lnSpc>
              <a:spcPct val="70000"/>
            </a:lnSpc>
          </a:pPr>
          <a:r>
            <a:rPr lang="en-US" sz="2400" b="0" i="0" spc="0" dirty="0" smtClean="0">
              <a:effectLst>
                <a:outerShdw blurRad="38100" dist="38100" dir="2700000" algn="tl">
                  <a:srgbClr val="000000">
                    <a:alpha val="43137"/>
                  </a:srgbClr>
                </a:outerShdw>
              </a:effectLst>
            </a:rPr>
            <a:t>(Strokes</a:t>
          </a:r>
          <a:r>
            <a:rPr lang="en-US" sz="2400" b="0" spc="0" dirty="0" smtClean="0">
              <a:effectLst>
                <a:outerShdw blurRad="38100" dist="38100" dir="2700000" algn="tl">
                  <a:srgbClr val="000000">
                    <a:alpha val="43137"/>
                  </a:srgbClr>
                </a:outerShdw>
              </a:effectLst>
            </a:rPr>
            <a:t>, aneurisms, etc. </a:t>
          </a:r>
        </a:p>
        <a:p>
          <a:pPr>
            <a:lnSpc>
              <a:spcPct val="70000"/>
            </a:lnSpc>
          </a:pPr>
          <a:r>
            <a:rPr lang="en-US" sz="2400" b="0" spc="0" dirty="0" smtClean="0">
              <a:effectLst>
                <a:outerShdw blurRad="38100" dist="38100" dir="2700000" algn="tl">
                  <a:srgbClr val="000000">
                    <a:alpha val="43137"/>
                  </a:srgbClr>
                </a:outerShdw>
              </a:effectLst>
            </a:rPr>
            <a:t>are examples of internal trauma) </a:t>
          </a:r>
          <a:endParaRPr lang="en-US" sz="2400" b="0" spc="0" dirty="0">
            <a:effectLst>
              <a:outerShdw blurRad="38100" dist="38100" dir="2700000" algn="tl">
                <a:srgbClr val="000000">
                  <a:alpha val="43137"/>
                </a:srgbClr>
              </a:outerShdw>
            </a:effectLst>
          </a:endParaRPr>
        </a:p>
      </dgm:t>
    </dgm:pt>
    <dgm:pt modelId="{7C1B04E3-5595-455E-8BF7-C855051C94BF}" type="parTrans" cxnId="{7F557B32-A88E-4F5F-A4A0-39CA5A4B7D3B}">
      <dgm:prSet/>
      <dgm:spPr/>
      <dgm:t>
        <a:bodyPr/>
        <a:lstStyle/>
        <a:p>
          <a:endParaRPr lang="en-US"/>
        </a:p>
      </dgm:t>
    </dgm:pt>
    <dgm:pt modelId="{A290762A-0C06-414B-93EE-ED37153368F7}" type="sibTrans" cxnId="{7F557B32-A88E-4F5F-A4A0-39CA5A4B7D3B}">
      <dgm:prSet/>
      <dgm:spPr/>
      <dgm:t>
        <a:bodyPr/>
        <a:lstStyle/>
        <a:p>
          <a:endParaRPr lang="en-US"/>
        </a:p>
      </dgm:t>
    </dgm:pt>
    <dgm:pt modelId="{735B2713-2A54-4061-AE83-DBFD995BD00E}">
      <dgm:prSet phldrT="[Text]" custT="1"/>
      <dgm:spPr/>
      <dgm:t>
        <a:bodyPr/>
        <a:lstStyle/>
        <a:p>
          <a:pPr algn="ctr">
            <a:spcAft>
              <a:spcPts val="600"/>
            </a:spcAft>
          </a:pPr>
          <a:r>
            <a:rPr lang="en-US" sz="2500" b="1" u="sng" spc="-150" baseline="0" dirty="0" smtClean="0">
              <a:solidFill>
                <a:schemeClr val="tx2">
                  <a:lumMod val="50000"/>
                </a:schemeClr>
              </a:solidFill>
              <a:effectLst/>
            </a:rPr>
            <a:t>Closed</a:t>
          </a:r>
          <a:r>
            <a:rPr lang="en-US" sz="2400" b="1" u="none" spc="-150" baseline="0" dirty="0" smtClean="0">
              <a:solidFill>
                <a:schemeClr val="tx2">
                  <a:lumMod val="50000"/>
                </a:schemeClr>
              </a:solidFill>
              <a:effectLst/>
            </a:rPr>
            <a:t> TBI :  brain is damaged without penetrating skull</a:t>
          </a:r>
        </a:p>
        <a:p>
          <a:pPr algn="ctr">
            <a:spcAft>
              <a:spcPts val="600"/>
            </a:spcAft>
          </a:pPr>
          <a:r>
            <a:rPr lang="en-US" sz="2400" b="1" u="none" spc="-150" baseline="0" dirty="0" smtClean="0">
              <a:solidFill>
                <a:schemeClr val="tx2">
                  <a:lumMod val="50000"/>
                </a:schemeClr>
              </a:solidFill>
              <a:effectLst/>
            </a:rPr>
            <a:t>(Most common &amp; results from falls, car accidents, assault, etc.)</a:t>
          </a:r>
        </a:p>
        <a:p>
          <a:pPr algn="ctr">
            <a:spcAft>
              <a:spcPts val="600"/>
            </a:spcAft>
          </a:pPr>
          <a:r>
            <a:rPr lang="en-US" sz="2500" b="1" u="sng" spc="-150" baseline="0" dirty="0" smtClean="0">
              <a:solidFill>
                <a:schemeClr val="tx2">
                  <a:lumMod val="50000"/>
                </a:schemeClr>
              </a:solidFill>
              <a:effectLst/>
            </a:rPr>
            <a:t>Open</a:t>
          </a:r>
          <a:r>
            <a:rPr lang="en-US" sz="2400" b="1" u="none" spc="-150" baseline="0" dirty="0" smtClean="0">
              <a:solidFill>
                <a:schemeClr val="tx2">
                  <a:lumMod val="50000"/>
                </a:schemeClr>
              </a:solidFill>
              <a:effectLst/>
            </a:rPr>
            <a:t> TBI :  skull penetrated by an external object </a:t>
          </a:r>
        </a:p>
        <a:p>
          <a:pPr algn="ctr">
            <a:spcAft>
              <a:spcPts val="600"/>
            </a:spcAft>
          </a:pPr>
          <a:r>
            <a:rPr lang="en-US" sz="2400" b="1" u="none" spc="-150" baseline="0" dirty="0" smtClean="0">
              <a:solidFill>
                <a:schemeClr val="tx2">
                  <a:lumMod val="50000"/>
                </a:schemeClr>
              </a:solidFill>
              <a:effectLst/>
            </a:rPr>
            <a:t>(i.e. gun shot wound)</a:t>
          </a:r>
          <a:endParaRPr lang="en-US" sz="2400" b="1" u="none" spc="-150" baseline="0" dirty="0">
            <a:solidFill>
              <a:schemeClr val="tx2">
                <a:lumMod val="50000"/>
              </a:schemeClr>
            </a:solidFill>
            <a:effectLst/>
          </a:endParaRPr>
        </a:p>
      </dgm:t>
    </dgm:pt>
    <dgm:pt modelId="{33624416-61E5-4C2E-B8E3-A8971EC80C45}" type="parTrans" cxnId="{516B7932-647E-4E80-AAD5-826B83794B09}">
      <dgm:prSet/>
      <dgm:spPr/>
      <dgm:t>
        <a:bodyPr/>
        <a:lstStyle/>
        <a:p>
          <a:endParaRPr lang="en-US">
            <a:ln>
              <a:solidFill>
                <a:schemeClr val="bg1"/>
              </a:solidFill>
            </a:ln>
          </a:endParaRPr>
        </a:p>
      </dgm:t>
    </dgm:pt>
    <dgm:pt modelId="{F08325D8-3046-4DB3-831C-84C84B2ABA1D}" type="sibTrans" cxnId="{516B7932-647E-4E80-AAD5-826B83794B09}">
      <dgm:prSet/>
      <dgm:spPr/>
      <dgm:t>
        <a:bodyPr/>
        <a:lstStyle/>
        <a:p>
          <a:endParaRPr lang="en-US"/>
        </a:p>
      </dgm:t>
    </dgm:pt>
    <dgm:pt modelId="{D6406990-0B5F-4B21-A189-EDE20FB5226B}" type="pres">
      <dgm:prSet presAssocID="{9843E769-ACB4-452C-BB72-CFD61704BE33}" presName="Name0" presStyleCnt="0">
        <dgm:presLayoutVars>
          <dgm:chMax val="1"/>
          <dgm:chPref val="1"/>
          <dgm:dir/>
          <dgm:animOne val="branch"/>
          <dgm:animLvl val="lvl"/>
        </dgm:presLayoutVars>
      </dgm:prSet>
      <dgm:spPr/>
      <dgm:t>
        <a:bodyPr/>
        <a:lstStyle/>
        <a:p>
          <a:endParaRPr lang="en-US"/>
        </a:p>
      </dgm:t>
    </dgm:pt>
    <dgm:pt modelId="{6E2C917D-A4FA-4C22-A911-EA7E5C0EE552}" type="pres">
      <dgm:prSet presAssocID="{02E154D8-0E03-451A-A8C5-98EA4246D035}" presName="singleCycle" presStyleCnt="0"/>
      <dgm:spPr/>
      <dgm:t>
        <a:bodyPr/>
        <a:lstStyle/>
        <a:p>
          <a:endParaRPr lang="en-US"/>
        </a:p>
      </dgm:t>
    </dgm:pt>
    <dgm:pt modelId="{F9120EB0-8B2B-4783-8A34-1AE7ED802D70}" type="pres">
      <dgm:prSet presAssocID="{02E154D8-0E03-451A-A8C5-98EA4246D035}" presName="singleCenter" presStyleLbl="node1" presStyleIdx="0" presStyleCnt="2" custScaleX="281257" custScaleY="129004" custLinFactNeighborX="21560" custLinFactNeighborY="-16363">
        <dgm:presLayoutVars>
          <dgm:chMax val="7"/>
          <dgm:chPref val="7"/>
        </dgm:presLayoutVars>
      </dgm:prSet>
      <dgm:spPr>
        <a:prstGeom prst="horizontalScroll">
          <a:avLst/>
        </a:prstGeom>
      </dgm:spPr>
      <dgm:t>
        <a:bodyPr/>
        <a:lstStyle/>
        <a:p>
          <a:endParaRPr lang="en-US"/>
        </a:p>
      </dgm:t>
    </dgm:pt>
    <dgm:pt modelId="{2AF0D11B-4DFE-497F-A91A-80FA427A5148}" type="pres">
      <dgm:prSet presAssocID="{33624416-61E5-4C2E-B8E3-A8971EC80C45}" presName="Name56" presStyleLbl="parChTrans1D2" presStyleIdx="0" presStyleCnt="1"/>
      <dgm:spPr/>
      <dgm:t>
        <a:bodyPr/>
        <a:lstStyle/>
        <a:p>
          <a:endParaRPr lang="en-US"/>
        </a:p>
      </dgm:t>
    </dgm:pt>
    <dgm:pt modelId="{2A47D2E5-5573-4A03-A586-E4C986413F24}" type="pres">
      <dgm:prSet presAssocID="{735B2713-2A54-4061-AE83-DBFD995BD00E}" presName="text0" presStyleLbl="node1" presStyleIdx="1" presStyleCnt="2" custScaleX="411725" custScaleY="145960" custRadScaleRad="65323" custRadScaleInc="22949">
        <dgm:presLayoutVars>
          <dgm:bulletEnabled val="1"/>
        </dgm:presLayoutVars>
      </dgm:prSet>
      <dgm:spPr>
        <a:prstGeom prst="horizontalScroll">
          <a:avLst/>
        </a:prstGeom>
      </dgm:spPr>
      <dgm:t>
        <a:bodyPr/>
        <a:lstStyle/>
        <a:p>
          <a:endParaRPr lang="en-US"/>
        </a:p>
      </dgm:t>
    </dgm:pt>
  </dgm:ptLst>
  <dgm:cxnLst>
    <dgm:cxn modelId="{66A18AC9-5BF7-4818-AF87-46938BAFA18E}" type="presOf" srcId="{9843E769-ACB4-452C-BB72-CFD61704BE33}" destId="{D6406990-0B5F-4B21-A189-EDE20FB5226B}" srcOrd="0" destOrd="0" presId="urn:microsoft.com/office/officeart/2008/layout/RadialCluster"/>
    <dgm:cxn modelId="{516B7932-647E-4E80-AAD5-826B83794B09}" srcId="{02E154D8-0E03-451A-A8C5-98EA4246D035}" destId="{735B2713-2A54-4061-AE83-DBFD995BD00E}" srcOrd="0" destOrd="0" parTransId="{33624416-61E5-4C2E-B8E3-A8971EC80C45}" sibTransId="{F08325D8-3046-4DB3-831C-84C84B2ABA1D}"/>
    <dgm:cxn modelId="{6B27B59E-1B7A-4B86-9D3A-5A0ED7713DD3}" type="presOf" srcId="{33624416-61E5-4C2E-B8E3-A8971EC80C45}" destId="{2AF0D11B-4DFE-497F-A91A-80FA427A5148}" srcOrd="0" destOrd="0" presId="urn:microsoft.com/office/officeart/2008/layout/RadialCluster"/>
    <dgm:cxn modelId="{34DB070B-F558-4D8B-92C3-7D568A9D0E57}" type="presOf" srcId="{735B2713-2A54-4061-AE83-DBFD995BD00E}" destId="{2A47D2E5-5573-4A03-A586-E4C986413F24}" srcOrd="0" destOrd="0" presId="urn:microsoft.com/office/officeart/2008/layout/RadialCluster"/>
    <dgm:cxn modelId="{4156A198-FE76-4A69-8A5F-22A7277AD4E2}" type="presOf" srcId="{02E154D8-0E03-451A-A8C5-98EA4246D035}" destId="{F9120EB0-8B2B-4783-8A34-1AE7ED802D70}" srcOrd="0" destOrd="0" presId="urn:microsoft.com/office/officeart/2008/layout/RadialCluster"/>
    <dgm:cxn modelId="{7F557B32-A88E-4F5F-A4A0-39CA5A4B7D3B}" srcId="{9843E769-ACB4-452C-BB72-CFD61704BE33}" destId="{02E154D8-0E03-451A-A8C5-98EA4246D035}" srcOrd="0" destOrd="0" parTransId="{7C1B04E3-5595-455E-8BF7-C855051C94BF}" sibTransId="{A290762A-0C06-414B-93EE-ED37153368F7}"/>
    <dgm:cxn modelId="{96BA652C-8BF7-4F3D-95CC-3ADA582A31E2}" type="presParOf" srcId="{D6406990-0B5F-4B21-A189-EDE20FB5226B}" destId="{6E2C917D-A4FA-4C22-A911-EA7E5C0EE552}" srcOrd="0" destOrd="0" presId="urn:microsoft.com/office/officeart/2008/layout/RadialCluster"/>
    <dgm:cxn modelId="{365BCF6B-F9C6-4EE0-982E-19FE6C0525A3}" type="presParOf" srcId="{6E2C917D-A4FA-4C22-A911-EA7E5C0EE552}" destId="{F9120EB0-8B2B-4783-8A34-1AE7ED802D70}" srcOrd="0" destOrd="0" presId="urn:microsoft.com/office/officeart/2008/layout/RadialCluster"/>
    <dgm:cxn modelId="{8E983065-F010-4575-A5C9-7FF61400593C}" type="presParOf" srcId="{6E2C917D-A4FA-4C22-A911-EA7E5C0EE552}" destId="{2AF0D11B-4DFE-497F-A91A-80FA427A5148}" srcOrd="1" destOrd="0" presId="urn:microsoft.com/office/officeart/2008/layout/RadialCluster"/>
    <dgm:cxn modelId="{6C04E5C5-A079-48C5-9434-79E84734057F}" type="presParOf" srcId="{6E2C917D-A4FA-4C22-A911-EA7E5C0EE552}" destId="{2A47D2E5-5573-4A03-A586-E4C986413F24}" srcOrd="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7B2FD-4C48-4FAD-8089-58EBDE27AF1B}"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25718C33-0FAB-412B-92D9-B84D07294B90}">
      <dgm:prSet phldrT="[Text]" custT="1"/>
      <dgm:spPr>
        <a:solidFill>
          <a:schemeClr val="tx2">
            <a:lumMod val="50000"/>
          </a:schemeClr>
        </a:solidFill>
      </dgm:spPr>
      <dgm:t>
        <a:bodyPr/>
        <a:lstStyle/>
        <a:p>
          <a:pPr>
            <a:lnSpc>
              <a:spcPct val="60000"/>
            </a:lnSpc>
          </a:pPr>
          <a:r>
            <a:rPr lang="en-US" sz="2600" b="0" dirty="0" smtClean="0">
              <a:effectLst>
                <a:outerShdw blurRad="38100" dist="38100" dir="2700000" algn="tl">
                  <a:srgbClr val="000000">
                    <a:alpha val="43137"/>
                  </a:srgbClr>
                </a:outerShdw>
              </a:effectLst>
            </a:rPr>
            <a:t>Mild TBI/</a:t>
          </a:r>
        </a:p>
        <a:p>
          <a:pPr>
            <a:lnSpc>
              <a:spcPct val="60000"/>
            </a:lnSpc>
          </a:pPr>
          <a:r>
            <a:rPr lang="en-US" sz="2500" b="0" spc="-150" dirty="0" smtClean="0">
              <a:effectLst>
                <a:outerShdw blurRad="38100" dist="38100" dir="2700000" algn="tl">
                  <a:srgbClr val="000000">
                    <a:alpha val="43137"/>
                  </a:srgbClr>
                </a:outerShdw>
              </a:effectLst>
            </a:rPr>
            <a:t>”Concussion"</a:t>
          </a:r>
          <a:endParaRPr lang="en-US" sz="2500" b="0" spc="-150" dirty="0">
            <a:effectLst>
              <a:outerShdw blurRad="38100" dist="38100" dir="2700000" algn="tl">
                <a:srgbClr val="000000">
                  <a:alpha val="43137"/>
                </a:srgbClr>
              </a:outerShdw>
            </a:effectLst>
          </a:endParaRPr>
        </a:p>
      </dgm:t>
    </dgm:pt>
    <dgm:pt modelId="{6F2E5452-D642-4CE5-8523-23C633D81274}" type="parTrans" cxnId="{BC58B188-CADE-47EB-9744-0C0496A33728}">
      <dgm:prSet/>
      <dgm:spPr/>
      <dgm:t>
        <a:bodyPr/>
        <a:lstStyle/>
        <a:p>
          <a:endParaRPr lang="en-US"/>
        </a:p>
      </dgm:t>
    </dgm:pt>
    <dgm:pt modelId="{7CBFE796-2D1E-483E-846C-1DC07EFC2FCA}" type="sibTrans" cxnId="{BC58B188-CADE-47EB-9744-0C0496A33728}">
      <dgm:prSet/>
      <dgm:spPr/>
      <dgm:t>
        <a:bodyPr/>
        <a:lstStyle/>
        <a:p>
          <a:endParaRPr lang="en-US"/>
        </a:p>
      </dgm:t>
    </dgm:pt>
    <dgm:pt modelId="{C2A3BDE3-A44A-4AFC-856D-88BDA237A895}">
      <dgm:prSet phldrT="[Text]" custT="1"/>
      <dgm:spPr/>
      <dgm:t>
        <a:bodyPr/>
        <a:lstStyle/>
        <a:p>
          <a:pPr>
            <a:lnSpc>
              <a:spcPct val="75000"/>
            </a:lnSpc>
          </a:pPr>
          <a:r>
            <a:rPr lang="en-US" sz="2200" spc="-150" dirty="0" smtClean="0">
              <a:solidFill>
                <a:schemeClr val="tx2">
                  <a:lumMod val="50000"/>
                </a:schemeClr>
              </a:solidFill>
              <a:effectLst/>
            </a:rPr>
            <a:t>Brief or no Loss of Consciousness (LOC)</a:t>
          </a:r>
          <a:endParaRPr lang="en-US" sz="2200" spc="-150" dirty="0">
            <a:solidFill>
              <a:schemeClr val="tx2">
                <a:lumMod val="50000"/>
              </a:schemeClr>
            </a:solidFill>
            <a:effectLst/>
          </a:endParaRPr>
        </a:p>
      </dgm:t>
    </dgm:pt>
    <dgm:pt modelId="{B7434321-14AF-494E-A1DA-70B47DAEB416}" type="parTrans" cxnId="{AE6CBAE7-082D-46F3-8B96-DE7372D44572}">
      <dgm:prSet/>
      <dgm:spPr/>
      <dgm:t>
        <a:bodyPr/>
        <a:lstStyle/>
        <a:p>
          <a:endParaRPr lang="en-US"/>
        </a:p>
      </dgm:t>
    </dgm:pt>
    <dgm:pt modelId="{0F236023-582C-4075-981A-7B2F33D8C08D}" type="sibTrans" cxnId="{AE6CBAE7-082D-46F3-8B96-DE7372D44572}">
      <dgm:prSet/>
      <dgm:spPr/>
      <dgm:t>
        <a:bodyPr/>
        <a:lstStyle/>
        <a:p>
          <a:endParaRPr lang="en-US"/>
        </a:p>
      </dgm:t>
    </dgm:pt>
    <dgm:pt modelId="{6646294B-6020-4661-9C99-B07919EAD1DA}">
      <dgm:prSet phldrT="[Text]" custT="1"/>
      <dgm:spPr>
        <a:solidFill>
          <a:schemeClr val="tx2">
            <a:lumMod val="50000"/>
          </a:schemeClr>
        </a:solidFill>
        <a:ln>
          <a:solidFill>
            <a:schemeClr val="accent1">
              <a:lumMod val="75000"/>
            </a:schemeClr>
          </a:solidFill>
        </a:ln>
      </dgm:spPr>
      <dgm:t>
        <a:bodyPr/>
        <a:lstStyle/>
        <a:p>
          <a:r>
            <a:rPr lang="en-US" sz="2600" b="0" dirty="0" smtClean="0">
              <a:effectLst>
                <a:outerShdw blurRad="38100" dist="38100" dir="2700000" algn="tl">
                  <a:srgbClr val="000000">
                    <a:alpha val="43137"/>
                  </a:srgbClr>
                </a:outerShdw>
              </a:effectLst>
            </a:rPr>
            <a:t>Moderate TBI</a:t>
          </a:r>
          <a:endParaRPr lang="en-US" sz="2600" b="0" dirty="0">
            <a:effectLst>
              <a:outerShdw blurRad="38100" dist="38100" dir="2700000" algn="tl">
                <a:srgbClr val="000000">
                  <a:alpha val="43137"/>
                </a:srgbClr>
              </a:outerShdw>
            </a:effectLst>
          </a:endParaRPr>
        </a:p>
      </dgm:t>
    </dgm:pt>
    <dgm:pt modelId="{AEE9B2E9-150F-48FA-9D97-AF2950A0E0A3}" type="parTrans" cxnId="{9F4043AC-A2B6-4887-A5DB-570B766D767D}">
      <dgm:prSet/>
      <dgm:spPr/>
      <dgm:t>
        <a:bodyPr/>
        <a:lstStyle/>
        <a:p>
          <a:endParaRPr lang="en-US"/>
        </a:p>
      </dgm:t>
    </dgm:pt>
    <dgm:pt modelId="{8BB651FE-A1D3-4848-9A24-1FC282A7F8B4}" type="sibTrans" cxnId="{9F4043AC-A2B6-4887-A5DB-570B766D767D}">
      <dgm:prSet/>
      <dgm:spPr/>
      <dgm:t>
        <a:bodyPr/>
        <a:lstStyle/>
        <a:p>
          <a:endParaRPr lang="en-US"/>
        </a:p>
      </dgm:t>
    </dgm:pt>
    <dgm:pt modelId="{11E66E8A-00F5-498F-AFE7-D28C2BB9B761}">
      <dgm:prSet phldrT="[Text]" custT="1"/>
      <dgm:spPr/>
      <dgm:t>
        <a:bodyPr/>
        <a:lstStyle/>
        <a:p>
          <a:pPr>
            <a:lnSpc>
              <a:spcPct val="75000"/>
            </a:lnSpc>
          </a:pPr>
          <a:r>
            <a:rPr lang="en-US" sz="2200" spc="-150" dirty="0" smtClean="0">
              <a:solidFill>
                <a:schemeClr val="tx2">
                  <a:lumMod val="50000"/>
                </a:schemeClr>
              </a:solidFill>
            </a:rPr>
            <a:t>LOC can last from minutes to hours</a:t>
          </a:r>
          <a:endParaRPr lang="en-US" sz="2200" spc="-150" dirty="0">
            <a:solidFill>
              <a:schemeClr val="tx2">
                <a:lumMod val="50000"/>
              </a:schemeClr>
            </a:solidFill>
          </a:endParaRPr>
        </a:p>
      </dgm:t>
    </dgm:pt>
    <dgm:pt modelId="{4FF40616-B93A-4245-B227-B9DB5927AE4C}" type="parTrans" cxnId="{A22E7928-B746-417F-9EC4-0139B52A8EEF}">
      <dgm:prSet/>
      <dgm:spPr/>
      <dgm:t>
        <a:bodyPr/>
        <a:lstStyle/>
        <a:p>
          <a:endParaRPr lang="en-US"/>
        </a:p>
      </dgm:t>
    </dgm:pt>
    <dgm:pt modelId="{CF81CB99-EB61-41F8-A494-1715F0CC8457}" type="sibTrans" cxnId="{A22E7928-B746-417F-9EC4-0139B52A8EEF}">
      <dgm:prSet/>
      <dgm:spPr/>
      <dgm:t>
        <a:bodyPr/>
        <a:lstStyle/>
        <a:p>
          <a:endParaRPr lang="en-US"/>
        </a:p>
      </dgm:t>
    </dgm:pt>
    <dgm:pt modelId="{D0CE7486-DFF5-4AAD-8A8E-DE550AE70446}">
      <dgm:prSet phldrT="[Text]" custT="1"/>
      <dgm:spPr>
        <a:solidFill>
          <a:schemeClr val="tx2">
            <a:lumMod val="50000"/>
          </a:schemeClr>
        </a:solidFill>
      </dgm:spPr>
      <dgm:t>
        <a:bodyPr/>
        <a:lstStyle/>
        <a:p>
          <a:r>
            <a:rPr lang="en-US" sz="2600" b="0" dirty="0" smtClean="0">
              <a:effectLst>
                <a:outerShdw blurRad="38100" dist="38100" dir="2700000" algn="tl">
                  <a:srgbClr val="000000">
                    <a:alpha val="43137"/>
                  </a:srgbClr>
                </a:outerShdw>
              </a:effectLst>
            </a:rPr>
            <a:t>Severe TBI</a:t>
          </a:r>
          <a:endParaRPr lang="en-US" sz="2600" b="0" dirty="0">
            <a:effectLst>
              <a:outerShdw blurRad="38100" dist="38100" dir="2700000" algn="tl">
                <a:srgbClr val="000000">
                  <a:alpha val="43137"/>
                </a:srgbClr>
              </a:outerShdw>
            </a:effectLst>
          </a:endParaRPr>
        </a:p>
      </dgm:t>
    </dgm:pt>
    <dgm:pt modelId="{6FFF9091-8E17-4426-834E-FD2A07925632}" type="parTrans" cxnId="{21A4E648-4C71-45B0-BCB9-583F1EBAEA0A}">
      <dgm:prSet/>
      <dgm:spPr/>
      <dgm:t>
        <a:bodyPr/>
        <a:lstStyle/>
        <a:p>
          <a:endParaRPr lang="en-US"/>
        </a:p>
      </dgm:t>
    </dgm:pt>
    <dgm:pt modelId="{A5110361-3090-48FB-83BD-211CF2D6FD2B}" type="sibTrans" cxnId="{21A4E648-4C71-45B0-BCB9-583F1EBAEA0A}">
      <dgm:prSet/>
      <dgm:spPr/>
      <dgm:t>
        <a:bodyPr/>
        <a:lstStyle/>
        <a:p>
          <a:endParaRPr lang="en-US"/>
        </a:p>
      </dgm:t>
    </dgm:pt>
    <dgm:pt modelId="{FFC25D1D-D3DC-4A21-8534-BA5B7BCC1028}">
      <dgm:prSet phldrT="[Text]" custT="1"/>
      <dgm:spPr/>
      <dgm:t>
        <a:bodyPr/>
        <a:lstStyle/>
        <a:p>
          <a:pPr algn="l">
            <a:lnSpc>
              <a:spcPct val="75000"/>
            </a:lnSpc>
          </a:pPr>
          <a:r>
            <a:rPr lang="en-US" sz="2200" spc="-150" dirty="0" smtClean="0">
              <a:solidFill>
                <a:schemeClr val="tx2">
                  <a:lumMod val="50000"/>
                </a:schemeClr>
              </a:solidFill>
            </a:rPr>
            <a:t>LOC for 6 or more hours</a:t>
          </a:r>
          <a:endParaRPr lang="en-US" sz="2200" spc="-150" dirty="0">
            <a:solidFill>
              <a:schemeClr val="tx2">
                <a:lumMod val="50000"/>
              </a:schemeClr>
            </a:solidFill>
          </a:endParaRPr>
        </a:p>
      </dgm:t>
    </dgm:pt>
    <dgm:pt modelId="{18EAD8E9-63FF-4601-A753-13A1F90DD811}" type="parTrans" cxnId="{68723F2C-BDA0-4CB3-ACE4-A05B5C1CF226}">
      <dgm:prSet/>
      <dgm:spPr/>
      <dgm:t>
        <a:bodyPr/>
        <a:lstStyle/>
        <a:p>
          <a:endParaRPr lang="en-US"/>
        </a:p>
      </dgm:t>
    </dgm:pt>
    <dgm:pt modelId="{8ABAA76D-5869-47B6-91F0-2C8CFBE9313C}" type="sibTrans" cxnId="{68723F2C-BDA0-4CB3-ACE4-A05B5C1CF226}">
      <dgm:prSet/>
      <dgm:spPr/>
      <dgm:t>
        <a:bodyPr/>
        <a:lstStyle/>
        <a:p>
          <a:endParaRPr lang="en-US"/>
        </a:p>
      </dgm:t>
    </dgm:pt>
    <dgm:pt modelId="{73BFF7AC-5DE2-442D-8305-70C7AB5149C1}">
      <dgm:prSet phldrT="[Text]" custT="1"/>
      <dgm:spPr/>
      <dgm:t>
        <a:bodyPr/>
        <a:lstStyle/>
        <a:p>
          <a:pPr>
            <a:lnSpc>
              <a:spcPct val="75000"/>
            </a:lnSpc>
          </a:pPr>
          <a:r>
            <a:rPr lang="en-US" sz="2200" spc="-150" dirty="0" smtClean="0">
              <a:solidFill>
                <a:schemeClr val="tx2">
                  <a:lumMod val="50000"/>
                </a:schemeClr>
              </a:solidFill>
            </a:rPr>
            <a:t>May have tissue damage, bleeding or fractures in skull</a:t>
          </a:r>
          <a:endParaRPr lang="en-US" sz="2200" spc="-150" dirty="0">
            <a:solidFill>
              <a:schemeClr val="tx2">
                <a:lumMod val="50000"/>
              </a:schemeClr>
            </a:solidFill>
          </a:endParaRPr>
        </a:p>
      </dgm:t>
    </dgm:pt>
    <dgm:pt modelId="{35A30197-8177-47DE-9A99-349F6A0C17D6}" type="parTrans" cxnId="{C507062A-8AA9-4E6E-BE92-D19729D38C90}">
      <dgm:prSet/>
      <dgm:spPr/>
      <dgm:t>
        <a:bodyPr/>
        <a:lstStyle/>
        <a:p>
          <a:endParaRPr lang="en-US"/>
        </a:p>
      </dgm:t>
    </dgm:pt>
    <dgm:pt modelId="{74CA4C63-EB32-4B86-BC0D-11AACBD7EA20}" type="sibTrans" cxnId="{C507062A-8AA9-4E6E-BE92-D19729D38C90}">
      <dgm:prSet/>
      <dgm:spPr/>
      <dgm:t>
        <a:bodyPr/>
        <a:lstStyle/>
        <a:p>
          <a:endParaRPr lang="en-US"/>
        </a:p>
      </dgm:t>
    </dgm:pt>
    <dgm:pt modelId="{3B94F7FF-3610-4200-9DAA-41ED97FD85DE}">
      <dgm:prSet phldrT="[Text]" custT="1"/>
      <dgm:spPr/>
      <dgm:t>
        <a:bodyPr/>
        <a:lstStyle/>
        <a:p>
          <a:pPr>
            <a:lnSpc>
              <a:spcPct val="75000"/>
            </a:lnSpc>
          </a:pPr>
          <a:r>
            <a:rPr lang="en-US" sz="2200" spc="-150" dirty="0" smtClean="0">
              <a:solidFill>
                <a:schemeClr val="tx2">
                  <a:lumMod val="50000"/>
                </a:schemeClr>
              </a:solidFill>
            </a:rPr>
            <a:t>Symptoms may include loss of recall of the event, confusion, and impaired verbal memory</a:t>
          </a:r>
          <a:endParaRPr lang="en-US" sz="2200" spc="-150" dirty="0">
            <a:solidFill>
              <a:schemeClr val="tx2">
                <a:lumMod val="50000"/>
              </a:schemeClr>
            </a:solidFill>
          </a:endParaRPr>
        </a:p>
      </dgm:t>
    </dgm:pt>
    <dgm:pt modelId="{9C67D1C6-E731-430D-B33B-2530EE9E4CD6}" type="parTrans" cxnId="{9D14CE07-51B6-40B4-9D01-71CC35C9C97E}">
      <dgm:prSet/>
      <dgm:spPr/>
      <dgm:t>
        <a:bodyPr/>
        <a:lstStyle/>
        <a:p>
          <a:endParaRPr lang="en-US"/>
        </a:p>
      </dgm:t>
    </dgm:pt>
    <dgm:pt modelId="{8E65F9A7-5D14-4420-B966-155EA7AE4CE2}" type="sibTrans" cxnId="{9D14CE07-51B6-40B4-9D01-71CC35C9C97E}">
      <dgm:prSet/>
      <dgm:spPr/>
      <dgm:t>
        <a:bodyPr/>
        <a:lstStyle/>
        <a:p>
          <a:endParaRPr lang="en-US"/>
        </a:p>
      </dgm:t>
    </dgm:pt>
    <dgm:pt modelId="{5DA78290-5C24-43CD-AFDD-6B752E58FA2E}">
      <dgm:prSet phldrT="[Text]" custT="1"/>
      <dgm:spPr/>
      <dgm:t>
        <a:bodyPr/>
        <a:lstStyle/>
        <a:p>
          <a:pPr algn="l">
            <a:lnSpc>
              <a:spcPct val="75000"/>
            </a:lnSpc>
          </a:pPr>
          <a:r>
            <a:rPr lang="en-US" sz="2200" spc="-150" dirty="0" smtClean="0">
              <a:solidFill>
                <a:schemeClr val="tx2">
                  <a:lumMod val="50000"/>
                </a:schemeClr>
              </a:solidFill>
            </a:rPr>
            <a:t>Long –Term disability is highly likely</a:t>
          </a:r>
          <a:endParaRPr lang="en-US" sz="2200" spc="-150" dirty="0">
            <a:solidFill>
              <a:schemeClr val="tx2">
                <a:lumMod val="50000"/>
              </a:schemeClr>
            </a:solidFill>
          </a:endParaRPr>
        </a:p>
      </dgm:t>
    </dgm:pt>
    <dgm:pt modelId="{9990A35D-B6D5-4496-B4DD-5FAEC907AD4C}" type="parTrans" cxnId="{FC2FD534-72D5-4D9E-ADAF-19158632C75F}">
      <dgm:prSet/>
      <dgm:spPr/>
      <dgm:t>
        <a:bodyPr/>
        <a:lstStyle/>
        <a:p>
          <a:endParaRPr lang="en-US"/>
        </a:p>
      </dgm:t>
    </dgm:pt>
    <dgm:pt modelId="{4BAB3786-A159-49E5-8676-C7FB660CDA77}" type="sibTrans" cxnId="{FC2FD534-72D5-4D9E-ADAF-19158632C75F}">
      <dgm:prSet/>
      <dgm:spPr/>
      <dgm:t>
        <a:bodyPr/>
        <a:lstStyle/>
        <a:p>
          <a:endParaRPr lang="en-US"/>
        </a:p>
      </dgm:t>
    </dgm:pt>
    <dgm:pt modelId="{D6193BDD-A449-4FC5-B4AE-8264BB43E43C}">
      <dgm:prSet phldrT="[Text]" custT="1"/>
      <dgm:spPr/>
      <dgm:t>
        <a:bodyPr/>
        <a:lstStyle/>
        <a:p>
          <a:pPr algn="l">
            <a:lnSpc>
              <a:spcPct val="75000"/>
            </a:lnSpc>
          </a:pPr>
          <a:r>
            <a:rPr lang="en-US" sz="2200" spc="-150" dirty="0" smtClean="0">
              <a:solidFill>
                <a:schemeClr val="tx2">
                  <a:lumMod val="50000"/>
                </a:schemeClr>
              </a:solidFill>
            </a:rPr>
            <a:t>Behavior, social, and communication impairments may result</a:t>
          </a:r>
          <a:endParaRPr lang="en-US" sz="2200" spc="-150" dirty="0">
            <a:solidFill>
              <a:schemeClr val="tx2">
                <a:lumMod val="50000"/>
              </a:schemeClr>
            </a:solidFill>
          </a:endParaRPr>
        </a:p>
      </dgm:t>
    </dgm:pt>
    <dgm:pt modelId="{6926C0D5-888B-4A70-9C3F-9BBB0A860D18}" type="parTrans" cxnId="{8B16AAF8-1D5A-488E-A61A-C9AAAD1E3EB0}">
      <dgm:prSet/>
      <dgm:spPr/>
      <dgm:t>
        <a:bodyPr/>
        <a:lstStyle/>
        <a:p>
          <a:endParaRPr lang="en-US"/>
        </a:p>
      </dgm:t>
    </dgm:pt>
    <dgm:pt modelId="{C6477270-3D06-4ED6-A31D-C5EAFC798ABA}" type="sibTrans" cxnId="{8B16AAF8-1D5A-488E-A61A-C9AAAD1E3EB0}">
      <dgm:prSet/>
      <dgm:spPr/>
      <dgm:t>
        <a:bodyPr/>
        <a:lstStyle/>
        <a:p>
          <a:endParaRPr lang="en-US"/>
        </a:p>
      </dgm:t>
    </dgm:pt>
    <dgm:pt modelId="{5D716D7B-E4EC-42C4-8D21-48D51A35E84B}">
      <dgm:prSet phldrT="[Text]" custT="1"/>
      <dgm:spPr/>
      <dgm:t>
        <a:bodyPr/>
        <a:lstStyle/>
        <a:p>
          <a:pPr>
            <a:lnSpc>
              <a:spcPct val="75000"/>
            </a:lnSpc>
          </a:pPr>
          <a:r>
            <a:rPr lang="en-US" sz="2200" spc="-150" dirty="0" smtClean="0">
              <a:solidFill>
                <a:schemeClr val="tx2">
                  <a:lumMod val="50000"/>
                </a:schemeClr>
              </a:solidFill>
              <a:effectLst/>
            </a:rPr>
            <a:t>Accounts for ~75% of all TBIs</a:t>
          </a:r>
          <a:endParaRPr lang="en-US" sz="2200" spc="-150" dirty="0">
            <a:solidFill>
              <a:schemeClr val="tx2">
                <a:lumMod val="50000"/>
              </a:schemeClr>
            </a:solidFill>
            <a:effectLst/>
          </a:endParaRPr>
        </a:p>
      </dgm:t>
    </dgm:pt>
    <dgm:pt modelId="{B0333136-3D28-4D3C-B367-83286785DDE6}" type="sibTrans" cxnId="{9CF9F4F2-81E7-43F1-9B20-A749149DE700}">
      <dgm:prSet/>
      <dgm:spPr/>
      <dgm:t>
        <a:bodyPr/>
        <a:lstStyle/>
        <a:p>
          <a:endParaRPr lang="en-US"/>
        </a:p>
      </dgm:t>
    </dgm:pt>
    <dgm:pt modelId="{8640B24B-83A2-430A-8EFE-57AE97B48DFB}" type="parTrans" cxnId="{9CF9F4F2-81E7-43F1-9B20-A749149DE700}">
      <dgm:prSet/>
      <dgm:spPr/>
      <dgm:t>
        <a:bodyPr/>
        <a:lstStyle/>
        <a:p>
          <a:endParaRPr lang="en-US"/>
        </a:p>
      </dgm:t>
    </dgm:pt>
    <dgm:pt modelId="{D1CE9208-3ADF-4F3A-A4FD-0CBFCB40EA91}">
      <dgm:prSet phldrT="[Text]" custT="1"/>
      <dgm:spPr/>
      <dgm:t>
        <a:bodyPr/>
        <a:lstStyle/>
        <a:p>
          <a:pPr>
            <a:lnSpc>
              <a:spcPct val="75000"/>
            </a:lnSpc>
          </a:pPr>
          <a:r>
            <a:rPr lang="en-US" sz="2200" spc="-150" dirty="0" smtClean="0">
              <a:solidFill>
                <a:schemeClr val="tx2">
                  <a:lumMod val="50000"/>
                </a:schemeClr>
              </a:solidFill>
              <a:effectLst/>
            </a:rPr>
            <a:t>May show symptoms such as dizziness, vomiting, fatigue</a:t>
          </a:r>
          <a:endParaRPr lang="en-US" sz="2200" spc="-150" dirty="0">
            <a:solidFill>
              <a:schemeClr val="tx2">
                <a:lumMod val="50000"/>
              </a:schemeClr>
            </a:solidFill>
            <a:effectLst/>
          </a:endParaRPr>
        </a:p>
      </dgm:t>
    </dgm:pt>
    <dgm:pt modelId="{BDCE519C-4C4D-4D01-A3C9-EC042B9786F2}" type="sibTrans" cxnId="{ED5B8D76-C8CF-42A7-9FC4-F5DB28E585A7}">
      <dgm:prSet/>
      <dgm:spPr/>
      <dgm:t>
        <a:bodyPr/>
        <a:lstStyle/>
        <a:p>
          <a:endParaRPr lang="en-US"/>
        </a:p>
      </dgm:t>
    </dgm:pt>
    <dgm:pt modelId="{49B0D6A6-5B2A-46D8-A967-1FF5F501B6E1}" type="parTrans" cxnId="{ED5B8D76-C8CF-42A7-9FC4-F5DB28E585A7}">
      <dgm:prSet/>
      <dgm:spPr/>
      <dgm:t>
        <a:bodyPr/>
        <a:lstStyle/>
        <a:p>
          <a:endParaRPr lang="en-US"/>
        </a:p>
      </dgm:t>
    </dgm:pt>
    <dgm:pt modelId="{DCF91229-1074-442F-AFE5-3F136BDEBB3A}" type="pres">
      <dgm:prSet presAssocID="{47E7B2FD-4C48-4FAD-8089-58EBDE27AF1B}" presName="Name0" presStyleCnt="0">
        <dgm:presLayoutVars>
          <dgm:dir/>
          <dgm:animLvl val="lvl"/>
          <dgm:resizeHandles val="exact"/>
        </dgm:presLayoutVars>
      </dgm:prSet>
      <dgm:spPr/>
      <dgm:t>
        <a:bodyPr/>
        <a:lstStyle/>
        <a:p>
          <a:endParaRPr lang="en-US"/>
        </a:p>
      </dgm:t>
    </dgm:pt>
    <dgm:pt modelId="{7044E916-A713-421D-AA47-022A7D9E75A0}" type="pres">
      <dgm:prSet presAssocID="{25718C33-0FAB-412B-92D9-B84D07294B90}" presName="linNode" presStyleCnt="0"/>
      <dgm:spPr/>
    </dgm:pt>
    <dgm:pt modelId="{3E46A773-4D4D-4E10-9B8F-8D26BCABE94D}" type="pres">
      <dgm:prSet presAssocID="{25718C33-0FAB-412B-92D9-B84D07294B90}" presName="parentText" presStyleLbl="node1" presStyleIdx="0" presStyleCnt="3" custScaleX="77281" custScaleY="77443" custLinFactNeighborX="-1" custLinFactNeighborY="-3339">
        <dgm:presLayoutVars>
          <dgm:chMax val="1"/>
          <dgm:bulletEnabled val="1"/>
        </dgm:presLayoutVars>
      </dgm:prSet>
      <dgm:spPr/>
      <dgm:t>
        <a:bodyPr/>
        <a:lstStyle/>
        <a:p>
          <a:endParaRPr lang="en-US"/>
        </a:p>
      </dgm:t>
    </dgm:pt>
    <dgm:pt modelId="{DF5E6FEA-0D15-48A8-964C-F5215ED8C7B8}" type="pres">
      <dgm:prSet presAssocID="{25718C33-0FAB-412B-92D9-B84D07294B90}" presName="descendantText" presStyleLbl="alignAccFollowNode1" presStyleIdx="0" presStyleCnt="3" custScaleX="128911" custScaleY="80708" custLinFactNeighborX="-2752" custLinFactNeighborY="153">
        <dgm:presLayoutVars>
          <dgm:bulletEnabled val="1"/>
        </dgm:presLayoutVars>
      </dgm:prSet>
      <dgm:spPr/>
      <dgm:t>
        <a:bodyPr/>
        <a:lstStyle/>
        <a:p>
          <a:endParaRPr lang="en-US"/>
        </a:p>
      </dgm:t>
    </dgm:pt>
    <dgm:pt modelId="{BBA589DE-7563-49AF-B6AF-AC8A310C1D9B}" type="pres">
      <dgm:prSet presAssocID="{7CBFE796-2D1E-483E-846C-1DC07EFC2FCA}" presName="sp" presStyleCnt="0"/>
      <dgm:spPr/>
    </dgm:pt>
    <dgm:pt modelId="{8F9A4BC0-CCA7-4E32-9837-2FA0C220857E}" type="pres">
      <dgm:prSet presAssocID="{6646294B-6020-4661-9C99-B07919EAD1DA}" presName="linNode" presStyleCnt="0"/>
      <dgm:spPr/>
    </dgm:pt>
    <dgm:pt modelId="{FEA9EC86-8997-4EC1-9EBC-2312EAEACD45}" type="pres">
      <dgm:prSet presAssocID="{6646294B-6020-4661-9C99-B07919EAD1DA}" presName="parentText" presStyleLbl="node1" presStyleIdx="1" presStyleCnt="3" custScaleX="95602" custScaleY="75652" custLinFactNeighborX="-8390" custLinFactNeighborY="23">
        <dgm:presLayoutVars>
          <dgm:chMax val="1"/>
          <dgm:bulletEnabled val="1"/>
        </dgm:presLayoutVars>
      </dgm:prSet>
      <dgm:spPr/>
      <dgm:t>
        <a:bodyPr/>
        <a:lstStyle/>
        <a:p>
          <a:endParaRPr lang="en-US"/>
        </a:p>
      </dgm:t>
    </dgm:pt>
    <dgm:pt modelId="{A019B6FC-3F5E-42B7-9089-5250D9895C81}" type="pres">
      <dgm:prSet presAssocID="{6646294B-6020-4661-9C99-B07919EAD1DA}" presName="descendantText" presStyleLbl="alignAccFollowNode1" presStyleIdx="1" presStyleCnt="3" custScaleX="159389" custScaleY="86237" custLinFactNeighborX="-3385" custLinFactNeighborY="-19">
        <dgm:presLayoutVars>
          <dgm:bulletEnabled val="1"/>
        </dgm:presLayoutVars>
      </dgm:prSet>
      <dgm:spPr/>
      <dgm:t>
        <a:bodyPr/>
        <a:lstStyle/>
        <a:p>
          <a:endParaRPr lang="en-US"/>
        </a:p>
      </dgm:t>
    </dgm:pt>
    <dgm:pt modelId="{EF981665-1F69-4E68-AC85-AE968D24733C}" type="pres">
      <dgm:prSet presAssocID="{8BB651FE-A1D3-4848-9A24-1FC282A7F8B4}" presName="sp" presStyleCnt="0"/>
      <dgm:spPr/>
    </dgm:pt>
    <dgm:pt modelId="{A7B7E499-A002-4BAD-9F34-0228ED0B52EA}" type="pres">
      <dgm:prSet presAssocID="{D0CE7486-DFF5-4AAD-8A8E-DE550AE70446}" presName="linNode" presStyleCnt="0"/>
      <dgm:spPr/>
    </dgm:pt>
    <dgm:pt modelId="{671DCCA3-24AF-47E2-A640-B7154CF133A0}" type="pres">
      <dgm:prSet presAssocID="{D0CE7486-DFF5-4AAD-8A8E-DE550AE70446}" presName="parentText" presStyleLbl="node1" presStyleIdx="2" presStyleCnt="3" custScaleX="85798" custScaleY="75521" custLinFactNeighborX="-8390" custLinFactNeighborY="583">
        <dgm:presLayoutVars>
          <dgm:chMax val="1"/>
          <dgm:bulletEnabled val="1"/>
        </dgm:presLayoutVars>
      </dgm:prSet>
      <dgm:spPr/>
      <dgm:t>
        <a:bodyPr/>
        <a:lstStyle/>
        <a:p>
          <a:endParaRPr lang="en-US"/>
        </a:p>
      </dgm:t>
    </dgm:pt>
    <dgm:pt modelId="{D7FEB714-61A3-4EFD-90F5-D258C10B9690}" type="pres">
      <dgm:prSet presAssocID="{D0CE7486-DFF5-4AAD-8A8E-DE550AE70446}" presName="descendantText" presStyleLbl="alignAccFollowNode1" presStyleIdx="2" presStyleCnt="3" custScaleX="142139" custScaleY="75250" custLinFactNeighborX="-3462" custLinFactNeighborY="1002">
        <dgm:presLayoutVars>
          <dgm:bulletEnabled val="1"/>
        </dgm:presLayoutVars>
      </dgm:prSet>
      <dgm:spPr/>
      <dgm:t>
        <a:bodyPr/>
        <a:lstStyle/>
        <a:p>
          <a:endParaRPr lang="en-US"/>
        </a:p>
      </dgm:t>
    </dgm:pt>
  </dgm:ptLst>
  <dgm:cxnLst>
    <dgm:cxn modelId="{9F9D5177-5900-494D-9119-103D503775CA}" type="presOf" srcId="{6646294B-6020-4661-9C99-B07919EAD1DA}" destId="{FEA9EC86-8997-4EC1-9EBC-2312EAEACD45}" srcOrd="0" destOrd="0" presId="urn:microsoft.com/office/officeart/2005/8/layout/vList5"/>
    <dgm:cxn modelId="{8B16AAF8-1D5A-488E-A61A-C9AAAD1E3EB0}" srcId="{D0CE7486-DFF5-4AAD-8A8E-DE550AE70446}" destId="{D6193BDD-A449-4FC5-B4AE-8264BB43E43C}" srcOrd="2" destOrd="0" parTransId="{6926C0D5-888B-4A70-9C3F-9BBB0A860D18}" sibTransId="{C6477270-3D06-4ED6-A31D-C5EAFC798ABA}"/>
    <dgm:cxn modelId="{21A4E648-4C71-45B0-BCB9-583F1EBAEA0A}" srcId="{47E7B2FD-4C48-4FAD-8089-58EBDE27AF1B}" destId="{D0CE7486-DFF5-4AAD-8A8E-DE550AE70446}" srcOrd="2" destOrd="0" parTransId="{6FFF9091-8E17-4426-834E-FD2A07925632}" sibTransId="{A5110361-3090-48FB-83BD-211CF2D6FD2B}"/>
    <dgm:cxn modelId="{1A9C6507-D1B7-4C8E-B776-7A045BABAF22}" type="presOf" srcId="{25718C33-0FAB-412B-92D9-B84D07294B90}" destId="{3E46A773-4D4D-4E10-9B8F-8D26BCABE94D}" srcOrd="0" destOrd="0" presId="urn:microsoft.com/office/officeart/2005/8/layout/vList5"/>
    <dgm:cxn modelId="{957F677A-A524-4883-99E5-31EA5B9FA358}" type="presOf" srcId="{3B94F7FF-3610-4200-9DAA-41ED97FD85DE}" destId="{A019B6FC-3F5E-42B7-9089-5250D9895C81}" srcOrd="0" destOrd="2" presId="urn:microsoft.com/office/officeart/2005/8/layout/vList5"/>
    <dgm:cxn modelId="{BC58B188-CADE-47EB-9744-0C0496A33728}" srcId="{47E7B2FD-4C48-4FAD-8089-58EBDE27AF1B}" destId="{25718C33-0FAB-412B-92D9-B84D07294B90}" srcOrd="0" destOrd="0" parTransId="{6F2E5452-D642-4CE5-8523-23C633D81274}" sibTransId="{7CBFE796-2D1E-483E-846C-1DC07EFC2FCA}"/>
    <dgm:cxn modelId="{9D14CE07-51B6-40B4-9D01-71CC35C9C97E}" srcId="{6646294B-6020-4661-9C99-B07919EAD1DA}" destId="{3B94F7FF-3610-4200-9DAA-41ED97FD85DE}" srcOrd="2" destOrd="0" parTransId="{9C67D1C6-E731-430D-B33B-2530EE9E4CD6}" sibTransId="{8E65F9A7-5D14-4420-B966-155EA7AE4CE2}"/>
    <dgm:cxn modelId="{31753F92-ECF5-4445-AC94-DE1BEB854930}" type="presOf" srcId="{D0CE7486-DFF5-4AAD-8A8E-DE550AE70446}" destId="{671DCCA3-24AF-47E2-A640-B7154CF133A0}" srcOrd="0" destOrd="0" presId="urn:microsoft.com/office/officeart/2005/8/layout/vList5"/>
    <dgm:cxn modelId="{9F4043AC-A2B6-4887-A5DB-570B766D767D}" srcId="{47E7B2FD-4C48-4FAD-8089-58EBDE27AF1B}" destId="{6646294B-6020-4661-9C99-B07919EAD1DA}" srcOrd="1" destOrd="0" parTransId="{AEE9B2E9-150F-48FA-9D97-AF2950A0E0A3}" sibTransId="{8BB651FE-A1D3-4848-9A24-1FC282A7F8B4}"/>
    <dgm:cxn modelId="{D9615AA4-B727-4761-BBCC-65CD3F39996D}" type="presOf" srcId="{C2A3BDE3-A44A-4AFC-856D-88BDA237A895}" destId="{DF5E6FEA-0D15-48A8-964C-F5215ED8C7B8}" srcOrd="0" destOrd="0" presId="urn:microsoft.com/office/officeart/2005/8/layout/vList5"/>
    <dgm:cxn modelId="{68723F2C-BDA0-4CB3-ACE4-A05B5C1CF226}" srcId="{D0CE7486-DFF5-4AAD-8A8E-DE550AE70446}" destId="{FFC25D1D-D3DC-4A21-8534-BA5B7BCC1028}" srcOrd="0" destOrd="0" parTransId="{18EAD8E9-63FF-4601-A753-13A1F90DD811}" sibTransId="{8ABAA76D-5869-47B6-91F0-2C8CFBE9313C}"/>
    <dgm:cxn modelId="{AE6CBAE7-082D-46F3-8B96-DE7372D44572}" srcId="{25718C33-0FAB-412B-92D9-B84D07294B90}" destId="{C2A3BDE3-A44A-4AFC-856D-88BDA237A895}" srcOrd="0" destOrd="0" parTransId="{B7434321-14AF-494E-A1DA-70B47DAEB416}" sibTransId="{0F236023-582C-4075-981A-7B2F33D8C08D}"/>
    <dgm:cxn modelId="{9CF9F4F2-81E7-43F1-9B20-A749149DE700}" srcId="{25718C33-0FAB-412B-92D9-B84D07294B90}" destId="{5D716D7B-E4EC-42C4-8D21-48D51A35E84B}" srcOrd="2" destOrd="0" parTransId="{8640B24B-83A2-430A-8EFE-57AE97B48DFB}" sibTransId="{B0333136-3D28-4D3C-B367-83286785DDE6}"/>
    <dgm:cxn modelId="{86D50C05-1CC0-4721-AB39-2BAAC334359F}" type="presOf" srcId="{5D716D7B-E4EC-42C4-8D21-48D51A35E84B}" destId="{DF5E6FEA-0D15-48A8-964C-F5215ED8C7B8}" srcOrd="0" destOrd="2" presId="urn:microsoft.com/office/officeart/2005/8/layout/vList5"/>
    <dgm:cxn modelId="{A22E7928-B746-417F-9EC4-0139B52A8EEF}" srcId="{6646294B-6020-4661-9C99-B07919EAD1DA}" destId="{11E66E8A-00F5-498F-AFE7-D28C2BB9B761}" srcOrd="0" destOrd="0" parTransId="{4FF40616-B93A-4245-B227-B9DB5927AE4C}" sibTransId="{CF81CB99-EB61-41F8-A494-1715F0CC8457}"/>
    <dgm:cxn modelId="{FE510A72-B896-4143-A8AC-A2AE68611609}" type="presOf" srcId="{D1CE9208-3ADF-4F3A-A4FD-0CBFCB40EA91}" destId="{DF5E6FEA-0D15-48A8-964C-F5215ED8C7B8}" srcOrd="0" destOrd="1" presId="urn:microsoft.com/office/officeart/2005/8/layout/vList5"/>
    <dgm:cxn modelId="{9CB1DAB5-36C3-4DA1-849B-B5B0AA00BAB6}" type="presOf" srcId="{11E66E8A-00F5-498F-AFE7-D28C2BB9B761}" destId="{A019B6FC-3F5E-42B7-9089-5250D9895C81}" srcOrd="0" destOrd="0" presId="urn:microsoft.com/office/officeart/2005/8/layout/vList5"/>
    <dgm:cxn modelId="{722C59A3-3322-419E-B200-03069DFF6206}" type="presOf" srcId="{47E7B2FD-4C48-4FAD-8089-58EBDE27AF1B}" destId="{DCF91229-1074-442F-AFE5-3F136BDEBB3A}" srcOrd="0" destOrd="0" presId="urn:microsoft.com/office/officeart/2005/8/layout/vList5"/>
    <dgm:cxn modelId="{ED5B8D76-C8CF-42A7-9FC4-F5DB28E585A7}" srcId="{25718C33-0FAB-412B-92D9-B84D07294B90}" destId="{D1CE9208-3ADF-4F3A-A4FD-0CBFCB40EA91}" srcOrd="1" destOrd="0" parTransId="{49B0D6A6-5B2A-46D8-A967-1FF5F501B6E1}" sibTransId="{BDCE519C-4C4D-4D01-A3C9-EC042B9786F2}"/>
    <dgm:cxn modelId="{C507062A-8AA9-4E6E-BE92-D19729D38C90}" srcId="{6646294B-6020-4661-9C99-B07919EAD1DA}" destId="{73BFF7AC-5DE2-442D-8305-70C7AB5149C1}" srcOrd="1" destOrd="0" parTransId="{35A30197-8177-47DE-9A99-349F6A0C17D6}" sibTransId="{74CA4C63-EB32-4B86-BC0D-11AACBD7EA20}"/>
    <dgm:cxn modelId="{E95147FB-2B7D-4866-9A44-102F4445D263}" type="presOf" srcId="{D6193BDD-A449-4FC5-B4AE-8264BB43E43C}" destId="{D7FEB714-61A3-4EFD-90F5-D258C10B9690}" srcOrd="0" destOrd="2" presId="urn:microsoft.com/office/officeart/2005/8/layout/vList5"/>
    <dgm:cxn modelId="{524D3F4D-A6FA-4E26-A78B-63054D7E248A}" type="presOf" srcId="{5DA78290-5C24-43CD-AFDD-6B752E58FA2E}" destId="{D7FEB714-61A3-4EFD-90F5-D258C10B9690}" srcOrd="0" destOrd="1" presId="urn:microsoft.com/office/officeart/2005/8/layout/vList5"/>
    <dgm:cxn modelId="{FC2FD534-72D5-4D9E-ADAF-19158632C75F}" srcId="{D0CE7486-DFF5-4AAD-8A8E-DE550AE70446}" destId="{5DA78290-5C24-43CD-AFDD-6B752E58FA2E}" srcOrd="1" destOrd="0" parTransId="{9990A35D-B6D5-4496-B4DD-5FAEC907AD4C}" sibTransId="{4BAB3786-A159-49E5-8676-C7FB660CDA77}"/>
    <dgm:cxn modelId="{2D6E80AE-DCE7-49DA-AFE8-555DE4D0B0E2}" type="presOf" srcId="{73BFF7AC-5DE2-442D-8305-70C7AB5149C1}" destId="{A019B6FC-3F5E-42B7-9089-5250D9895C81}" srcOrd="0" destOrd="1" presId="urn:microsoft.com/office/officeart/2005/8/layout/vList5"/>
    <dgm:cxn modelId="{0649242A-D27A-4D76-AC95-6D0A1532F5CC}" type="presOf" srcId="{FFC25D1D-D3DC-4A21-8534-BA5B7BCC1028}" destId="{D7FEB714-61A3-4EFD-90F5-D258C10B9690}" srcOrd="0" destOrd="0" presId="urn:microsoft.com/office/officeart/2005/8/layout/vList5"/>
    <dgm:cxn modelId="{0C71F4EC-AAAC-417D-897B-B25474FFDB35}" type="presParOf" srcId="{DCF91229-1074-442F-AFE5-3F136BDEBB3A}" destId="{7044E916-A713-421D-AA47-022A7D9E75A0}" srcOrd="0" destOrd="0" presId="urn:microsoft.com/office/officeart/2005/8/layout/vList5"/>
    <dgm:cxn modelId="{B039E79A-5457-4D50-93F0-8CAA0A453597}" type="presParOf" srcId="{7044E916-A713-421D-AA47-022A7D9E75A0}" destId="{3E46A773-4D4D-4E10-9B8F-8D26BCABE94D}" srcOrd="0" destOrd="0" presId="urn:microsoft.com/office/officeart/2005/8/layout/vList5"/>
    <dgm:cxn modelId="{9301093F-EB1A-4089-AA2C-F9CA3D32A7C7}" type="presParOf" srcId="{7044E916-A713-421D-AA47-022A7D9E75A0}" destId="{DF5E6FEA-0D15-48A8-964C-F5215ED8C7B8}" srcOrd="1" destOrd="0" presId="urn:microsoft.com/office/officeart/2005/8/layout/vList5"/>
    <dgm:cxn modelId="{37D625CE-0402-4F75-8C17-8DB48A2E5DA8}" type="presParOf" srcId="{DCF91229-1074-442F-AFE5-3F136BDEBB3A}" destId="{BBA589DE-7563-49AF-B6AF-AC8A310C1D9B}" srcOrd="1" destOrd="0" presId="urn:microsoft.com/office/officeart/2005/8/layout/vList5"/>
    <dgm:cxn modelId="{50E5693B-9088-4C11-AAE7-7CC0B3A3CFE9}" type="presParOf" srcId="{DCF91229-1074-442F-AFE5-3F136BDEBB3A}" destId="{8F9A4BC0-CCA7-4E32-9837-2FA0C220857E}" srcOrd="2" destOrd="0" presId="urn:microsoft.com/office/officeart/2005/8/layout/vList5"/>
    <dgm:cxn modelId="{FFB68C78-F2B4-4907-A8D3-78D7C969D0BB}" type="presParOf" srcId="{8F9A4BC0-CCA7-4E32-9837-2FA0C220857E}" destId="{FEA9EC86-8997-4EC1-9EBC-2312EAEACD45}" srcOrd="0" destOrd="0" presId="urn:microsoft.com/office/officeart/2005/8/layout/vList5"/>
    <dgm:cxn modelId="{ECC1D8D2-25F4-4DA9-B8E1-7F11BE5AEC80}" type="presParOf" srcId="{8F9A4BC0-CCA7-4E32-9837-2FA0C220857E}" destId="{A019B6FC-3F5E-42B7-9089-5250D9895C81}" srcOrd="1" destOrd="0" presId="urn:microsoft.com/office/officeart/2005/8/layout/vList5"/>
    <dgm:cxn modelId="{40D05468-0072-4444-B53C-DB0C7FE69FFE}" type="presParOf" srcId="{DCF91229-1074-442F-AFE5-3F136BDEBB3A}" destId="{EF981665-1F69-4E68-AC85-AE968D24733C}" srcOrd="3" destOrd="0" presId="urn:microsoft.com/office/officeart/2005/8/layout/vList5"/>
    <dgm:cxn modelId="{E2F90ED6-05AE-45DD-BCFF-FC8B36E139BC}" type="presParOf" srcId="{DCF91229-1074-442F-AFE5-3F136BDEBB3A}" destId="{A7B7E499-A002-4BAD-9F34-0228ED0B52EA}" srcOrd="4" destOrd="0" presId="urn:microsoft.com/office/officeart/2005/8/layout/vList5"/>
    <dgm:cxn modelId="{4730A562-55B4-4965-9F94-6D822DA43211}" type="presParOf" srcId="{A7B7E499-A002-4BAD-9F34-0228ED0B52EA}" destId="{671DCCA3-24AF-47E2-A640-B7154CF133A0}" srcOrd="0" destOrd="0" presId="urn:microsoft.com/office/officeart/2005/8/layout/vList5"/>
    <dgm:cxn modelId="{FC5133CA-EAA5-4DEA-B722-42177AC4F37A}" type="presParOf" srcId="{A7B7E499-A002-4BAD-9F34-0228ED0B52EA}" destId="{D7FEB714-61A3-4EFD-90F5-D258C10B9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E2B2D7-20FB-4D1A-8784-A83A85B19C72}"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B80CE4C4-C412-41C6-A221-B44EBB99CA8C}">
      <dgm:prSet phldrT="[Text]"/>
      <dgm:spPr>
        <a:solidFill>
          <a:schemeClr val="tx2">
            <a:lumMod val="75000"/>
          </a:schemeClr>
        </a:solidFill>
      </dgm:spPr>
      <dgm:t>
        <a:bodyPr anchor="ctr"/>
        <a:lstStyle/>
        <a:p>
          <a:pPr algn="l"/>
          <a:r>
            <a:rPr lang="en-US" u="sng" dirty="0" err="1" smtClean="0"/>
            <a:t>Neuromedical</a:t>
          </a:r>
          <a:endParaRPr lang="en-US" u="sng" dirty="0" smtClean="0"/>
        </a:p>
        <a:p>
          <a:pPr algn="l"/>
          <a:r>
            <a:rPr lang="en-US" dirty="0" smtClean="0"/>
            <a:t>Headaches, Poor Balance, Change in taste/smell/hearing, Pain Issues,  Seizures,        Sleep Disturbance, </a:t>
          </a:r>
          <a:endParaRPr lang="en-US" dirty="0"/>
        </a:p>
      </dgm:t>
    </dgm:pt>
    <dgm:pt modelId="{EF241DB2-A1A5-4FC0-AFDF-327F71EC3EC2}" type="parTrans" cxnId="{5215B6B9-022C-4FAD-AC2B-8C8038299935}">
      <dgm:prSet/>
      <dgm:spPr/>
      <dgm:t>
        <a:bodyPr/>
        <a:lstStyle/>
        <a:p>
          <a:endParaRPr lang="en-US"/>
        </a:p>
      </dgm:t>
    </dgm:pt>
    <dgm:pt modelId="{693027CD-54FE-4973-8CA7-2F8AFC70B24D}" type="sibTrans" cxnId="{5215B6B9-022C-4FAD-AC2B-8C8038299935}">
      <dgm:prSet/>
      <dgm:spPr/>
      <dgm:t>
        <a:bodyPr/>
        <a:lstStyle/>
        <a:p>
          <a:endParaRPr lang="en-US"/>
        </a:p>
      </dgm:t>
    </dgm:pt>
    <dgm:pt modelId="{9104AFDD-88C3-44F3-B4F2-A1E5CE170B27}">
      <dgm:prSet phldrT="[Text]"/>
      <dgm:spPr>
        <a:solidFill>
          <a:schemeClr val="tx2">
            <a:lumMod val="75000"/>
          </a:schemeClr>
        </a:solidFill>
      </dgm:spPr>
      <dgm:t>
        <a:bodyPr/>
        <a:lstStyle/>
        <a:p>
          <a:pPr algn="r"/>
          <a:r>
            <a:rPr lang="en-US" u="sng" dirty="0" smtClean="0"/>
            <a:t>Behavioral-Emotional</a:t>
          </a:r>
        </a:p>
        <a:p>
          <a:pPr algn="r"/>
          <a:r>
            <a:rPr lang="en-US" dirty="0" smtClean="0"/>
            <a:t>Irritability, Depression, Lack of motivation, Desocialization, Impulsivity, Loss of emotional control </a:t>
          </a:r>
          <a:endParaRPr lang="en-US" dirty="0"/>
        </a:p>
      </dgm:t>
    </dgm:pt>
    <dgm:pt modelId="{D9702F90-C129-4EA8-A344-BDAF096F63F3}" type="parTrans" cxnId="{A164B3A1-853F-437E-9370-5C4E3A4F76F6}">
      <dgm:prSet/>
      <dgm:spPr/>
      <dgm:t>
        <a:bodyPr/>
        <a:lstStyle/>
        <a:p>
          <a:endParaRPr lang="en-US"/>
        </a:p>
      </dgm:t>
    </dgm:pt>
    <dgm:pt modelId="{BF507DA1-17D2-4805-860B-08914A7E1947}" type="sibTrans" cxnId="{A164B3A1-853F-437E-9370-5C4E3A4F76F6}">
      <dgm:prSet/>
      <dgm:spPr/>
      <dgm:t>
        <a:bodyPr/>
        <a:lstStyle/>
        <a:p>
          <a:endParaRPr lang="en-US"/>
        </a:p>
      </dgm:t>
    </dgm:pt>
    <dgm:pt modelId="{9717430C-C2DC-4ED1-B699-B2CAE035F141}">
      <dgm:prSet phldrT="[Text]"/>
      <dgm:spPr>
        <a:solidFill>
          <a:schemeClr val="tx2">
            <a:lumMod val="75000"/>
          </a:schemeClr>
        </a:solidFill>
      </dgm:spPr>
      <dgm:t>
        <a:bodyPr/>
        <a:lstStyle/>
        <a:p>
          <a:pPr algn="l"/>
          <a:r>
            <a:rPr lang="en-US" u="sng" dirty="0" smtClean="0"/>
            <a:t>Communication</a:t>
          </a:r>
        </a:p>
        <a:p>
          <a:pPr algn="l"/>
          <a:r>
            <a:rPr lang="en-US" dirty="0" smtClean="0"/>
            <a:t>Poor listening and conversational skills,       Word-retrieval problems, Speech Impairment</a:t>
          </a:r>
          <a:endParaRPr lang="en-US" dirty="0"/>
        </a:p>
      </dgm:t>
    </dgm:pt>
    <dgm:pt modelId="{90B4E19F-433A-4555-96CB-A161089FD816}" type="parTrans" cxnId="{33F6AEFF-1EAF-47C6-B35F-50D6F9605BA8}">
      <dgm:prSet/>
      <dgm:spPr/>
      <dgm:t>
        <a:bodyPr/>
        <a:lstStyle/>
        <a:p>
          <a:endParaRPr lang="en-US"/>
        </a:p>
      </dgm:t>
    </dgm:pt>
    <dgm:pt modelId="{1BF85049-0BF8-4FF9-9D37-A4F7A82C3372}" type="sibTrans" cxnId="{33F6AEFF-1EAF-47C6-B35F-50D6F9605BA8}">
      <dgm:prSet/>
      <dgm:spPr/>
      <dgm:t>
        <a:bodyPr/>
        <a:lstStyle/>
        <a:p>
          <a:endParaRPr lang="en-US"/>
        </a:p>
      </dgm:t>
    </dgm:pt>
    <dgm:pt modelId="{024082CC-30B9-42DC-A6A5-CA7330B76072}">
      <dgm:prSet phldrT="[Text]"/>
      <dgm:spPr>
        <a:solidFill>
          <a:schemeClr val="tx2">
            <a:lumMod val="75000"/>
          </a:schemeClr>
        </a:solidFill>
      </dgm:spPr>
      <dgm:t>
        <a:bodyPr/>
        <a:lstStyle/>
        <a:p>
          <a:pPr algn="r"/>
          <a:r>
            <a:rPr lang="en-US" u="sng" dirty="0" smtClean="0"/>
            <a:t>Cognitive</a:t>
          </a:r>
        </a:p>
        <a:p>
          <a:pPr algn="r"/>
          <a:r>
            <a:rPr lang="en-US" dirty="0" smtClean="0"/>
            <a:t>Memory difficulties, Impaired concentration,         Slow mental processing,     Loss of judgment </a:t>
          </a:r>
          <a:endParaRPr lang="en-US" dirty="0"/>
        </a:p>
      </dgm:t>
    </dgm:pt>
    <dgm:pt modelId="{324B8CBA-D0AA-4CA1-BEF4-E6843429C731}" type="parTrans" cxnId="{73BB44E4-1FB7-4617-80F1-2D985567D2CD}">
      <dgm:prSet/>
      <dgm:spPr/>
      <dgm:t>
        <a:bodyPr/>
        <a:lstStyle/>
        <a:p>
          <a:endParaRPr lang="en-US"/>
        </a:p>
      </dgm:t>
    </dgm:pt>
    <dgm:pt modelId="{FF608DDD-3181-49C4-A7E6-1CACAE4DA5CA}" type="sibTrans" cxnId="{73BB44E4-1FB7-4617-80F1-2D985567D2CD}">
      <dgm:prSet/>
      <dgm:spPr/>
      <dgm:t>
        <a:bodyPr/>
        <a:lstStyle/>
        <a:p>
          <a:endParaRPr lang="en-US"/>
        </a:p>
      </dgm:t>
    </dgm:pt>
    <dgm:pt modelId="{BF00AA74-A746-4FF9-ADF6-DE31CDE23F2C}" type="pres">
      <dgm:prSet presAssocID="{63E2B2D7-20FB-4D1A-8784-A83A85B19C72}" presName="diagram" presStyleCnt="0">
        <dgm:presLayoutVars>
          <dgm:dir/>
          <dgm:resizeHandles val="exact"/>
        </dgm:presLayoutVars>
      </dgm:prSet>
      <dgm:spPr/>
      <dgm:t>
        <a:bodyPr/>
        <a:lstStyle/>
        <a:p>
          <a:endParaRPr lang="en-US"/>
        </a:p>
      </dgm:t>
    </dgm:pt>
    <dgm:pt modelId="{E250470B-A28E-4B59-9FF0-F36B39A81413}" type="pres">
      <dgm:prSet presAssocID="{B80CE4C4-C412-41C6-A221-B44EBB99CA8C}" presName="node" presStyleLbl="node1" presStyleIdx="0" presStyleCnt="4" custScaleX="101993" custScaleY="99537" custLinFactNeighborX="-173" custLinFactNeighborY="-270">
        <dgm:presLayoutVars>
          <dgm:bulletEnabled val="1"/>
        </dgm:presLayoutVars>
      </dgm:prSet>
      <dgm:spPr/>
      <dgm:t>
        <a:bodyPr/>
        <a:lstStyle/>
        <a:p>
          <a:endParaRPr lang="en-US"/>
        </a:p>
      </dgm:t>
    </dgm:pt>
    <dgm:pt modelId="{A7D0606E-5D78-4885-BC12-9B923CF9027F}" type="pres">
      <dgm:prSet presAssocID="{693027CD-54FE-4973-8CA7-2F8AFC70B24D}" presName="sibTrans" presStyleCnt="0"/>
      <dgm:spPr/>
    </dgm:pt>
    <dgm:pt modelId="{EC0A928B-F7FE-409A-98AA-B61193528E16}" type="pres">
      <dgm:prSet presAssocID="{9104AFDD-88C3-44F3-B4F2-A1E5CE170B27}" presName="node" presStyleLbl="node1" presStyleIdx="1" presStyleCnt="4">
        <dgm:presLayoutVars>
          <dgm:bulletEnabled val="1"/>
        </dgm:presLayoutVars>
      </dgm:prSet>
      <dgm:spPr/>
      <dgm:t>
        <a:bodyPr/>
        <a:lstStyle/>
        <a:p>
          <a:endParaRPr lang="en-US"/>
        </a:p>
      </dgm:t>
    </dgm:pt>
    <dgm:pt modelId="{B4188007-6836-47F9-84CF-6C55F227DC11}" type="pres">
      <dgm:prSet presAssocID="{BF507DA1-17D2-4805-860B-08914A7E1947}" presName="sibTrans" presStyleCnt="0"/>
      <dgm:spPr/>
    </dgm:pt>
    <dgm:pt modelId="{4AA5E848-B755-4596-9CA0-BFA8C502AF5A}" type="pres">
      <dgm:prSet presAssocID="{9717430C-C2DC-4ED1-B699-B2CAE035F141}" presName="node" presStyleLbl="node1" presStyleIdx="2" presStyleCnt="4" custScaleX="103269" custScaleY="100500" custLinFactNeighborX="-1442" custLinFactNeighborY="7649">
        <dgm:presLayoutVars>
          <dgm:bulletEnabled val="1"/>
        </dgm:presLayoutVars>
      </dgm:prSet>
      <dgm:spPr/>
      <dgm:t>
        <a:bodyPr/>
        <a:lstStyle/>
        <a:p>
          <a:endParaRPr lang="en-US"/>
        </a:p>
      </dgm:t>
    </dgm:pt>
    <dgm:pt modelId="{77017529-783A-4D88-A5B4-BEE89CCACCCE}" type="pres">
      <dgm:prSet presAssocID="{1BF85049-0BF8-4FF9-9D37-A4F7A82C3372}" presName="sibTrans" presStyleCnt="0"/>
      <dgm:spPr/>
    </dgm:pt>
    <dgm:pt modelId="{3161B2EB-485A-4859-960C-A230BFA9867D}" type="pres">
      <dgm:prSet presAssocID="{024082CC-30B9-42DC-A6A5-CA7330B76072}" presName="node" presStyleLbl="node1" presStyleIdx="3" presStyleCnt="4" custLinFactNeighborX="-1471" custLinFactNeighborY="5808">
        <dgm:presLayoutVars>
          <dgm:bulletEnabled val="1"/>
        </dgm:presLayoutVars>
      </dgm:prSet>
      <dgm:spPr/>
      <dgm:t>
        <a:bodyPr/>
        <a:lstStyle/>
        <a:p>
          <a:endParaRPr lang="en-US"/>
        </a:p>
      </dgm:t>
    </dgm:pt>
  </dgm:ptLst>
  <dgm:cxnLst>
    <dgm:cxn modelId="{33F6AEFF-1EAF-47C6-B35F-50D6F9605BA8}" srcId="{63E2B2D7-20FB-4D1A-8784-A83A85B19C72}" destId="{9717430C-C2DC-4ED1-B699-B2CAE035F141}" srcOrd="2" destOrd="0" parTransId="{90B4E19F-433A-4555-96CB-A161089FD816}" sibTransId="{1BF85049-0BF8-4FF9-9D37-A4F7A82C3372}"/>
    <dgm:cxn modelId="{AE397390-3605-41F1-9494-022ADB3BF027}" type="presOf" srcId="{B80CE4C4-C412-41C6-A221-B44EBB99CA8C}" destId="{E250470B-A28E-4B59-9FF0-F36B39A81413}" srcOrd="0" destOrd="0" presId="urn:microsoft.com/office/officeart/2005/8/layout/default"/>
    <dgm:cxn modelId="{B20ABEC2-D52B-452D-A451-0F110A1464A8}" type="presOf" srcId="{9717430C-C2DC-4ED1-B699-B2CAE035F141}" destId="{4AA5E848-B755-4596-9CA0-BFA8C502AF5A}" srcOrd="0" destOrd="0" presId="urn:microsoft.com/office/officeart/2005/8/layout/default"/>
    <dgm:cxn modelId="{04B2CC44-38D7-4A39-97CA-75AAEBE70DBD}" type="presOf" srcId="{9104AFDD-88C3-44F3-B4F2-A1E5CE170B27}" destId="{EC0A928B-F7FE-409A-98AA-B61193528E16}" srcOrd="0" destOrd="0" presId="urn:microsoft.com/office/officeart/2005/8/layout/default"/>
    <dgm:cxn modelId="{37F8B417-7AA6-4600-BEB6-E5C6E993BE71}" type="presOf" srcId="{63E2B2D7-20FB-4D1A-8784-A83A85B19C72}" destId="{BF00AA74-A746-4FF9-ADF6-DE31CDE23F2C}" srcOrd="0" destOrd="0" presId="urn:microsoft.com/office/officeart/2005/8/layout/default"/>
    <dgm:cxn modelId="{4FC366A1-6E42-48AE-A875-D0C2929EC768}" type="presOf" srcId="{024082CC-30B9-42DC-A6A5-CA7330B76072}" destId="{3161B2EB-485A-4859-960C-A230BFA9867D}" srcOrd="0" destOrd="0" presId="urn:microsoft.com/office/officeart/2005/8/layout/default"/>
    <dgm:cxn modelId="{5215B6B9-022C-4FAD-AC2B-8C8038299935}" srcId="{63E2B2D7-20FB-4D1A-8784-A83A85B19C72}" destId="{B80CE4C4-C412-41C6-A221-B44EBB99CA8C}" srcOrd="0" destOrd="0" parTransId="{EF241DB2-A1A5-4FC0-AFDF-327F71EC3EC2}" sibTransId="{693027CD-54FE-4973-8CA7-2F8AFC70B24D}"/>
    <dgm:cxn modelId="{73BB44E4-1FB7-4617-80F1-2D985567D2CD}" srcId="{63E2B2D7-20FB-4D1A-8784-A83A85B19C72}" destId="{024082CC-30B9-42DC-A6A5-CA7330B76072}" srcOrd="3" destOrd="0" parTransId="{324B8CBA-D0AA-4CA1-BEF4-E6843429C731}" sibTransId="{FF608DDD-3181-49C4-A7E6-1CACAE4DA5CA}"/>
    <dgm:cxn modelId="{A164B3A1-853F-437E-9370-5C4E3A4F76F6}" srcId="{63E2B2D7-20FB-4D1A-8784-A83A85B19C72}" destId="{9104AFDD-88C3-44F3-B4F2-A1E5CE170B27}" srcOrd="1" destOrd="0" parTransId="{D9702F90-C129-4EA8-A344-BDAF096F63F3}" sibTransId="{BF507DA1-17D2-4805-860B-08914A7E1947}"/>
    <dgm:cxn modelId="{E53515A0-EA7D-4535-A024-24F71666400F}" type="presParOf" srcId="{BF00AA74-A746-4FF9-ADF6-DE31CDE23F2C}" destId="{E250470B-A28E-4B59-9FF0-F36B39A81413}" srcOrd="0" destOrd="0" presId="urn:microsoft.com/office/officeart/2005/8/layout/default"/>
    <dgm:cxn modelId="{D16236D3-6F45-4BB1-AB8A-FCD8643D2825}" type="presParOf" srcId="{BF00AA74-A746-4FF9-ADF6-DE31CDE23F2C}" destId="{A7D0606E-5D78-4885-BC12-9B923CF9027F}" srcOrd="1" destOrd="0" presId="urn:microsoft.com/office/officeart/2005/8/layout/default"/>
    <dgm:cxn modelId="{94A6C34E-F28A-4002-8303-EAF780A35272}" type="presParOf" srcId="{BF00AA74-A746-4FF9-ADF6-DE31CDE23F2C}" destId="{EC0A928B-F7FE-409A-98AA-B61193528E16}" srcOrd="2" destOrd="0" presId="urn:microsoft.com/office/officeart/2005/8/layout/default"/>
    <dgm:cxn modelId="{C1694479-5F55-4F16-8412-AA6BC64A6F1E}" type="presParOf" srcId="{BF00AA74-A746-4FF9-ADF6-DE31CDE23F2C}" destId="{B4188007-6836-47F9-84CF-6C55F227DC11}" srcOrd="3" destOrd="0" presId="urn:microsoft.com/office/officeart/2005/8/layout/default"/>
    <dgm:cxn modelId="{C722BB39-5184-4CBE-B144-493E8C896A9C}" type="presParOf" srcId="{BF00AA74-A746-4FF9-ADF6-DE31CDE23F2C}" destId="{4AA5E848-B755-4596-9CA0-BFA8C502AF5A}" srcOrd="4" destOrd="0" presId="urn:microsoft.com/office/officeart/2005/8/layout/default"/>
    <dgm:cxn modelId="{4D04DAB2-DFC1-4709-B831-DB5ACA8BF82F}" type="presParOf" srcId="{BF00AA74-A746-4FF9-ADF6-DE31CDE23F2C}" destId="{77017529-783A-4D88-A5B4-BEE89CCACCCE}" srcOrd="5" destOrd="0" presId="urn:microsoft.com/office/officeart/2005/8/layout/default"/>
    <dgm:cxn modelId="{8A603148-5868-4E28-B1A6-973FDE40034B}" type="presParOf" srcId="{BF00AA74-A746-4FF9-ADF6-DE31CDE23F2C}" destId="{3161B2EB-485A-4859-960C-A230BFA9867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93062-ED87-47E2-B110-2B8FE56CDA68}" type="doc">
      <dgm:prSet loTypeId="urn:microsoft.com/office/officeart/2005/8/layout/radial4" loCatId="relationship" qsTypeId="urn:microsoft.com/office/officeart/2005/8/quickstyle/simple5" qsCatId="simple" csTypeId="urn:microsoft.com/office/officeart/2005/8/colors/accent1_4" csCatId="accent1" phldr="1"/>
      <dgm:spPr/>
      <dgm:t>
        <a:bodyPr/>
        <a:lstStyle/>
        <a:p>
          <a:endParaRPr lang="en-US"/>
        </a:p>
      </dgm:t>
    </dgm:pt>
    <dgm:pt modelId="{932E0F0D-E70B-4EE9-B9DB-18508C1C3D1C}">
      <dgm:prSet phldrT="[Text]" custT="1"/>
      <dgm:spPr/>
      <dgm:t>
        <a:bodyPr/>
        <a:lstStyle/>
        <a:p>
          <a:r>
            <a:rPr lang="en-US" sz="2400" spc="-150" dirty="0" smtClean="0">
              <a:effectLst>
                <a:outerShdw blurRad="38100" dist="38100" dir="2700000" algn="tl">
                  <a:srgbClr val="000000">
                    <a:alpha val="43137"/>
                  </a:srgbClr>
                </a:outerShdw>
              </a:effectLst>
            </a:rPr>
            <a:t>Estimated 1.7 million injuries annually </a:t>
          </a:r>
          <a:r>
            <a:rPr lang="en-US" sz="2400" spc="-150" baseline="20000" dirty="0" smtClean="0">
              <a:effectLst>
                <a:outerShdw blurRad="38100" dist="38100" dir="2700000" algn="tl">
                  <a:srgbClr val="000000">
                    <a:alpha val="43137"/>
                  </a:srgbClr>
                </a:outerShdw>
              </a:effectLst>
            </a:rPr>
            <a:t>1</a:t>
          </a:r>
          <a:endParaRPr lang="en-US" sz="2400" spc="-150" baseline="20000" dirty="0">
            <a:effectLst>
              <a:outerShdw blurRad="38100" dist="38100" dir="2700000" algn="tl">
                <a:srgbClr val="000000">
                  <a:alpha val="43137"/>
                </a:srgbClr>
              </a:outerShdw>
            </a:effectLst>
          </a:endParaRPr>
        </a:p>
      </dgm:t>
    </dgm:pt>
    <dgm:pt modelId="{D8755842-A832-4159-BE64-CBC72A4CB442}" type="parTrans" cxnId="{58C97096-CED4-4935-BAD9-937BD148620F}">
      <dgm:prSet/>
      <dgm:spPr/>
      <dgm:t>
        <a:bodyPr/>
        <a:lstStyle/>
        <a:p>
          <a:endParaRPr lang="en-US">
            <a:effectLst>
              <a:outerShdw blurRad="38100" dist="38100" dir="2700000" algn="tl">
                <a:srgbClr val="000000">
                  <a:alpha val="43137"/>
                </a:srgbClr>
              </a:outerShdw>
            </a:effectLst>
          </a:endParaRPr>
        </a:p>
      </dgm:t>
    </dgm:pt>
    <dgm:pt modelId="{4B478DCD-3878-4B12-BCD2-EE9CFFDF4622}" type="sibTrans" cxnId="{58C97096-CED4-4935-BAD9-937BD148620F}">
      <dgm:prSet/>
      <dgm:spPr/>
      <dgm:t>
        <a:bodyPr/>
        <a:lstStyle/>
        <a:p>
          <a:endParaRPr lang="en-US"/>
        </a:p>
      </dgm:t>
    </dgm:pt>
    <dgm:pt modelId="{DB6E6995-CE78-48D9-B2C5-85DE86EED9DE}">
      <dgm:prSet phldrT="[Text]" custT="1"/>
      <dgm:spPr>
        <a:solidFill>
          <a:schemeClr val="tx2">
            <a:lumMod val="75000"/>
          </a:schemeClr>
        </a:solidFill>
      </dgm:spPr>
      <dgm:t>
        <a:bodyPr/>
        <a:lstStyle/>
        <a:p>
          <a:r>
            <a:rPr lang="en-US" sz="5000" b="0" spc="-150" baseline="20000" dirty="0" smtClean="0">
              <a:effectLst>
                <a:outerShdw blurRad="38100" dist="38100" dir="2700000" algn="tl">
                  <a:srgbClr val="000000">
                    <a:alpha val="43137"/>
                  </a:srgbClr>
                </a:outerShdw>
              </a:effectLst>
            </a:rPr>
            <a:t>Who is at risk?</a:t>
          </a:r>
          <a:endParaRPr lang="en-US" sz="5000" b="0" spc="-150" baseline="20000" dirty="0">
            <a:effectLst>
              <a:outerShdw blurRad="38100" dist="38100" dir="2700000" algn="tl">
                <a:srgbClr val="000000">
                  <a:alpha val="43137"/>
                </a:srgbClr>
              </a:outerShdw>
            </a:effectLst>
          </a:endParaRPr>
        </a:p>
      </dgm:t>
    </dgm:pt>
    <dgm:pt modelId="{33B73D4E-C55C-4AB4-BD4E-F1A58244E392}" type="parTrans" cxnId="{F8D8CAE4-91CC-413A-92D5-84F93F2B9B59}">
      <dgm:prSet/>
      <dgm:spPr/>
      <dgm:t>
        <a:bodyPr/>
        <a:lstStyle/>
        <a:p>
          <a:endParaRPr lang="en-US"/>
        </a:p>
      </dgm:t>
    </dgm:pt>
    <dgm:pt modelId="{1E6EE75E-C85C-49D4-9A79-1B346A39E4DB}" type="sibTrans" cxnId="{F8D8CAE4-91CC-413A-92D5-84F93F2B9B59}">
      <dgm:prSet/>
      <dgm:spPr/>
      <dgm:t>
        <a:bodyPr/>
        <a:lstStyle/>
        <a:p>
          <a:endParaRPr lang="en-US"/>
        </a:p>
      </dgm:t>
    </dgm:pt>
    <dgm:pt modelId="{2E2202ED-8C83-473B-91F1-5A3581545150}">
      <dgm:prSet phldrT="[Text]" custT="1"/>
      <dgm:spPr/>
      <dgm:t>
        <a:bodyPr/>
        <a:lstStyle/>
        <a:p>
          <a:r>
            <a:rPr lang="en-US" sz="2400" spc="-150" dirty="0" smtClean="0">
              <a:effectLst>
                <a:outerShdw blurRad="38100" dist="38100" dir="2700000" algn="tl">
                  <a:srgbClr val="000000">
                    <a:alpha val="43137"/>
                  </a:srgbClr>
                </a:outerShdw>
              </a:effectLst>
            </a:rPr>
            <a:t>Males have a higher incident rate (~75%) than females.</a:t>
          </a:r>
          <a:r>
            <a:rPr lang="en-US" sz="2400" spc="-150" baseline="20000" dirty="0" smtClean="0">
              <a:effectLst>
                <a:outerShdw blurRad="38100" dist="38100" dir="2700000" algn="tl">
                  <a:srgbClr val="000000">
                    <a:alpha val="43137"/>
                  </a:srgbClr>
                </a:outerShdw>
              </a:effectLst>
            </a:rPr>
            <a:t>3</a:t>
          </a:r>
          <a:endParaRPr lang="en-US" sz="2400" spc="-150" baseline="20000" dirty="0">
            <a:effectLst>
              <a:outerShdw blurRad="38100" dist="38100" dir="2700000" algn="tl">
                <a:srgbClr val="000000">
                  <a:alpha val="43137"/>
                </a:srgbClr>
              </a:outerShdw>
            </a:effectLst>
          </a:endParaRPr>
        </a:p>
      </dgm:t>
    </dgm:pt>
    <dgm:pt modelId="{D8ADAA60-732E-48CB-AFE5-D3F11B23F8B5}" type="parTrans" cxnId="{4D66E5D6-27E5-4322-9E21-D32E1582C860}">
      <dgm:prSet/>
      <dgm:spPr/>
      <dgm:t>
        <a:bodyPr/>
        <a:lstStyle/>
        <a:p>
          <a:endParaRPr lang="en-US">
            <a:effectLst>
              <a:outerShdw blurRad="38100" dist="38100" dir="2700000" algn="tl">
                <a:srgbClr val="000000">
                  <a:alpha val="43137"/>
                </a:srgbClr>
              </a:outerShdw>
            </a:effectLst>
          </a:endParaRPr>
        </a:p>
      </dgm:t>
    </dgm:pt>
    <dgm:pt modelId="{7C8E623D-7F37-4C57-BF6D-5380AC126E4F}" type="sibTrans" cxnId="{4D66E5D6-27E5-4322-9E21-D32E1582C860}">
      <dgm:prSet/>
      <dgm:spPr/>
      <dgm:t>
        <a:bodyPr/>
        <a:lstStyle/>
        <a:p>
          <a:endParaRPr lang="en-US"/>
        </a:p>
      </dgm:t>
    </dgm:pt>
    <dgm:pt modelId="{F9ECC594-6486-440E-BC67-DD8647EF0320}">
      <dgm:prSet phldrT="[Text]" custT="1"/>
      <dgm:spPr/>
      <dgm:t>
        <a:bodyPr/>
        <a:lstStyle/>
        <a:p>
          <a:pPr>
            <a:lnSpc>
              <a:spcPts val="2800"/>
            </a:lnSpc>
          </a:pPr>
          <a:r>
            <a:rPr lang="en-US" sz="3600" spc="-150" baseline="20000" dirty="0" smtClean="0">
              <a:solidFill>
                <a:schemeClr val="tx2">
                  <a:lumMod val="75000"/>
                </a:schemeClr>
              </a:solidFill>
              <a:effectLst/>
            </a:rPr>
            <a:t>After the 1</a:t>
          </a:r>
          <a:r>
            <a:rPr lang="en-US" sz="3600" spc="-150" baseline="30000" dirty="0" smtClean="0">
              <a:solidFill>
                <a:schemeClr val="tx2">
                  <a:lumMod val="75000"/>
                </a:schemeClr>
              </a:solidFill>
              <a:effectLst/>
            </a:rPr>
            <a:t>st</a:t>
          </a:r>
          <a:r>
            <a:rPr lang="en-US" sz="3600" spc="-150" baseline="20000" dirty="0" smtClean="0">
              <a:solidFill>
                <a:schemeClr val="tx2">
                  <a:lumMod val="75000"/>
                </a:schemeClr>
              </a:solidFill>
              <a:effectLst/>
            </a:rPr>
            <a:t> TBI, the risk of a 2</a:t>
          </a:r>
          <a:r>
            <a:rPr lang="en-US" sz="3600" spc="-150" baseline="30000" dirty="0" smtClean="0">
              <a:solidFill>
                <a:schemeClr val="tx2">
                  <a:lumMod val="75000"/>
                </a:schemeClr>
              </a:solidFill>
              <a:effectLst/>
            </a:rPr>
            <a:t>nd</a:t>
          </a:r>
          <a:r>
            <a:rPr lang="en-US" sz="3600" spc="-150" baseline="20000" dirty="0" smtClean="0">
              <a:solidFill>
                <a:schemeClr val="tx2">
                  <a:lumMod val="75000"/>
                </a:schemeClr>
              </a:solidFill>
              <a:effectLst/>
            </a:rPr>
            <a:t> TBI is 3 times greater.   After a 2</a:t>
          </a:r>
          <a:r>
            <a:rPr lang="en-US" sz="3600" spc="-150" baseline="30000" dirty="0" smtClean="0">
              <a:solidFill>
                <a:schemeClr val="tx2">
                  <a:lumMod val="75000"/>
                </a:schemeClr>
              </a:solidFill>
              <a:effectLst/>
            </a:rPr>
            <a:t>nd</a:t>
          </a:r>
          <a:r>
            <a:rPr lang="en-US" sz="3600" spc="-150" baseline="20000" dirty="0" smtClean="0">
              <a:solidFill>
                <a:schemeClr val="tx2">
                  <a:lumMod val="75000"/>
                </a:schemeClr>
              </a:solidFill>
              <a:effectLst/>
            </a:rPr>
            <a:t> TBI, the risk of a third TBI is 8 times greater!</a:t>
          </a:r>
          <a:endParaRPr lang="en-US" sz="3600" spc="-150" baseline="20000" dirty="0">
            <a:solidFill>
              <a:schemeClr val="tx2">
                <a:lumMod val="75000"/>
              </a:schemeClr>
            </a:solidFill>
            <a:effectLst/>
          </a:endParaRPr>
        </a:p>
      </dgm:t>
    </dgm:pt>
    <dgm:pt modelId="{DADF45A5-D4B6-40DE-ABDA-34F20C7F2CC4}" type="parTrans" cxnId="{963321DB-FC68-420B-A084-3C939FDCD7C3}">
      <dgm:prSet/>
      <dgm:spPr/>
      <dgm:t>
        <a:bodyPr/>
        <a:lstStyle/>
        <a:p>
          <a:endParaRPr lang="en-US">
            <a:effectLst>
              <a:outerShdw blurRad="38100" dist="38100" dir="2700000" algn="tl">
                <a:srgbClr val="000000">
                  <a:alpha val="43137"/>
                </a:srgbClr>
              </a:outerShdw>
            </a:effectLst>
          </a:endParaRPr>
        </a:p>
      </dgm:t>
    </dgm:pt>
    <dgm:pt modelId="{A3020BC1-53BC-462C-962A-866B30A4957D}" type="sibTrans" cxnId="{963321DB-FC68-420B-A084-3C939FDCD7C3}">
      <dgm:prSet/>
      <dgm:spPr/>
      <dgm:t>
        <a:bodyPr/>
        <a:lstStyle/>
        <a:p>
          <a:endParaRPr lang="en-US"/>
        </a:p>
      </dgm:t>
    </dgm:pt>
    <dgm:pt modelId="{D651C3BF-D0E6-404A-8030-F9BA64CE7427}">
      <dgm:prSet phldrT="[Text]" custT="1"/>
      <dgm:spPr/>
      <dgm:t>
        <a:bodyPr/>
        <a:lstStyle/>
        <a:p>
          <a:r>
            <a:rPr lang="en-US" sz="2400" spc="-150" dirty="0" smtClean="0">
              <a:effectLst>
                <a:outerShdw blurRad="38100" dist="38100" dir="2700000" algn="tl">
                  <a:srgbClr val="000000">
                    <a:alpha val="43137"/>
                  </a:srgbClr>
                </a:outerShdw>
              </a:effectLst>
            </a:rPr>
            <a:t>Ages most at risk: </a:t>
          </a:r>
        </a:p>
        <a:p>
          <a:r>
            <a:rPr lang="en-US" sz="2400" spc="-150" dirty="0" smtClean="0">
              <a:effectLst>
                <a:outerShdw blurRad="38100" dist="38100" dir="2700000" algn="tl">
                  <a:srgbClr val="000000">
                    <a:alpha val="43137"/>
                  </a:srgbClr>
                </a:outerShdw>
              </a:effectLst>
            </a:rPr>
            <a:t>0 to 4 years; 15 to 19 years; and 65 years and older </a:t>
          </a:r>
          <a:r>
            <a:rPr lang="en-US" sz="2400" spc="-150" baseline="20000" dirty="0" smtClean="0">
              <a:effectLst>
                <a:outerShdw blurRad="38100" dist="38100" dir="2700000" algn="tl">
                  <a:srgbClr val="000000">
                    <a:alpha val="43137"/>
                  </a:srgbClr>
                </a:outerShdw>
              </a:effectLst>
            </a:rPr>
            <a:t>1</a:t>
          </a:r>
          <a:endParaRPr lang="en-US" sz="2400" spc="-150" baseline="20000" dirty="0">
            <a:effectLst>
              <a:outerShdw blurRad="38100" dist="38100" dir="2700000" algn="tl">
                <a:srgbClr val="000000">
                  <a:alpha val="43137"/>
                </a:srgbClr>
              </a:outerShdw>
            </a:effectLst>
          </a:endParaRPr>
        </a:p>
      </dgm:t>
    </dgm:pt>
    <dgm:pt modelId="{81A6073E-8769-4637-90EC-DCBDB6A74464}" type="parTrans" cxnId="{9AAE32D2-B4B8-4119-9BFE-59E75111CC50}">
      <dgm:prSet/>
      <dgm:spPr/>
      <dgm:t>
        <a:bodyPr/>
        <a:lstStyle/>
        <a:p>
          <a:endParaRPr lang="en-US">
            <a:effectLst>
              <a:outerShdw blurRad="38100" dist="38100" dir="2700000" algn="tl">
                <a:srgbClr val="000000">
                  <a:alpha val="43137"/>
                </a:srgbClr>
              </a:outerShdw>
            </a:effectLst>
          </a:endParaRPr>
        </a:p>
      </dgm:t>
    </dgm:pt>
    <dgm:pt modelId="{C67C8F81-B7A2-4EA7-91D9-3A505EA77374}" type="sibTrans" cxnId="{9AAE32D2-B4B8-4119-9BFE-59E75111CC50}">
      <dgm:prSet/>
      <dgm:spPr/>
      <dgm:t>
        <a:bodyPr/>
        <a:lstStyle/>
        <a:p>
          <a:endParaRPr lang="en-US"/>
        </a:p>
      </dgm:t>
    </dgm:pt>
    <dgm:pt modelId="{37FFB44B-30D3-4277-ADF6-207ACB29B31A}" type="pres">
      <dgm:prSet presAssocID="{77D93062-ED87-47E2-B110-2B8FE56CDA68}" presName="cycle" presStyleCnt="0">
        <dgm:presLayoutVars>
          <dgm:chMax val="1"/>
          <dgm:dir/>
          <dgm:animLvl val="ctr"/>
          <dgm:resizeHandles val="exact"/>
        </dgm:presLayoutVars>
      </dgm:prSet>
      <dgm:spPr/>
      <dgm:t>
        <a:bodyPr/>
        <a:lstStyle/>
        <a:p>
          <a:endParaRPr lang="en-US"/>
        </a:p>
      </dgm:t>
    </dgm:pt>
    <dgm:pt modelId="{8B1F584D-93C2-49CB-9FCA-01DCADEAA30C}" type="pres">
      <dgm:prSet presAssocID="{DB6E6995-CE78-48D9-B2C5-85DE86EED9DE}" presName="centerShape" presStyleLbl="node0" presStyleIdx="0" presStyleCnt="1" custScaleX="176973" custScaleY="82287" custLinFactNeighborX="1666" custLinFactNeighborY="-50051"/>
      <dgm:spPr/>
      <dgm:t>
        <a:bodyPr/>
        <a:lstStyle/>
        <a:p>
          <a:endParaRPr lang="en-US"/>
        </a:p>
      </dgm:t>
    </dgm:pt>
    <dgm:pt modelId="{A4677995-969C-449C-99EA-23DD8A537EA9}" type="pres">
      <dgm:prSet presAssocID="{D8755842-A832-4159-BE64-CBC72A4CB442}" presName="parTrans" presStyleLbl="bgSibTrans2D1" presStyleIdx="0" presStyleCnt="4" custScaleY="73095" custLinFactNeighborX="7990" custLinFactNeighborY="-52274"/>
      <dgm:spPr/>
      <dgm:t>
        <a:bodyPr/>
        <a:lstStyle/>
        <a:p>
          <a:endParaRPr lang="en-US"/>
        </a:p>
      </dgm:t>
    </dgm:pt>
    <dgm:pt modelId="{75B4CEDD-505D-4BA8-8FEF-13904892E321}" type="pres">
      <dgm:prSet presAssocID="{932E0F0D-E70B-4EE9-B9DB-18508C1C3D1C}" presName="node" presStyleLbl="node1" presStyleIdx="0" presStyleCnt="4" custScaleX="62849" custScaleY="115340" custLinFactNeighborX="532" custLinFactNeighborY="-3993" custRadScaleRad="114330" custRadScaleInc="36734">
        <dgm:presLayoutVars>
          <dgm:bulletEnabled val="1"/>
        </dgm:presLayoutVars>
      </dgm:prSet>
      <dgm:spPr/>
      <dgm:t>
        <a:bodyPr/>
        <a:lstStyle/>
        <a:p>
          <a:endParaRPr lang="en-US"/>
        </a:p>
      </dgm:t>
    </dgm:pt>
    <dgm:pt modelId="{4D2B572E-6F58-4717-B14F-847BDC30FBB8}" type="pres">
      <dgm:prSet presAssocID="{D8ADAA60-732E-48CB-AFE5-D3F11B23F8B5}" presName="parTrans" presStyleLbl="bgSibTrans2D1" presStyleIdx="1" presStyleCnt="4" custScaleY="75875" custLinFactY="-18685" custLinFactNeighborX="4209" custLinFactNeighborY="-100000"/>
      <dgm:spPr/>
      <dgm:t>
        <a:bodyPr/>
        <a:lstStyle/>
        <a:p>
          <a:endParaRPr lang="en-US"/>
        </a:p>
      </dgm:t>
    </dgm:pt>
    <dgm:pt modelId="{D6DEB56E-1D80-4FFD-877C-2665D2A071AE}" type="pres">
      <dgm:prSet presAssocID="{2E2202ED-8C83-473B-91F1-5A3581545150}" presName="node" presStyleLbl="node1" presStyleIdx="1" presStyleCnt="4" custScaleX="96628" custScaleY="108475" custRadScaleRad="60027" custRadScaleInc="-167292">
        <dgm:presLayoutVars>
          <dgm:bulletEnabled val="1"/>
        </dgm:presLayoutVars>
      </dgm:prSet>
      <dgm:spPr/>
      <dgm:t>
        <a:bodyPr/>
        <a:lstStyle/>
        <a:p>
          <a:endParaRPr lang="en-US"/>
        </a:p>
      </dgm:t>
    </dgm:pt>
    <dgm:pt modelId="{082F3CBA-A630-4AC0-A6F7-AB06E6D72143}" type="pres">
      <dgm:prSet presAssocID="{DADF45A5-D4B6-40DE-ABDA-34F20C7F2CC4}" presName="parTrans" presStyleLbl="bgSibTrans2D1" presStyleIdx="2" presStyleCnt="4" custScaleY="75295" custLinFactNeighborX="-3461" custLinFactNeighborY="-91380"/>
      <dgm:spPr/>
      <dgm:t>
        <a:bodyPr/>
        <a:lstStyle/>
        <a:p>
          <a:endParaRPr lang="en-US"/>
        </a:p>
      </dgm:t>
    </dgm:pt>
    <dgm:pt modelId="{EBE2F7F6-C37E-4D14-A65D-626DF473AF5E}" type="pres">
      <dgm:prSet presAssocID="{F9ECC594-6486-440E-BC67-DD8647EF0320}" presName="node" presStyleLbl="node1" presStyleIdx="2" presStyleCnt="4" custScaleX="225451" custScaleY="94932" custRadScaleRad="58877" custRadScaleInc="182859">
        <dgm:presLayoutVars>
          <dgm:bulletEnabled val="1"/>
        </dgm:presLayoutVars>
      </dgm:prSet>
      <dgm:spPr/>
      <dgm:t>
        <a:bodyPr/>
        <a:lstStyle/>
        <a:p>
          <a:endParaRPr lang="en-US"/>
        </a:p>
      </dgm:t>
    </dgm:pt>
    <dgm:pt modelId="{9446677C-A345-46A5-9BD6-617B814C5945}" type="pres">
      <dgm:prSet presAssocID="{81A6073E-8769-4637-90EC-DCBDB6A74464}" presName="parTrans" presStyleLbl="bgSibTrans2D1" presStyleIdx="3" presStyleCnt="4" custScaleY="71515" custLinFactNeighborX="-11540" custLinFactNeighborY="-70622"/>
      <dgm:spPr/>
      <dgm:t>
        <a:bodyPr/>
        <a:lstStyle/>
        <a:p>
          <a:endParaRPr lang="en-US"/>
        </a:p>
      </dgm:t>
    </dgm:pt>
    <dgm:pt modelId="{90AFAB7A-D38D-42FA-86E0-62B24E943439}" type="pres">
      <dgm:prSet presAssocID="{D651C3BF-D0E6-404A-8030-F9BA64CE7427}" presName="node" presStyleLbl="node1" presStyleIdx="3" presStyleCnt="4" custScaleX="91587" custScaleY="149791" custRadScaleRad="115074" custRadScaleInc="-33135">
        <dgm:presLayoutVars>
          <dgm:bulletEnabled val="1"/>
        </dgm:presLayoutVars>
      </dgm:prSet>
      <dgm:spPr/>
      <dgm:t>
        <a:bodyPr/>
        <a:lstStyle/>
        <a:p>
          <a:endParaRPr lang="en-US"/>
        </a:p>
      </dgm:t>
    </dgm:pt>
  </dgm:ptLst>
  <dgm:cxnLst>
    <dgm:cxn modelId="{F5FD2661-9BB1-4481-9B7E-A772788BE1C1}" type="presOf" srcId="{DADF45A5-D4B6-40DE-ABDA-34F20C7F2CC4}" destId="{082F3CBA-A630-4AC0-A6F7-AB06E6D72143}" srcOrd="0" destOrd="0" presId="urn:microsoft.com/office/officeart/2005/8/layout/radial4"/>
    <dgm:cxn modelId="{9AAE32D2-B4B8-4119-9BFE-59E75111CC50}" srcId="{DB6E6995-CE78-48D9-B2C5-85DE86EED9DE}" destId="{D651C3BF-D0E6-404A-8030-F9BA64CE7427}" srcOrd="3" destOrd="0" parTransId="{81A6073E-8769-4637-90EC-DCBDB6A74464}" sibTransId="{C67C8F81-B7A2-4EA7-91D9-3A505EA77374}"/>
    <dgm:cxn modelId="{F9490D60-578D-4E80-83EE-DB84655263D8}" type="presOf" srcId="{DB6E6995-CE78-48D9-B2C5-85DE86EED9DE}" destId="{8B1F584D-93C2-49CB-9FCA-01DCADEAA30C}" srcOrd="0" destOrd="0" presId="urn:microsoft.com/office/officeart/2005/8/layout/radial4"/>
    <dgm:cxn modelId="{963321DB-FC68-420B-A084-3C939FDCD7C3}" srcId="{DB6E6995-CE78-48D9-B2C5-85DE86EED9DE}" destId="{F9ECC594-6486-440E-BC67-DD8647EF0320}" srcOrd="2" destOrd="0" parTransId="{DADF45A5-D4B6-40DE-ABDA-34F20C7F2CC4}" sibTransId="{A3020BC1-53BC-462C-962A-866B30A4957D}"/>
    <dgm:cxn modelId="{7353A8CA-A3D9-4A07-BD4B-5054850075C7}" type="presOf" srcId="{77D93062-ED87-47E2-B110-2B8FE56CDA68}" destId="{37FFB44B-30D3-4277-ADF6-207ACB29B31A}" srcOrd="0" destOrd="0" presId="urn:microsoft.com/office/officeart/2005/8/layout/radial4"/>
    <dgm:cxn modelId="{4389A199-7745-47CA-98BE-97836D048211}" type="presOf" srcId="{81A6073E-8769-4637-90EC-DCBDB6A74464}" destId="{9446677C-A345-46A5-9BD6-617B814C5945}" srcOrd="0" destOrd="0" presId="urn:microsoft.com/office/officeart/2005/8/layout/radial4"/>
    <dgm:cxn modelId="{15DFF5A6-EE9D-4653-9DE7-2CC19D62C7BA}" type="presOf" srcId="{D8ADAA60-732E-48CB-AFE5-D3F11B23F8B5}" destId="{4D2B572E-6F58-4717-B14F-847BDC30FBB8}" srcOrd="0" destOrd="0" presId="urn:microsoft.com/office/officeart/2005/8/layout/radial4"/>
    <dgm:cxn modelId="{F1779EEA-CEE5-4FA4-9459-A36DC76E03F8}" type="presOf" srcId="{F9ECC594-6486-440E-BC67-DD8647EF0320}" destId="{EBE2F7F6-C37E-4D14-A65D-626DF473AF5E}" srcOrd="0" destOrd="0" presId="urn:microsoft.com/office/officeart/2005/8/layout/radial4"/>
    <dgm:cxn modelId="{58C97096-CED4-4935-BAD9-937BD148620F}" srcId="{DB6E6995-CE78-48D9-B2C5-85DE86EED9DE}" destId="{932E0F0D-E70B-4EE9-B9DB-18508C1C3D1C}" srcOrd="0" destOrd="0" parTransId="{D8755842-A832-4159-BE64-CBC72A4CB442}" sibTransId="{4B478DCD-3878-4B12-BCD2-EE9CFFDF4622}"/>
    <dgm:cxn modelId="{A7077775-3130-43F2-B368-77D24F0461E1}" type="presOf" srcId="{2E2202ED-8C83-473B-91F1-5A3581545150}" destId="{D6DEB56E-1D80-4FFD-877C-2665D2A071AE}" srcOrd="0" destOrd="0" presId="urn:microsoft.com/office/officeart/2005/8/layout/radial4"/>
    <dgm:cxn modelId="{F2722904-3E7D-4B54-9A83-07C213E3CDB8}" type="presOf" srcId="{932E0F0D-E70B-4EE9-B9DB-18508C1C3D1C}" destId="{75B4CEDD-505D-4BA8-8FEF-13904892E321}" srcOrd="0" destOrd="0" presId="urn:microsoft.com/office/officeart/2005/8/layout/radial4"/>
    <dgm:cxn modelId="{13BCF477-5D1E-4E88-AF0E-67B92451A44B}" type="presOf" srcId="{D8755842-A832-4159-BE64-CBC72A4CB442}" destId="{A4677995-969C-449C-99EA-23DD8A537EA9}" srcOrd="0" destOrd="0" presId="urn:microsoft.com/office/officeart/2005/8/layout/radial4"/>
    <dgm:cxn modelId="{BB8881DA-F316-47D6-A942-D5726799BE51}" type="presOf" srcId="{D651C3BF-D0E6-404A-8030-F9BA64CE7427}" destId="{90AFAB7A-D38D-42FA-86E0-62B24E943439}" srcOrd="0" destOrd="0" presId="urn:microsoft.com/office/officeart/2005/8/layout/radial4"/>
    <dgm:cxn modelId="{4D66E5D6-27E5-4322-9E21-D32E1582C860}" srcId="{DB6E6995-CE78-48D9-B2C5-85DE86EED9DE}" destId="{2E2202ED-8C83-473B-91F1-5A3581545150}" srcOrd="1" destOrd="0" parTransId="{D8ADAA60-732E-48CB-AFE5-D3F11B23F8B5}" sibTransId="{7C8E623D-7F37-4C57-BF6D-5380AC126E4F}"/>
    <dgm:cxn modelId="{F8D8CAE4-91CC-413A-92D5-84F93F2B9B59}" srcId="{77D93062-ED87-47E2-B110-2B8FE56CDA68}" destId="{DB6E6995-CE78-48D9-B2C5-85DE86EED9DE}" srcOrd="0" destOrd="0" parTransId="{33B73D4E-C55C-4AB4-BD4E-F1A58244E392}" sibTransId="{1E6EE75E-C85C-49D4-9A79-1B346A39E4DB}"/>
    <dgm:cxn modelId="{C50E6B03-C521-45BD-8FF6-D0376A085547}" type="presParOf" srcId="{37FFB44B-30D3-4277-ADF6-207ACB29B31A}" destId="{8B1F584D-93C2-49CB-9FCA-01DCADEAA30C}" srcOrd="0" destOrd="0" presId="urn:microsoft.com/office/officeart/2005/8/layout/radial4"/>
    <dgm:cxn modelId="{F36B31E2-D163-4F80-B06E-1B424E4BE19B}" type="presParOf" srcId="{37FFB44B-30D3-4277-ADF6-207ACB29B31A}" destId="{A4677995-969C-449C-99EA-23DD8A537EA9}" srcOrd="1" destOrd="0" presId="urn:microsoft.com/office/officeart/2005/8/layout/radial4"/>
    <dgm:cxn modelId="{C4A31A83-E096-4648-9C74-8212F2E5E6E1}" type="presParOf" srcId="{37FFB44B-30D3-4277-ADF6-207ACB29B31A}" destId="{75B4CEDD-505D-4BA8-8FEF-13904892E321}" srcOrd="2" destOrd="0" presId="urn:microsoft.com/office/officeart/2005/8/layout/radial4"/>
    <dgm:cxn modelId="{92487919-6CF5-42E5-9143-F18EF75ACB70}" type="presParOf" srcId="{37FFB44B-30D3-4277-ADF6-207ACB29B31A}" destId="{4D2B572E-6F58-4717-B14F-847BDC30FBB8}" srcOrd="3" destOrd="0" presId="urn:microsoft.com/office/officeart/2005/8/layout/radial4"/>
    <dgm:cxn modelId="{A7436D0E-564B-4FDF-8301-3311ABA2402A}" type="presParOf" srcId="{37FFB44B-30D3-4277-ADF6-207ACB29B31A}" destId="{D6DEB56E-1D80-4FFD-877C-2665D2A071AE}" srcOrd="4" destOrd="0" presId="urn:microsoft.com/office/officeart/2005/8/layout/radial4"/>
    <dgm:cxn modelId="{66CCF19D-5F85-4368-8F0C-571A6A7BCB25}" type="presParOf" srcId="{37FFB44B-30D3-4277-ADF6-207ACB29B31A}" destId="{082F3CBA-A630-4AC0-A6F7-AB06E6D72143}" srcOrd="5" destOrd="0" presId="urn:microsoft.com/office/officeart/2005/8/layout/radial4"/>
    <dgm:cxn modelId="{59E2D85B-50D7-40E9-AE5F-2DF6471420A4}" type="presParOf" srcId="{37FFB44B-30D3-4277-ADF6-207ACB29B31A}" destId="{EBE2F7F6-C37E-4D14-A65D-626DF473AF5E}" srcOrd="6" destOrd="0" presId="urn:microsoft.com/office/officeart/2005/8/layout/radial4"/>
    <dgm:cxn modelId="{E28FD02C-5E04-4797-8A08-7E33F48C8427}" type="presParOf" srcId="{37FFB44B-30D3-4277-ADF6-207ACB29B31A}" destId="{9446677C-A345-46A5-9BD6-617B814C5945}" srcOrd="7" destOrd="0" presId="urn:microsoft.com/office/officeart/2005/8/layout/radial4"/>
    <dgm:cxn modelId="{BFD5CFC6-6BE6-4407-BB6C-46C4757B42F4}" type="presParOf" srcId="{37FFB44B-30D3-4277-ADF6-207ACB29B31A}" destId="{90AFAB7A-D38D-42FA-86E0-62B24E94343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8E503-E6AB-432C-9266-6E9F9DF37113}" type="doc">
      <dgm:prSet loTypeId="urn:microsoft.com/office/officeart/2005/8/layout/cycle4" loCatId="relationship" qsTypeId="urn:microsoft.com/office/officeart/2005/8/quickstyle/simple5" qsCatId="simple" csTypeId="urn:microsoft.com/office/officeart/2005/8/colors/accent0_3" csCatId="mainScheme" phldr="1"/>
      <dgm:spPr/>
      <dgm:t>
        <a:bodyPr/>
        <a:lstStyle/>
        <a:p>
          <a:endParaRPr lang="en-US"/>
        </a:p>
      </dgm:t>
    </dgm:pt>
    <dgm:pt modelId="{2BB6C408-88AB-4A69-BD53-D5DA7BD739E5}">
      <dgm:prSet phldrT="[Text]" custT="1"/>
      <dgm:spPr/>
      <dgm:t>
        <a:bodyPr lIns="0" tIns="91440" rIns="91440" bIns="91440" anchor="ctr" anchorCtr="1"/>
        <a:lstStyle/>
        <a:p>
          <a:pPr algn="ctr"/>
          <a:r>
            <a:rPr lang="en-US" sz="2400" dirty="0" smtClean="0">
              <a:effectLst>
                <a:outerShdw blurRad="38100" dist="38100" dir="2700000" algn="tl">
                  <a:srgbClr val="000000">
                    <a:alpha val="43137"/>
                  </a:srgbClr>
                </a:outerShdw>
              </a:effectLst>
            </a:rPr>
            <a:t>Core Service Programs</a:t>
          </a:r>
          <a:endParaRPr lang="en-US" sz="2400" dirty="0">
            <a:effectLst>
              <a:outerShdw blurRad="38100" dist="38100" dir="2700000" algn="tl">
                <a:srgbClr val="000000">
                  <a:alpha val="43137"/>
                </a:srgbClr>
              </a:outerShdw>
            </a:effectLst>
          </a:endParaRPr>
        </a:p>
      </dgm:t>
    </dgm:pt>
    <dgm:pt modelId="{406044E4-F17A-416B-984F-EFAE8583CF60}" type="parTrans" cxnId="{F0C77993-E710-4A34-BCFD-AE3223CD9D29}">
      <dgm:prSet/>
      <dgm:spPr/>
      <dgm:t>
        <a:bodyPr/>
        <a:lstStyle/>
        <a:p>
          <a:endParaRPr lang="en-US"/>
        </a:p>
      </dgm:t>
    </dgm:pt>
    <dgm:pt modelId="{B58FD8E1-3CAB-4E6B-9BA4-A5FE6144DDD9}" type="sibTrans" cxnId="{F0C77993-E710-4A34-BCFD-AE3223CD9D29}">
      <dgm:prSet/>
      <dgm:spPr/>
      <dgm:t>
        <a:bodyPr/>
        <a:lstStyle/>
        <a:p>
          <a:endParaRPr lang="en-US"/>
        </a:p>
      </dgm:t>
    </dgm:pt>
    <dgm:pt modelId="{B6395643-0E38-4AAB-9B31-871B6161F30E}">
      <dgm:prSet phldrT="[Text]" custT="1"/>
      <dgm:spPr/>
      <dgm:t>
        <a:bodyPr lIns="0" tIns="0" rIns="0" bIns="0" anchor="ctr"/>
        <a:lstStyle/>
        <a:p>
          <a:pPr algn="l"/>
          <a:r>
            <a:rPr lang="en-US" sz="2000" b="0" dirty="0" smtClean="0">
              <a:solidFill>
                <a:schemeClr val="tx2">
                  <a:lumMod val="50000"/>
                </a:schemeClr>
              </a:solidFill>
              <a:effectLst/>
            </a:rPr>
            <a:t>Includes AHIF; ADRS’ CRS, ICBM, and VRS</a:t>
          </a:r>
          <a:endParaRPr lang="en-US" sz="2000" b="0" dirty="0">
            <a:solidFill>
              <a:schemeClr val="tx2">
                <a:lumMod val="50000"/>
              </a:schemeClr>
            </a:solidFill>
            <a:effectLst/>
          </a:endParaRPr>
        </a:p>
      </dgm:t>
    </dgm:pt>
    <dgm:pt modelId="{520C5453-FA25-4404-8A09-8DE58D72C5E4}" type="parTrans" cxnId="{D79D27EB-0380-4FDC-979F-286F71A19601}">
      <dgm:prSet/>
      <dgm:spPr/>
      <dgm:t>
        <a:bodyPr/>
        <a:lstStyle/>
        <a:p>
          <a:endParaRPr lang="en-US">
            <a:effectLst>
              <a:outerShdw blurRad="38100" dist="38100" dir="2700000" algn="tl">
                <a:srgbClr val="000000">
                  <a:alpha val="43137"/>
                </a:srgbClr>
              </a:outerShdw>
            </a:effectLst>
          </a:endParaRPr>
        </a:p>
      </dgm:t>
    </dgm:pt>
    <dgm:pt modelId="{8875AD3B-657C-460D-ADED-6A7FA4AF7CF6}" type="sibTrans" cxnId="{D79D27EB-0380-4FDC-979F-286F71A19601}">
      <dgm:prSet/>
      <dgm:spPr/>
      <dgm:t>
        <a:bodyPr/>
        <a:lstStyle/>
        <a:p>
          <a:endParaRPr lang="en-US"/>
        </a:p>
      </dgm:t>
    </dgm:pt>
    <dgm:pt modelId="{4D05F5E1-76EB-4B8C-AF9F-5E2C686EEC55}">
      <dgm:prSet phldrT="[Text]" custT="1"/>
      <dgm:spPr/>
      <dgm:t>
        <a:bodyPr lIns="0" tIns="0" rIns="0" bIns="0" anchor="ctr"/>
        <a:lstStyle/>
        <a:p>
          <a:r>
            <a:rPr lang="en-US" sz="2400" dirty="0" smtClean="0">
              <a:effectLst>
                <a:outerShdw blurRad="38100" dist="38100" dir="2700000" algn="tl">
                  <a:srgbClr val="000000">
                    <a:alpha val="43137"/>
                  </a:srgbClr>
                </a:outerShdw>
              </a:effectLst>
            </a:rPr>
            <a:t>Alabama Head Injury Task Force</a:t>
          </a:r>
          <a:endParaRPr lang="en-US" sz="2400" dirty="0">
            <a:solidFill>
              <a:srgbClr val="FF0000"/>
            </a:solidFill>
            <a:effectLst>
              <a:outerShdw blurRad="38100" dist="38100" dir="2700000" algn="tl">
                <a:srgbClr val="000000">
                  <a:alpha val="43137"/>
                </a:srgbClr>
              </a:outerShdw>
            </a:effectLst>
          </a:endParaRPr>
        </a:p>
      </dgm:t>
    </dgm:pt>
    <dgm:pt modelId="{688668F2-BAC9-4198-BC5E-23E2A97D1587}" type="parTrans" cxnId="{68025E0F-3D80-445D-9B8D-E30A3717E517}">
      <dgm:prSet/>
      <dgm:spPr/>
      <dgm:t>
        <a:bodyPr/>
        <a:lstStyle/>
        <a:p>
          <a:endParaRPr lang="en-US">
            <a:effectLst>
              <a:outerShdw blurRad="38100" dist="38100" dir="2700000" algn="tl">
                <a:srgbClr val="000000">
                  <a:alpha val="43137"/>
                </a:srgbClr>
              </a:outerShdw>
            </a:effectLst>
          </a:endParaRPr>
        </a:p>
      </dgm:t>
    </dgm:pt>
    <dgm:pt modelId="{2F701412-0FA3-4B82-8115-E57FC0682127}" type="sibTrans" cxnId="{68025E0F-3D80-445D-9B8D-E30A3717E517}">
      <dgm:prSet/>
      <dgm:spPr/>
      <dgm:t>
        <a:bodyPr/>
        <a:lstStyle/>
        <a:p>
          <a:endParaRPr lang="en-US"/>
        </a:p>
      </dgm:t>
    </dgm:pt>
    <dgm:pt modelId="{2A594516-CAE5-460B-8F05-42675567857C}">
      <dgm:prSet phldrT="[Text]" custT="1"/>
      <dgm:spPr/>
      <dgm:t>
        <a:bodyPr/>
        <a:lstStyle/>
        <a:p>
          <a:pPr marL="171450" indent="0" algn="r" defTabSz="711200">
            <a:lnSpc>
              <a:spcPct val="90000"/>
            </a:lnSpc>
            <a:spcBef>
              <a:spcPct val="0"/>
            </a:spcBef>
            <a:spcAft>
              <a:spcPct val="15000"/>
            </a:spcAft>
            <a:buNone/>
          </a:pPr>
          <a:r>
            <a:rPr lang="en-US" sz="2000" dirty="0" smtClean="0">
              <a:solidFill>
                <a:schemeClr val="tx2">
                  <a:lumMod val="50000"/>
                </a:schemeClr>
              </a:solidFill>
              <a:effectLst/>
            </a:rPr>
            <a:t>Board of statewide leaders with an interest in improving care for individuals with TBI</a:t>
          </a:r>
          <a:endParaRPr lang="en-US" sz="2000" dirty="0">
            <a:solidFill>
              <a:schemeClr val="tx2">
                <a:lumMod val="50000"/>
              </a:schemeClr>
            </a:solidFill>
            <a:effectLst/>
          </a:endParaRPr>
        </a:p>
      </dgm:t>
    </dgm:pt>
    <dgm:pt modelId="{6D930006-9249-49B1-99AD-E4DD9E37B456}" type="parTrans" cxnId="{AF86215A-E9F1-42C3-A805-016B0BD081B8}">
      <dgm:prSet/>
      <dgm:spPr/>
      <dgm:t>
        <a:bodyPr/>
        <a:lstStyle/>
        <a:p>
          <a:endParaRPr lang="en-US"/>
        </a:p>
      </dgm:t>
    </dgm:pt>
    <dgm:pt modelId="{3BABB8C7-AC30-4B02-A8C9-9B5F3986ADE0}" type="sibTrans" cxnId="{AF86215A-E9F1-42C3-A805-016B0BD081B8}">
      <dgm:prSet/>
      <dgm:spPr/>
      <dgm:t>
        <a:bodyPr/>
        <a:lstStyle/>
        <a:p>
          <a:endParaRPr lang="en-US"/>
        </a:p>
      </dgm:t>
    </dgm:pt>
    <dgm:pt modelId="{8312786F-025A-479A-9565-37AA55BD8EFF}">
      <dgm:prSet phldrT="[Text]" custT="1"/>
      <dgm:spPr/>
      <dgm:t>
        <a:bodyPr lIns="0" tIns="0" rIns="0" bIns="0" anchor="ctr" anchorCtr="0"/>
        <a:lstStyle/>
        <a:p>
          <a:pPr algn="ctr"/>
          <a:r>
            <a:rPr lang="en-US" sz="2000" dirty="0" smtClean="0">
              <a:effectLst>
                <a:outerShdw blurRad="38100" dist="38100" dir="2700000" algn="tl">
                  <a:srgbClr val="000000">
                    <a:alpha val="43137"/>
                  </a:srgbClr>
                </a:outerShdw>
              </a:effectLst>
            </a:rPr>
            <a:t>Impaired Drivers Trust Fund and Advisory Board</a:t>
          </a:r>
          <a:endParaRPr lang="en-US" sz="2000" dirty="0">
            <a:solidFill>
              <a:srgbClr val="FF0000"/>
            </a:solidFill>
            <a:effectLst>
              <a:outerShdw blurRad="38100" dist="38100" dir="2700000" algn="tl">
                <a:srgbClr val="000000">
                  <a:alpha val="43137"/>
                </a:srgbClr>
              </a:outerShdw>
            </a:effectLst>
          </a:endParaRPr>
        </a:p>
      </dgm:t>
    </dgm:pt>
    <dgm:pt modelId="{C8810270-E4E9-4EBE-ADA9-323B36D5035D}" type="parTrans" cxnId="{FE554A16-3893-4CCF-B717-62BF291A7E97}">
      <dgm:prSet/>
      <dgm:spPr/>
      <dgm:t>
        <a:bodyPr/>
        <a:lstStyle/>
        <a:p>
          <a:endParaRPr lang="en-US"/>
        </a:p>
      </dgm:t>
    </dgm:pt>
    <dgm:pt modelId="{90A7C12D-C27F-4C74-BA08-517DE9003F1C}" type="sibTrans" cxnId="{FE554A16-3893-4CCF-B717-62BF291A7E97}">
      <dgm:prSet/>
      <dgm:spPr/>
      <dgm:t>
        <a:bodyPr/>
        <a:lstStyle/>
        <a:p>
          <a:endParaRPr lang="en-US"/>
        </a:p>
      </dgm:t>
    </dgm:pt>
    <dgm:pt modelId="{B8A48F1F-FCC0-4797-B3F5-04B94B1F0A86}">
      <dgm:prSet phldrT="[Text]" custT="1"/>
      <dgm:spPr/>
      <dgm:t>
        <a:bodyPr lIns="0" tIns="0" rIns="0" bIns="1920240" anchor="t" anchorCtr="0"/>
        <a:lstStyle/>
        <a:p>
          <a:pPr algn="l"/>
          <a:r>
            <a:rPr lang="en-US" sz="1800" dirty="0" smtClean="0">
              <a:solidFill>
                <a:schemeClr val="tx2">
                  <a:lumMod val="50000"/>
                </a:schemeClr>
              </a:solidFill>
              <a:effectLst/>
            </a:rPr>
            <a:t>Facilitates Core system services and serves as last resort payer for costs of care for Alabamians with neurotrauma </a:t>
          </a:r>
          <a:endParaRPr lang="en-US" sz="1800" dirty="0">
            <a:solidFill>
              <a:schemeClr val="tx2">
                <a:lumMod val="50000"/>
              </a:schemeClr>
            </a:solidFill>
            <a:effectLst/>
          </a:endParaRPr>
        </a:p>
      </dgm:t>
    </dgm:pt>
    <dgm:pt modelId="{DF3E5BF5-484A-44D2-ADB2-A55625A26B15}" type="parTrans" cxnId="{D9FCAE4D-5185-4115-A516-8A0708B4A09F}">
      <dgm:prSet/>
      <dgm:spPr/>
      <dgm:t>
        <a:bodyPr/>
        <a:lstStyle/>
        <a:p>
          <a:endParaRPr lang="en-US"/>
        </a:p>
      </dgm:t>
    </dgm:pt>
    <dgm:pt modelId="{58CC69BD-9C1F-46BC-B731-27D5189D7464}" type="sibTrans" cxnId="{D9FCAE4D-5185-4115-A516-8A0708B4A09F}">
      <dgm:prSet/>
      <dgm:spPr/>
      <dgm:t>
        <a:bodyPr/>
        <a:lstStyle/>
        <a:p>
          <a:endParaRPr lang="en-US"/>
        </a:p>
      </dgm:t>
    </dgm:pt>
    <dgm:pt modelId="{40F1BCB7-5E64-4381-B2A9-F778696D6B49}">
      <dgm:prSet phldrT="[Text]" custT="1"/>
      <dgm:spPr/>
      <dgm:t>
        <a:bodyPr lIns="0" tIns="0" rIns="0" bIns="0" anchor="ctr" anchorCtr="1"/>
        <a:lstStyle/>
        <a:p>
          <a:r>
            <a:rPr lang="en-US" sz="2200" dirty="0" smtClean="0">
              <a:effectLst>
                <a:outerShdw blurRad="38100" dist="38100" dir="2700000" algn="tl">
                  <a:srgbClr val="000000">
                    <a:alpha val="43137"/>
                  </a:srgbClr>
                </a:outerShdw>
              </a:effectLst>
            </a:rPr>
            <a:t>Alabama Head and Spinal Cord Injury Registry</a:t>
          </a:r>
          <a:endParaRPr lang="en-US" sz="2200" dirty="0">
            <a:solidFill>
              <a:srgbClr val="FF0000"/>
            </a:solidFill>
            <a:effectLst>
              <a:outerShdw blurRad="38100" dist="38100" dir="2700000" algn="tl">
                <a:srgbClr val="000000">
                  <a:alpha val="43137"/>
                </a:srgbClr>
              </a:outerShdw>
            </a:effectLst>
          </a:endParaRPr>
        </a:p>
      </dgm:t>
    </dgm:pt>
    <dgm:pt modelId="{CFBB3816-6BEB-47D4-9A14-08011CDB360D}" type="parTrans" cxnId="{5FB02FAB-81AA-431C-9CD3-35E6416A0B70}">
      <dgm:prSet/>
      <dgm:spPr/>
      <dgm:t>
        <a:bodyPr/>
        <a:lstStyle/>
        <a:p>
          <a:endParaRPr lang="en-US"/>
        </a:p>
      </dgm:t>
    </dgm:pt>
    <dgm:pt modelId="{B29E1596-4B42-49EA-9B02-638E1654079C}" type="sibTrans" cxnId="{5FB02FAB-81AA-431C-9CD3-35E6416A0B70}">
      <dgm:prSet/>
      <dgm:spPr/>
      <dgm:t>
        <a:bodyPr/>
        <a:lstStyle/>
        <a:p>
          <a:endParaRPr lang="en-US"/>
        </a:p>
      </dgm:t>
    </dgm:pt>
    <dgm:pt modelId="{FC63EEC8-687E-4FD4-BFBF-F46C004B5E74}">
      <dgm:prSet phldrT="[Text]" custT="1"/>
      <dgm:spPr/>
      <dgm:t>
        <a:bodyPr lIns="0" tIns="0" rIns="0" bIns="0" anchor="b" anchorCtr="0"/>
        <a:lstStyle/>
        <a:p>
          <a:pPr algn="r"/>
          <a:r>
            <a:rPr lang="en-US" sz="1800" dirty="0" smtClean="0">
              <a:solidFill>
                <a:schemeClr val="tx2">
                  <a:lumMod val="50000"/>
                </a:schemeClr>
              </a:solidFill>
              <a:effectLst/>
            </a:rPr>
            <a:t>S</a:t>
          </a:r>
          <a:r>
            <a:rPr lang="en-US" sz="1800" b="0" i="0" dirty="0" smtClean="0">
              <a:solidFill>
                <a:schemeClr val="tx2">
                  <a:lumMod val="50000"/>
                </a:schemeClr>
              </a:solidFill>
            </a:rPr>
            <a:t>ervice linkage system containing all head and spinal cord trauma reported by hospitals statewide</a:t>
          </a:r>
          <a:endParaRPr lang="en-US" sz="1800" dirty="0">
            <a:solidFill>
              <a:schemeClr val="tx2">
                <a:lumMod val="50000"/>
              </a:schemeClr>
            </a:solidFill>
            <a:effectLst>
              <a:outerShdw blurRad="38100" dist="38100" dir="2700000" algn="tl">
                <a:srgbClr val="000000">
                  <a:alpha val="43137"/>
                </a:srgbClr>
              </a:outerShdw>
            </a:effectLst>
          </a:endParaRPr>
        </a:p>
      </dgm:t>
    </dgm:pt>
    <dgm:pt modelId="{6E4F36B1-2745-4126-BFA7-6B7B430A9B1B}" type="parTrans" cxnId="{44C358A0-2279-44E9-95C9-AED49228E52A}">
      <dgm:prSet/>
      <dgm:spPr/>
      <dgm:t>
        <a:bodyPr/>
        <a:lstStyle/>
        <a:p>
          <a:endParaRPr lang="en-US"/>
        </a:p>
      </dgm:t>
    </dgm:pt>
    <dgm:pt modelId="{37D69DD7-5E4C-4ECC-9E54-AD0E45CEE440}" type="sibTrans" cxnId="{44C358A0-2279-44E9-95C9-AED49228E52A}">
      <dgm:prSet/>
      <dgm:spPr/>
      <dgm:t>
        <a:bodyPr/>
        <a:lstStyle/>
        <a:p>
          <a:endParaRPr lang="en-US"/>
        </a:p>
      </dgm:t>
    </dgm:pt>
    <dgm:pt modelId="{126E7062-E072-4A5E-BE49-DE6D6E9A9C28}" type="pres">
      <dgm:prSet presAssocID="{0EB8E503-E6AB-432C-9266-6E9F9DF37113}" presName="cycleMatrixDiagram" presStyleCnt="0">
        <dgm:presLayoutVars>
          <dgm:chMax val="1"/>
          <dgm:dir/>
          <dgm:animLvl val="lvl"/>
          <dgm:resizeHandles val="exact"/>
        </dgm:presLayoutVars>
      </dgm:prSet>
      <dgm:spPr/>
      <dgm:t>
        <a:bodyPr/>
        <a:lstStyle/>
        <a:p>
          <a:endParaRPr lang="en-US"/>
        </a:p>
      </dgm:t>
    </dgm:pt>
    <dgm:pt modelId="{699470A6-FAF5-419F-A60E-201F67825DE9}" type="pres">
      <dgm:prSet presAssocID="{0EB8E503-E6AB-432C-9266-6E9F9DF37113}" presName="children" presStyleCnt="0"/>
      <dgm:spPr/>
    </dgm:pt>
    <dgm:pt modelId="{08CEF0F3-6DCF-4186-AE5E-2996E100B7EC}" type="pres">
      <dgm:prSet presAssocID="{0EB8E503-E6AB-432C-9266-6E9F9DF37113}" presName="child1group" presStyleCnt="0"/>
      <dgm:spPr/>
    </dgm:pt>
    <dgm:pt modelId="{CD2D0CE3-4EFA-412B-A204-98EB71F0D425}" type="pres">
      <dgm:prSet presAssocID="{0EB8E503-E6AB-432C-9266-6E9F9DF37113}" presName="child1" presStyleLbl="bgAcc1" presStyleIdx="0" presStyleCnt="4" custScaleX="126094" custScaleY="124289" custLinFactNeighborX="-23899" custLinFactNeighborY="2225"/>
      <dgm:spPr/>
      <dgm:t>
        <a:bodyPr/>
        <a:lstStyle/>
        <a:p>
          <a:endParaRPr lang="en-US"/>
        </a:p>
      </dgm:t>
    </dgm:pt>
    <dgm:pt modelId="{E22B4C35-A069-48C3-97B6-D57374507264}" type="pres">
      <dgm:prSet presAssocID="{0EB8E503-E6AB-432C-9266-6E9F9DF37113}" presName="child1Text" presStyleLbl="bgAcc1" presStyleIdx="0" presStyleCnt="4">
        <dgm:presLayoutVars>
          <dgm:bulletEnabled val="1"/>
        </dgm:presLayoutVars>
      </dgm:prSet>
      <dgm:spPr/>
      <dgm:t>
        <a:bodyPr/>
        <a:lstStyle/>
        <a:p>
          <a:endParaRPr lang="en-US"/>
        </a:p>
      </dgm:t>
    </dgm:pt>
    <dgm:pt modelId="{C6AEEC69-EBE2-4C3E-82A5-777A97915BEB}" type="pres">
      <dgm:prSet presAssocID="{0EB8E503-E6AB-432C-9266-6E9F9DF37113}" presName="child2group" presStyleCnt="0"/>
      <dgm:spPr/>
    </dgm:pt>
    <dgm:pt modelId="{8EC1C2AB-21C5-4F80-9131-2D07ABE6C250}" type="pres">
      <dgm:prSet presAssocID="{0EB8E503-E6AB-432C-9266-6E9F9DF37113}" presName="child2" presStyleLbl="bgAcc1" presStyleIdx="1" presStyleCnt="4" custScaleY="144258" custLinFactNeighborX="10668" custLinFactNeighborY="10164"/>
      <dgm:spPr/>
      <dgm:t>
        <a:bodyPr/>
        <a:lstStyle/>
        <a:p>
          <a:endParaRPr lang="en-US"/>
        </a:p>
      </dgm:t>
    </dgm:pt>
    <dgm:pt modelId="{A3DB8858-6382-4CB7-A8AD-889DF52EF9F0}" type="pres">
      <dgm:prSet presAssocID="{0EB8E503-E6AB-432C-9266-6E9F9DF37113}" presName="child2Text" presStyleLbl="bgAcc1" presStyleIdx="1" presStyleCnt="4">
        <dgm:presLayoutVars>
          <dgm:bulletEnabled val="1"/>
        </dgm:presLayoutVars>
      </dgm:prSet>
      <dgm:spPr/>
      <dgm:t>
        <a:bodyPr/>
        <a:lstStyle/>
        <a:p>
          <a:endParaRPr lang="en-US"/>
        </a:p>
      </dgm:t>
    </dgm:pt>
    <dgm:pt modelId="{B7CE5A17-07B5-4545-9807-28E7840B33FF}" type="pres">
      <dgm:prSet presAssocID="{0EB8E503-E6AB-432C-9266-6E9F9DF37113}" presName="child3group" presStyleCnt="0"/>
      <dgm:spPr/>
    </dgm:pt>
    <dgm:pt modelId="{88EC5C95-C23A-4825-9223-A47AAF136D17}" type="pres">
      <dgm:prSet presAssocID="{0EB8E503-E6AB-432C-9266-6E9F9DF37113}" presName="child3" presStyleLbl="bgAcc1" presStyleIdx="2" presStyleCnt="4" custScaleX="120041" custScaleY="121035" custLinFactNeighborX="6108" custLinFactNeighborY="-15464"/>
      <dgm:spPr/>
      <dgm:t>
        <a:bodyPr/>
        <a:lstStyle/>
        <a:p>
          <a:endParaRPr lang="en-US"/>
        </a:p>
      </dgm:t>
    </dgm:pt>
    <dgm:pt modelId="{09911CE3-E105-4744-9A3D-013A7BEDB9EF}" type="pres">
      <dgm:prSet presAssocID="{0EB8E503-E6AB-432C-9266-6E9F9DF37113}" presName="child3Text" presStyleLbl="bgAcc1" presStyleIdx="2" presStyleCnt="4">
        <dgm:presLayoutVars>
          <dgm:bulletEnabled val="1"/>
        </dgm:presLayoutVars>
      </dgm:prSet>
      <dgm:spPr/>
      <dgm:t>
        <a:bodyPr/>
        <a:lstStyle/>
        <a:p>
          <a:endParaRPr lang="en-US"/>
        </a:p>
      </dgm:t>
    </dgm:pt>
    <dgm:pt modelId="{B298B7C5-CDF5-4639-A9D9-7491138E7094}" type="pres">
      <dgm:prSet presAssocID="{0EB8E503-E6AB-432C-9266-6E9F9DF37113}" presName="child4group" presStyleCnt="0"/>
      <dgm:spPr/>
    </dgm:pt>
    <dgm:pt modelId="{DB95C8EE-270A-4D03-9C02-039DA91CF1EA}" type="pres">
      <dgm:prSet presAssocID="{0EB8E503-E6AB-432C-9266-6E9F9DF37113}" presName="child4" presStyleLbl="bgAcc1" presStyleIdx="3" presStyleCnt="4" custScaleX="128173" custScaleY="120150" custLinFactNeighborX="-8948" custLinFactNeighborY="-11662"/>
      <dgm:spPr/>
      <dgm:t>
        <a:bodyPr/>
        <a:lstStyle/>
        <a:p>
          <a:endParaRPr lang="en-US"/>
        </a:p>
      </dgm:t>
    </dgm:pt>
    <dgm:pt modelId="{F1140A2D-9D42-4B9B-B447-325FF794A09C}" type="pres">
      <dgm:prSet presAssocID="{0EB8E503-E6AB-432C-9266-6E9F9DF37113}" presName="child4Text" presStyleLbl="bgAcc1" presStyleIdx="3" presStyleCnt="4">
        <dgm:presLayoutVars>
          <dgm:bulletEnabled val="1"/>
        </dgm:presLayoutVars>
      </dgm:prSet>
      <dgm:spPr/>
      <dgm:t>
        <a:bodyPr/>
        <a:lstStyle/>
        <a:p>
          <a:endParaRPr lang="en-US"/>
        </a:p>
      </dgm:t>
    </dgm:pt>
    <dgm:pt modelId="{93EA68B7-F4F1-40DC-8651-00D1A41261FD}" type="pres">
      <dgm:prSet presAssocID="{0EB8E503-E6AB-432C-9266-6E9F9DF37113}" presName="childPlaceholder" presStyleCnt="0"/>
      <dgm:spPr/>
    </dgm:pt>
    <dgm:pt modelId="{C8823951-98EE-43D4-90FE-9B6B64522A1C}" type="pres">
      <dgm:prSet presAssocID="{0EB8E503-E6AB-432C-9266-6E9F9DF37113}" presName="circle" presStyleCnt="0"/>
      <dgm:spPr/>
    </dgm:pt>
    <dgm:pt modelId="{6DB27F1C-BC8C-43D4-AC07-A0B4CBA020E0}" type="pres">
      <dgm:prSet presAssocID="{0EB8E503-E6AB-432C-9266-6E9F9DF37113}" presName="quadrant1" presStyleLbl="node1" presStyleIdx="0" presStyleCnt="4" custScaleX="98484" custScaleY="98484">
        <dgm:presLayoutVars>
          <dgm:chMax val="1"/>
          <dgm:bulletEnabled val="1"/>
        </dgm:presLayoutVars>
      </dgm:prSet>
      <dgm:spPr/>
      <dgm:t>
        <a:bodyPr/>
        <a:lstStyle/>
        <a:p>
          <a:endParaRPr lang="en-US"/>
        </a:p>
      </dgm:t>
    </dgm:pt>
    <dgm:pt modelId="{23F02745-9FC1-43B2-A6C2-C60400909FF7}" type="pres">
      <dgm:prSet presAssocID="{0EB8E503-E6AB-432C-9266-6E9F9DF37113}" presName="quadrant2" presStyleLbl="node1" presStyleIdx="1" presStyleCnt="4">
        <dgm:presLayoutVars>
          <dgm:chMax val="1"/>
          <dgm:bulletEnabled val="1"/>
        </dgm:presLayoutVars>
      </dgm:prSet>
      <dgm:spPr/>
      <dgm:t>
        <a:bodyPr/>
        <a:lstStyle/>
        <a:p>
          <a:endParaRPr lang="en-US"/>
        </a:p>
      </dgm:t>
    </dgm:pt>
    <dgm:pt modelId="{2BBBDD3F-EEEA-49A5-B423-1F95DF2FF88C}" type="pres">
      <dgm:prSet presAssocID="{0EB8E503-E6AB-432C-9266-6E9F9DF37113}" presName="quadrant3" presStyleLbl="node1" presStyleIdx="2" presStyleCnt="4" custLinFactNeighborX="2359" custLinFactNeighborY="-753">
        <dgm:presLayoutVars>
          <dgm:chMax val="1"/>
          <dgm:bulletEnabled val="1"/>
        </dgm:presLayoutVars>
      </dgm:prSet>
      <dgm:spPr/>
      <dgm:t>
        <a:bodyPr/>
        <a:lstStyle/>
        <a:p>
          <a:endParaRPr lang="en-US"/>
        </a:p>
      </dgm:t>
    </dgm:pt>
    <dgm:pt modelId="{1B07B740-B266-4E05-8338-AB1992CEC957}" type="pres">
      <dgm:prSet presAssocID="{0EB8E503-E6AB-432C-9266-6E9F9DF37113}" presName="quadrant4" presStyleLbl="node1" presStyleIdx="3" presStyleCnt="4" custScaleX="99253" custScaleY="101482">
        <dgm:presLayoutVars>
          <dgm:chMax val="1"/>
          <dgm:bulletEnabled val="1"/>
        </dgm:presLayoutVars>
      </dgm:prSet>
      <dgm:spPr/>
      <dgm:t>
        <a:bodyPr/>
        <a:lstStyle/>
        <a:p>
          <a:endParaRPr lang="en-US"/>
        </a:p>
      </dgm:t>
    </dgm:pt>
    <dgm:pt modelId="{4566BB5F-7104-4E12-AE4B-1FBE4F36EE11}" type="pres">
      <dgm:prSet presAssocID="{0EB8E503-E6AB-432C-9266-6E9F9DF37113}" presName="quadrantPlaceholder" presStyleCnt="0"/>
      <dgm:spPr/>
    </dgm:pt>
    <dgm:pt modelId="{D0B5F321-4819-4252-8498-3B0A4203BC45}" type="pres">
      <dgm:prSet presAssocID="{0EB8E503-E6AB-432C-9266-6E9F9DF37113}" presName="center1" presStyleLbl="fgShp" presStyleIdx="0" presStyleCnt="2" custLinFactX="228622" custLinFactY="210879" custLinFactNeighborX="300000" custLinFactNeighborY="300000"/>
      <dgm:spPr>
        <a:noFill/>
      </dgm:spPr>
    </dgm:pt>
    <dgm:pt modelId="{3E7C3AF7-C906-4175-8917-453B543FF940}" type="pres">
      <dgm:prSet presAssocID="{0EB8E503-E6AB-432C-9266-6E9F9DF37113}" presName="center2" presStyleLbl="fgShp" presStyleIdx="1" presStyleCnt="2" custScaleX="117472" custScaleY="131988" custLinFactNeighborX="8772" custLinFactNeighborY="-21142"/>
      <dgm:spPr>
        <a:prstGeom prst="diamond">
          <a:avLst/>
        </a:prstGeom>
      </dgm:spPr>
    </dgm:pt>
  </dgm:ptLst>
  <dgm:cxnLst>
    <dgm:cxn modelId="{56739078-6BDD-45AD-896E-EC7EB8EE0380}" type="presOf" srcId="{B8A48F1F-FCC0-4797-B3F5-04B94B1F0A86}" destId="{F1140A2D-9D42-4B9B-B447-325FF794A09C}" srcOrd="1" destOrd="0" presId="urn:microsoft.com/office/officeart/2005/8/layout/cycle4"/>
    <dgm:cxn modelId="{D5C20B13-0B2D-4F55-A48C-EEECA67ACF9A}" type="presOf" srcId="{FC63EEC8-687E-4FD4-BFBF-F46C004B5E74}" destId="{09911CE3-E105-4744-9A3D-013A7BEDB9EF}" srcOrd="1" destOrd="0" presId="urn:microsoft.com/office/officeart/2005/8/layout/cycle4"/>
    <dgm:cxn modelId="{68025E0F-3D80-445D-9B8D-E30A3717E517}" srcId="{0EB8E503-E6AB-432C-9266-6E9F9DF37113}" destId="{4D05F5E1-76EB-4B8C-AF9F-5E2C686EEC55}" srcOrd="1" destOrd="0" parTransId="{688668F2-BAC9-4198-BC5E-23E2A97D1587}" sibTransId="{2F701412-0FA3-4B82-8115-E57FC0682127}"/>
    <dgm:cxn modelId="{D79D27EB-0380-4FDC-979F-286F71A19601}" srcId="{2BB6C408-88AB-4A69-BD53-D5DA7BD739E5}" destId="{B6395643-0E38-4AAB-9B31-871B6161F30E}" srcOrd="0" destOrd="0" parTransId="{520C5453-FA25-4404-8A09-8DE58D72C5E4}" sibTransId="{8875AD3B-657C-460D-ADED-6A7FA4AF7CF6}"/>
    <dgm:cxn modelId="{FE554A16-3893-4CCF-B717-62BF291A7E97}" srcId="{0EB8E503-E6AB-432C-9266-6E9F9DF37113}" destId="{8312786F-025A-479A-9565-37AA55BD8EFF}" srcOrd="3" destOrd="0" parTransId="{C8810270-E4E9-4EBE-ADA9-323B36D5035D}" sibTransId="{90A7C12D-C27F-4C74-BA08-517DE9003F1C}"/>
    <dgm:cxn modelId="{E147C6B3-D0C2-495A-B606-A77CBBAAD130}" type="presOf" srcId="{B6395643-0E38-4AAB-9B31-871B6161F30E}" destId="{E22B4C35-A069-48C3-97B6-D57374507264}" srcOrd="1" destOrd="0" presId="urn:microsoft.com/office/officeart/2005/8/layout/cycle4"/>
    <dgm:cxn modelId="{9B44EB68-EA64-41BC-B4F0-A0246D266354}" type="presOf" srcId="{40F1BCB7-5E64-4381-B2A9-F778696D6B49}" destId="{2BBBDD3F-EEEA-49A5-B423-1F95DF2FF88C}" srcOrd="0" destOrd="0" presId="urn:microsoft.com/office/officeart/2005/8/layout/cycle4"/>
    <dgm:cxn modelId="{44C358A0-2279-44E9-95C9-AED49228E52A}" srcId="{40F1BCB7-5E64-4381-B2A9-F778696D6B49}" destId="{FC63EEC8-687E-4FD4-BFBF-F46C004B5E74}" srcOrd="0" destOrd="0" parTransId="{6E4F36B1-2745-4126-BFA7-6B7B430A9B1B}" sibTransId="{37D69DD7-5E4C-4ECC-9E54-AD0E45CEE440}"/>
    <dgm:cxn modelId="{D9FCAE4D-5185-4115-A516-8A0708B4A09F}" srcId="{8312786F-025A-479A-9565-37AA55BD8EFF}" destId="{B8A48F1F-FCC0-4797-B3F5-04B94B1F0A86}" srcOrd="0" destOrd="0" parTransId="{DF3E5BF5-484A-44D2-ADB2-A55625A26B15}" sibTransId="{58CC69BD-9C1F-46BC-B731-27D5189D7464}"/>
    <dgm:cxn modelId="{E25F3C1E-3221-4188-8E91-947B60E527DF}" type="presOf" srcId="{0EB8E503-E6AB-432C-9266-6E9F9DF37113}" destId="{126E7062-E072-4A5E-BE49-DE6D6E9A9C28}" srcOrd="0" destOrd="0" presId="urn:microsoft.com/office/officeart/2005/8/layout/cycle4"/>
    <dgm:cxn modelId="{3357720A-608D-4229-99D5-8E819A8B6124}" type="presOf" srcId="{2A594516-CAE5-460B-8F05-42675567857C}" destId="{8EC1C2AB-21C5-4F80-9131-2D07ABE6C250}" srcOrd="0" destOrd="0" presId="urn:microsoft.com/office/officeart/2005/8/layout/cycle4"/>
    <dgm:cxn modelId="{5CA68B9D-72CE-4712-9B83-0ADD3F5C4062}" type="presOf" srcId="{FC63EEC8-687E-4FD4-BFBF-F46C004B5E74}" destId="{88EC5C95-C23A-4825-9223-A47AAF136D17}" srcOrd="0" destOrd="0" presId="urn:microsoft.com/office/officeart/2005/8/layout/cycle4"/>
    <dgm:cxn modelId="{5B5835F6-6766-49BA-AC2B-148DCBC33906}" type="presOf" srcId="{B6395643-0E38-4AAB-9B31-871B6161F30E}" destId="{CD2D0CE3-4EFA-412B-A204-98EB71F0D425}" srcOrd="0" destOrd="0" presId="urn:microsoft.com/office/officeart/2005/8/layout/cycle4"/>
    <dgm:cxn modelId="{AA185825-0C9F-4663-A56C-6750FA0785A5}" type="presOf" srcId="{8312786F-025A-479A-9565-37AA55BD8EFF}" destId="{1B07B740-B266-4E05-8338-AB1992CEC957}" srcOrd="0" destOrd="0" presId="urn:microsoft.com/office/officeart/2005/8/layout/cycle4"/>
    <dgm:cxn modelId="{D4F09ADF-F039-4A4D-8829-763C358D6949}" type="presOf" srcId="{2BB6C408-88AB-4A69-BD53-D5DA7BD739E5}" destId="{6DB27F1C-BC8C-43D4-AC07-A0B4CBA020E0}" srcOrd="0" destOrd="0" presId="urn:microsoft.com/office/officeart/2005/8/layout/cycle4"/>
    <dgm:cxn modelId="{16008C4A-3664-4551-8BC1-DA798B7B1582}" type="presOf" srcId="{4D05F5E1-76EB-4B8C-AF9F-5E2C686EEC55}" destId="{23F02745-9FC1-43B2-A6C2-C60400909FF7}" srcOrd="0" destOrd="0" presId="urn:microsoft.com/office/officeart/2005/8/layout/cycle4"/>
    <dgm:cxn modelId="{F0C77993-E710-4A34-BCFD-AE3223CD9D29}" srcId="{0EB8E503-E6AB-432C-9266-6E9F9DF37113}" destId="{2BB6C408-88AB-4A69-BD53-D5DA7BD739E5}" srcOrd="0" destOrd="0" parTransId="{406044E4-F17A-416B-984F-EFAE8583CF60}" sibTransId="{B58FD8E1-3CAB-4E6B-9BA4-A5FE6144DDD9}"/>
    <dgm:cxn modelId="{AF86215A-E9F1-42C3-A805-016B0BD081B8}" srcId="{4D05F5E1-76EB-4B8C-AF9F-5E2C686EEC55}" destId="{2A594516-CAE5-460B-8F05-42675567857C}" srcOrd="0" destOrd="0" parTransId="{6D930006-9249-49B1-99AD-E4DD9E37B456}" sibTransId="{3BABB8C7-AC30-4B02-A8C9-9B5F3986ADE0}"/>
    <dgm:cxn modelId="{D2F8F712-8E53-4DF0-B7E2-BD1ABB926F2A}" type="presOf" srcId="{2A594516-CAE5-460B-8F05-42675567857C}" destId="{A3DB8858-6382-4CB7-A8AD-889DF52EF9F0}" srcOrd="1" destOrd="0" presId="urn:microsoft.com/office/officeart/2005/8/layout/cycle4"/>
    <dgm:cxn modelId="{5FB02FAB-81AA-431C-9CD3-35E6416A0B70}" srcId="{0EB8E503-E6AB-432C-9266-6E9F9DF37113}" destId="{40F1BCB7-5E64-4381-B2A9-F778696D6B49}" srcOrd="2" destOrd="0" parTransId="{CFBB3816-6BEB-47D4-9A14-08011CDB360D}" sibTransId="{B29E1596-4B42-49EA-9B02-638E1654079C}"/>
    <dgm:cxn modelId="{1BDC0643-F0B8-4566-8E3F-78170F509005}" type="presOf" srcId="{B8A48F1F-FCC0-4797-B3F5-04B94B1F0A86}" destId="{DB95C8EE-270A-4D03-9C02-039DA91CF1EA}" srcOrd="0" destOrd="0" presId="urn:microsoft.com/office/officeart/2005/8/layout/cycle4"/>
    <dgm:cxn modelId="{536BB799-1BEB-4590-8C2B-34490B300C81}" type="presParOf" srcId="{126E7062-E072-4A5E-BE49-DE6D6E9A9C28}" destId="{699470A6-FAF5-419F-A60E-201F67825DE9}" srcOrd="0" destOrd="0" presId="urn:microsoft.com/office/officeart/2005/8/layout/cycle4"/>
    <dgm:cxn modelId="{360BEC52-13A8-4A2A-92CC-3A1726B42B22}" type="presParOf" srcId="{699470A6-FAF5-419F-A60E-201F67825DE9}" destId="{08CEF0F3-6DCF-4186-AE5E-2996E100B7EC}" srcOrd="0" destOrd="0" presId="urn:microsoft.com/office/officeart/2005/8/layout/cycle4"/>
    <dgm:cxn modelId="{ED2E09B8-2CBD-40B8-BE44-D80BAC36D54C}" type="presParOf" srcId="{08CEF0F3-6DCF-4186-AE5E-2996E100B7EC}" destId="{CD2D0CE3-4EFA-412B-A204-98EB71F0D425}" srcOrd="0" destOrd="0" presId="urn:microsoft.com/office/officeart/2005/8/layout/cycle4"/>
    <dgm:cxn modelId="{C7883F77-F171-4F90-B459-C505CCA59F76}" type="presParOf" srcId="{08CEF0F3-6DCF-4186-AE5E-2996E100B7EC}" destId="{E22B4C35-A069-48C3-97B6-D57374507264}" srcOrd="1" destOrd="0" presId="urn:microsoft.com/office/officeart/2005/8/layout/cycle4"/>
    <dgm:cxn modelId="{2114C03F-35B5-4AB3-8A47-0FD752C46DD5}" type="presParOf" srcId="{699470A6-FAF5-419F-A60E-201F67825DE9}" destId="{C6AEEC69-EBE2-4C3E-82A5-777A97915BEB}" srcOrd="1" destOrd="0" presId="urn:microsoft.com/office/officeart/2005/8/layout/cycle4"/>
    <dgm:cxn modelId="{5CC66C22-BEFC-4870-901E-A7D7AACE419B}" type="presParOf" srcId="{C6AEEC69-EBE2-4C3E-82A5-777A97915BEB}" destId="{8EC1C2AB-21C5-4F80-9131-2D07ABE6C250}" srcOrd="0" destOrd="0" presId="urn:microsoft.com/office/officeart/2005/8/layout/cycle4"/>
    <dgm:cxn modelId="{1179A8F6-95BE-4505-A8B8-B9036081E234}" type="presParOf" srcId="{C6AEEC69-EBE2-4C3E-82A5-777A97915BEB}" destId="{A3DB8858-6382-4CB7-A8AD-889DF52EF9F0}" srcOrd="1" destOrd="0" presId="urn:microsoft.com/office/officeart/2005/8/layout/cycle4"/>
    <dgm:cxn modelId="{AB47C2F1-C0C7-4438-A179-EE6B785E9848}" type="presParOf" srcId="{699470A6-FAF5-419F-A60E-201F67825DE9}" destId="{B7CE5A17-07B5-4545-9807-28E7840B33FF}" srcOrd="2" destOrd="0" presId="urn:microsoft.com/office/officeart/2005/8/layout/cycle4"/>
    <dgm:cxn modelId="{2DBCDDC4-0C74-401D-B2D7-368E47E96CFD}" type="presParOf" srcId="{B7CE5A17-07B5-4545-9807-28E7840B33FF}" destId="{88EC5C95-C23A-4825-9223-A47AAF136D17}" srcOrd="0" destOrd="0" presId="urn:microsoft.com/office/officeart/2005/8/layout/cycle4"/>
    <dgm:cxn modelId="{5128AFE8-1170-4A06-A695-DAA056B11B68}" type="presParOf" srcId="{B7CE5A17-07B5-4545-9807-28E7840B33FF}" destId="{09911CE3-E105-4744-9A3D-013A7BEDB9EF}" srcOrd="1" destOrd="0" presId="urn:microsoft.com/office/officeart/2005/8/layout/cycle4"/>
    <dgm:cxn modelId="{3BD339AB-F984-47A6-8527-AE76B4876A82}" type="presParOf" srcId="{699470A6-FAF5-419F-A60E-201F67825DE9}" destId="{B298B7C5-CDF5-4639-A9D9-7491138E7094}" srcOrd="3" destOrd="0" presId="urn:microsoft.com/office/officeart/2005/8/layout/cycle4"/>
    <dgm:cxn modelId="{CCE68E6E-78FE-4B19-BF6B-B04A5F7EDB58}" type="presParOf" srcId="{B298B7C5-CDF5-4639-A9D9-7491138E7094}" destId="{DB95C8EE-270A-4D03-9C02-039DA91CF1EA}" srcOrd="0" destOrd="0" presId="urn:microsoft.com/office/officeart/2005/8/layout/cycle4"/>
    <dgm:cxn modelId="{1FDB73E1-0450-4A6E-8563-A5713DE44DE2}" type="presParOf" srcId="{B298B7C5-CDF5-4639-A9D9-7491138E7094}" destId="{F1140A2D-9D42-4B9B-B447-325FF794A09C}" srcOrd="1" destOrd="0" presId="urn:microsoft.com/office/officeart/2005/8/layout/cycle4"/>
    <dgm:cxn modelId="{47E26E9F-3D63-4055-8554-B687C60DB198}" type="presParOf" srcId="{699470A6-FAF5-419F-A60E-201F67825DE9}" destId="{93EA68B7-F4F1-40DC-8651-00D1A41261FD}" srcOrd="4" destOrd="0" presId="urn:microsoft.com/office/officeart/2005/8/layout/cycle4"/>
    <dgm:cxn modelId="{1263D2A3-1E07-437A-95BB-8B94CFE0A3A6}" type="presParOf" srcId="{126E7062-E072-4A5E-BE49-DE6D6E9A9C28}" destId="{C8823951-98EE-43D4-90FE-9B6B64522A1C}" srcOrd="1" destOrd="0" presId="urn:microsoft.com/office/officeart/2005/8/layout/cycle4"/>
    <dgm:cxn modelId="{92CE01FC-B41B-448D-A9F3-CD280F089C69}" type="presParOf" srcId="{C8823951-98EE-43D4-90FE-9B6B64522A1C}" destId="{6DB27F1C-BC8C-43D4-AC07-A0B4CBA020E0}" srcOrd="0" destOrd="0" presId="urn:microsoft.com/office/officeart/2005/8/layout/cycle4"/>
    <dgm:cxn modelId="{71F3AD8F-982F-4BF7-B7D8-2D56AB04C926}" type="presParOf" srcId="{C8823951-98EE-43D4-90FE-9B6B64522A1C}" destId="{23F02745-9FC1-43B2-A6C2-C60400909FF7}" srcOrd="1" destOrd="0" presId="urn:microsoft.com/office/officeart/2005/8/layout/cycle4"/>
    <dgm:cxn modelId="{CCC4681F-C76A-43AF-9219-6DFE962883C9}" type="presParOf" srcId="{C8823951-98EE-43D4-90FE-9B6B64522A1C}" destId="{2BBBDD3F-EEEA-49A5-B423-1F95DF2FF88C}" srcOrd="2" destOrd="0" presId="urn:microsoft.com/office/officeart/2005/8/layout/cycle4"/>
    <dgm:cxn modelId="{BDA1EFFB-2E41-417B-A776-BEEE36327CA4}" type="presParOf" srcId="{C8823951-98EE-43D4-90FE-9B6B64522A1C}" destId="{1B07B740-B266-4E05-8338-AB1992CEC957}" srcOrd="3" destOrd="0" presId="urn:microsoft.com/office/officeart/2005/8/layout/cycle4"/>
    <dgm:cxn modelId="{C11D3FEB-70DB-4D36-8B28-76F9649E2A9A}" type="presParOf" srcId="{C8823951-98EE-43D4-90FE-9B6B64522A1C}" destId="{4566BB5F-7104-4E12-AE4B-1FBE4F36EE11}" srcOrd="4" destOrd="0" presId="urn:microsoft.com/office/officeart/2005/8/layout/cycle4"/>
    <dgm:cxn modelId="{171BB552-DBE6-4211-BEF2-A6AB8FEF4849}" type="presParOf" srcId="{126E7062-E072-4A5E-BE49-DE6D6E9A9C28}" destId="{D0B5F321-4819-4252-8498-3B0A4203BC45}" srcOrd="2" destOrd="0" presId="urn:microsoft.com/office/officeart/2005/8/layout/cycle4"/>
    <dgm:cxn modelId="{188FB0B3-907A-4F20-B865-0EB40F33911A}" type="presParOf" srcId="{126E7062-E072-4A5E-BE49-DE6D6E9A9C28}" destId="{3E7C3AF7-C906-4175-8917-453B543FF9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0EB0-8B2B-4783-8A34-1AE7ED802D70}">
      <dsp:nvSpPr>
        <dsp:cNvPr id="0" name=""/>
        <dsp:cNvSpPr/>
      </dsp:nvSpPr>
      <dsp:spPr>
        <a:xfrm>
          <a:off x="-129956" y="0"/>
          <a:ext cx="8251236" cy="3784590"/>
        </a:xfrm>
        <a:prstGeom prst="horizontalScroll">
          <a:avLst/>
        </a:prstGeom>
        <a:solidFill>
          <a:schemeClr val="tx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0" kern="1200" spc="-150" dirty="0" smtClean="0">
              <a:effectLst>
                <a:outerShdw blurRad="38100" dist="38100" dir="2700000" algn="tl">
                  <a:srgbClr val="000000">
                    <a:alpha val="43137"/>
                  </a:srgbClr>
                </a:outerShdw>
              </a:effectLst>
            </a:rPr>
            <a:t>  </a:t>
          </a:r>
          <a:r>
            <a:rPr lang="en-US" sz="3200" b="0" kern="1200" spc="0" dirty="0" smtClean="0">
              <a:effectLst>
                <a:outerShdw blurRad="38100" dist="38100" dir="2700000" algn="tl">
                  <a:srgbClr val="000000">
                    <a:alpha val="43137"/>
                  </a:srgbClr>
                </a:outerShdw>
              </a:effectLst>
            </a:rPr>
            <a:t>TBI: “</a:t>
          </a:r>
          <a:r>
            <a:rPr lang="en-US" sz="3200" b="0" i="0" kern="120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kern="1200" spc="0" baseline="20000" dirty="0" smtClean="0">
            <a:effectLst>
              <a:outerShdw blurRad="38100" dist="38100" dir="2700000" algn="tl">
                <a:srgbClr val="000000">
                  <a:alpha val="43137"/>
                </a:srgbClr>
              </a:outerShdw>
            </a:effectLst>
          </a:endParaRPr>
        </a:p>
        <a:p>
          <a:pPr lvl="0" algn="ctr" defTabSz="1422400">
            <a:lnSpc>
              <a:spcPct val="70000"/>
            </a:lnSpc>
            <a:spcBef>
              <a:spcPct val="0"/>
            </a:spcBef>
            <a:spcAft>
              <a:spcPct val="35000"/>
            </a:spcAft>
          </a:pPr>
          <a:r>
            <a:rPr lang="en-US" sz="2400" b="0" i="0" kern="1200" spc="0" dirty="0" smtClean="0">
              <a:effectLst>
                <a:outerShdw blurRad="38100" dist="38100" dir="2700000" algn="tl">
                  <a:srgbClr val="000000">
                    <a:alpha val="43137"/>
                  </a:srgbClr>
                </a:outerShdw>
              </a:effectLst>
            </a:rPr>
            <a:t>(Strokes</a:t>
          </a:r>
          <a:r>
            <a:rPr lang="en-US" sz="2400" b="0" kern="1200" spc="0" dirty="0" smtClean="0">
              <a:effectLst>
                <a:outerShdw blurRad="38100" dist="38100" dir="2700000" algn="tl">
                  <a:srgbClr val="000000">
                    <a:alpha val="43137"/>
                  </a:srgbClr>
                </a:outerShdw>
              </a:effectLst>
            </a:rPr>
            <a:t>, aneurisms, etc. </a:t>
          </a:r>
        </a:p>
        <a:p>
          <a:pPr lvl="0" algn="ctr" defTabSz="1422400">
            <a:lnSpc>
              <a:spcPct val="70000"/>
            </a:lnSpc>
            <a:spcBef>
              <a:spcPct val="0"/>
            </a:spcBef>
            <a:spcAft>
              <a:spcPct val="35000"/>
            </a:spcAft>
          </a:pPr>
          <a:r>
            <a:rPr lang="en-US" sz="2400" b="0" kern="1200" spc="0" dirty="0" smtClean="0">
              <a:effectLst>
                <a:outerShdw blurRad="38100" dist="38100" dir="2700000" algn="tl">
                  <a:srgbClr val="000000">
                    <a:alpha val="43137"/>
                  </a:srgbClr>
                </a:outerShdw>
              </a:effectLst>
            </a:rPr>
            <a:t>are examples of internal trauma) </a:t>
          </a:r>
          <a:endParaRPr lang="en-US" sz="2400" b="0" kern="1200" spc="0" dirty="0">
            <a:effectLst>
              <a:outerShdw blurRad="38100" dist="38100" dir="2700000" algn="tl">
                <a:srgbClr val="000000">
                  <a:alpha val="43137"/>
                </a:srgbClr>
              </a:outerShdw>
            </a:effectLst>
          </a:endParaRPr>
        </a:p>
      </dsp:txBody>
      <dsp:txXfrm>
        <a:off x="343118" y="473074"/>
        <a:ext cx="7541625" cy="2838442"/>
      </dsp:txXfrm>
    </dsp:sp>
    <dsp:sp modelId="{2AF0D11B-4DFE-497F-A91A-80FA427A5148}">
      <dsp:nvSpPr>
        <dsp:cNvPr id="0" name=""/>
        <dsp:cNvSpPr/>
      </dsp:nvSpPr>
      <dsp:spPr>
        <a:xfrm rot="15922807">
          <a:off x="3708004" y="3378186"/>
          <a:ext cx="815456" cy="0"/>
        </a:xfrm>
        <a:custGeom>
          <a:avLst/>
          <a:gdLst/>
          <a:ahLst/>
          <a:cxnLst/>
          <a:rect l="0" t="0" r="0" b="0"/>
          <a:pathLst>
            <a:path>
              <a:moveTo>
                <a:pt x="0" y="0"/>
              </a:moveTo>
              <a:lnTo>
                <a:pt x="815456" y="0"/>
              </a:lnTo>
            </a:path>
          </a:pathLst>
        </a:custGeom>
        <a:noFill/>
        <a:ln w="285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7D2E5-5573-4A03-A586-E4C986413F24}">
      <dsp:nvSpPr>
        <dsp:cNvPr id="0" name=""/>
        <dsp:cNvSpPr/>
      </dsp:nvSpPr>
      <dsp:spPr>
        <a:xfrm>
          <a:off x="152418" y="2971783"/>
          <a:ext cx="8092780" cy="2868959"/>
        </a:xfrm>
        <a:prstGeom prst="horizontalScroll">
          <a:avLst/>
        </a:prstGeom>
        <a:solidFill>
          <a:schemeClr val="accent1">
            <a:shade val="50000"/>
            <a:hueOff val="209480"/>
            <a:satOff val="-3997"/>
            <a:lumOff val="4081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Closed</a:t>
          </a:r>
          <a:r>
            <a:rPr lang="en-US" sz="2400" b="1" u="none" kern="1200" spc="-150" baseline="0" dirty="0" smtClean="0">
              <a:solidFill>
                <a:schemeClr val="tx2">
                  <a:lumMod val="50000"/>
                </a:schemeClr>
              </a:solidFill>
              <a:effectLst/>
            </a:rPr>
            <a:t> TBI :  brain is damaged without penetrating skull</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(Most common &amp; results from falls, car accidents, assault, etc.)</a:t>
          </a:r>
        </a:p>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Open</a:t>
          </a:r>
          <a:r>
            <a:rPr lang="en-US" sz="2400" b="1" u="none" kern="1200" spc="-150" baseline="0" dirty="0" smtClean="0">
              <a:solidFill>
                <a:schemeClr val="tx2">
                  <a:lumMod val="50000"/>
                </a:schemeClr>
              </a:solidFill>
              <a:effectLst/>
            </a:rPr>
            <a:t> TBI :  skull penetrated by an external object </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(i.e. gun shot wound)</a:t>
          </a:r>
          <a:endParaRPr lang="en-US" sz="2400" b="1" u="none" kern="1200" spc="-150" baseline="0" dirty="0">
            <a:solidFill>
              <a:schemeClr val="tx2">
                <a:lumMod val="50000"/>
              </a:schemeClr>
            </a:solidFill>
            <a:effectLst/>
          </a:endParaRPr>
        </a:p>
      </dsp:txBody>
      <dsp:txXfrm>
        <a:off x="511038" y="3330403"/>
        <a:ext cx="7554850" cy="215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E6FEA-0D15-48A8-964C-F5215ED8C7B8}">
      <dsp:nvSpPr>
        <dsp:cNvPr id="0" name=""/>
        <dsp:cNvSpPr/>
      </dsp:nvSpPr>
      <dsp:spPr>
        <a:xfrm rot="5400000">
          <a:off x="4473973" y="-2264160"/>
          <a:ext cx="1490930" cy="632405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effectLst/>
            </a:rPr>
            <a:t>Brief or no Loss of Consciousness (LOC)</a:t>
          </a:r>
          <a:endParaRPr lang="en-US" sz="2200" kern="1200" spc="-150" dirty="0">
            <a:solidFill>
              <a:schemeClr val="tx2">
                <a:lumMod val="50000"/>
              </a:schemeClr>
            </a:solidFill>
            <a:effectLst/>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effectLst/>
            </a:rPr>
            <a:t>May show symptoms such as dizziness, vomiting, fatigue</a:t>
          </a:r>
          <a:endParaRPr lang="en-US" sz="2200" kern="1200" spc="-150" dirty="0">
            <a:solidFill>
              <a:schemeClr val="tx2">
                <a:lumMod val="50000"/>
              </a:schemeClr>
            </a:solidFill>
            <a:effectLst/>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effectLst/>
            </a:rPr>
            <a:t>Accounts for ~75% of all TBIs</a:t>
          </a:r>
          <a:endParaRPr lang="en-US" sz="2200" kern="1200" spc="-150" dirty="0">
            <a:solidFill>
              <a:schemeClr val="tx2">
                <a:lumMod val="50000"/>
              </a:schemeClr>
            </a:solidFill>
            <a:effectLst/>
          </a:endParaRPr>
        </a:p>
      </dsp:txBody>
      <dsp:txXfrm rot="-5400000">
        <a:off x="2057409" y="225185"/>
        <a:ext cx="6251278" cy="1345368"/>
      </dsp:txXfrm>
    </dsp:sp>
    <dsp:sp modelId="{3E46A773-4D4D-4E10-9B8F-8D26BCABE94D}">
      <dsp:nvSpPr>
        <dsp:cNvPr id="0" name=""/>
        <dsp:cNvSpPr/>
      </dsp:nvSpPr>
      <dsp:spPr>
        <a:xfrm>
          <a:off x="741" y="0"/>
          <a:ext cx="2132559" cy="1788269"/>
        </a:xfrm>
        <a:prstGeom prst="round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60000"/>
            </a:lnSpc>
            <a:spcBef>
              <a:spcPct val="0"/>
            </a:spcBef>
            <a:spcAft>
              <a:spcPct val="35000"/>
            </a:spcAft>
          </a:pPr>
          <a:r>
            <a:rPr lang="en-US" sz="2600" b="0" kern="1200" dirty="0" smtClean="0">
              <a:effectLst>
                <a:outerShdw blurRad="38100" dist="38100" dir="2700000" algn="tl">
                  <a:srgbClr val="000000">
                    <a:alpha val="43137"/>
                  </a:srgbClr>
                </a:outerShdw>
              </a:effectLst>
            </a:rPr>
            <a:t>Mild TBI/</a:t>
          </a:r>
        </a:p>
        <a:p>
          <a:pPr lvl="0" algn="ctr" defTabSz="1155700">
            <a:lnSpc>
              <a:spcPct val="60000"/>
            </a:lnSpc>
            <a:spcBef>
              <a:spcPct val="0"/>
            </a:spcBef>
            <a:spcAft>
              <a:spcPct val="35000"/>
            </a:spcAft>
          </a:pPr>
          <a:r>
            <a:rPr lang="en-US" sz="2500" b="0" kern="1200" spc="-150" dirty="0" smtClean="0">
              <a:effectLst>
                <a:outerShdw blurRad="38100" dist="38100" dir="2700000" algn="tl">
                  <a:srgbClr val="000000">
                    <a:alpha val="43137"/>
                  </a:srgbClr>
                </a:outerShdw>
              </a:effectLst>
            </a:rPr>
            <a:t>”Concussion"</a:t>
          </a:r>
          <a:endParaRPr lang="en-US" sz="2500" b="0" kern="1200" spc="-150" dirty="0">
            <a:effectLst>
              <a:outerShdw blurRad="38100" dist="38100" dir="2700000" algn="tl">
                <a:srgbClr val="000000">
                  <a:alpha val="43137"/>
                </a:srgbClr>
              </a:outerShdw>
            </a:effectLst>
          </a:endParaRPr>
        </a:p>
      </dsp:txBody>
      <dsp:txXfrm>
        <a:off x="88037" y="87296"/>
        <a:ext cx="1957967" cy="1613677"/>
      </dsp:txXfrm>
    </dsp:sp>
    <dsp:sp modelId="{A019B6FC-3F5E-42B7-9089-5250D9895C81}">
      <dsp:nvSpPr>
        <dsp:cNvPr id="0" name=""/>
        <dsp:cNvSpPr/>
      </dsp:nvSpPr>
      <dsp:spPr>
        <a:xfrm rot="5400000">
          <a:off x="4420582" y="-381972"/>
          <a:ext cx="1593068" cy="6319425"/>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LOC can last from minutes to hours</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May have tissue damage, bleeding or fractures in skull</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Symptoms may include loss of recall of the event, confusion, and impaired verbal memory</a:t>
          </a:r>
          <a:endParaRPr lang="en-US" sz="2200" kern="1200" spc="-150" dirty="0">
            <a:solidFill>
              <a:schemeClr val="tx2">
                <a:lumMod val="50000"/>
              </a:schemeClr>
            </a:solidFill>
          </a:endParaRPr>
        </a:p>
      </dsp:txBody>
      <dsp:txXfrm rot="-5400000">
        <a:off x="2057404" y="2058973"/>
        <a:ext cx="6241658" cy="1437534"/>
      </dsp:txXfrm>
    </dsp:sp>
    <dsp:sp modelId="{FEA9EC86-8997-4EC1-9EBC-2312EAEACD45}">
      <dsp:nvSpPr>
        <dsp:cNvPr id="0" name=""/>
        <dsp:cNvSpPr/>
      </dsp:nvSpPr>
      <dsp:spPr>
        <a:xfrm>
          <a:off x="0" y="1905165"/>
          <a:ext cx="2132105" cy="1746912"/>
        </a:xfrm>
        <a:prstGeom prst="roundRect">
          <a:avLst/>
        </a:prstGeom>
        <a:solidFill>
          <a:schemeClr val="tx2">
            <a:lumMod val="50000"/>
          </a:schemeClr>
        </a:solidFill>
        <a:ln>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0" kern="1200" dirty="0" smtClean="0">
              <a:effectLst>
                <a:outerShdw blurRad="38100" dist="38100" dir="2700000" algn="tl">
                  <a:srgbClr val="000000">
                    <a:alpha val="43137"/>
                  </a:srgbClr>
                </a:outerShdw>
              </a:effectLst>
            </a:rPr>
            <a:t>Moderate TBI</a:t>
          </a:r>
          <a:endParaRPr lang="en-US" sz="2600" b="0" kern="1200" dirty="0">
            <a:effectLst>
              <a:outerShdw blurRad="38100" dist="38100" dir="2700000" algn="tl">
                <a:srgbClr val="000000">
                  <a:alpha val="43137"/>
                </a:srgbClr>
              </a:outerShdw>
            </a:effectLst>
          </a:endParaRPr>
        </a:p>
      </dsp:txBody>
      <dsp:txXfrm>
        <a:off x="85277" y="1990442"/>
        <a:ext cx="1961551" cy="1576358"/>
      </dsp:txXfrm>
    </dsp:sp>
    <dsp:sp modelId="{D7FEB714-61A3-4EFD-90F5-D258C10B9690}">
      <dsp:nvSpPr>
        <dsp:cNvPr id="0" name=""/>
        <dsp:cNvSpPr/>
      </dsp:nvSpPr>
      <dsp:spPr>
        <a:xfrm rot="5400000">
          <a:off x="4518217" y="1501578"/>
          <a:ext cx="1390103" cy="631176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LOC for 6 or more hours</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Long –Term disability is highly likely</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Behavior, social, and communication impairments may result</a:t>
          </a:r>
          <a:endParaRPr lang="en-US" sz="2200" kern="1200" spc="-150" dirty="0">
            <a:solidFill>
              <a:schemeClr val="tx2">
                <a:lumMod val="50000"/>
              </a:schemeClr>
            </a:solidFill>
          </a:endParaRPr>
        </a:p>
      </dsp:txBody>
      <dsp:txXfrm rot="-5400000">
        <a:off x="2057389" y="4030266"/>
        <a:ext cx="6243901" cy="1254385"/>
      </dsp:txXfrm>
    </dsp:sp>
    <dsp:sp modelId="{671DCCA3-24AF-47E2-A640-B7154CF133A0}">
      <dsp:nvSpPr>
        <dsp:cNvPr id="0" name=""/>
        <dsp:cNvSpPr/>
      </dsp:nvSpPr>
      <dsp:spPr>
        <a:xfrm>
          <a:off x="0" y="3767912"/>
          <a:ext cx="2143072" cy="1743887"/>
        </a:xfrm>
        <a:prstGeom prst="round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0" kern="1200" dirty="0" smtClean="0">
              <a:effectLst>
                <a:outerShdw blurRad="38100" dist="38100" dir="2700000" algn="tl">
                  <a:srgbClr val="000000">
                    <a:alpha val="43137"/>
                  </a:srgbClr>
                </a:outerShdw>
              </a:effectLst>
            </a:rPr>
            <a:t>Severe TBI</a:t>
          </a:r>
          <a:endParaRPr lang="en-US" sz="2600" b="0" kern="1200" dirty="0">
            <a:effectLst>
              <a:outerShdw blurRad="38100" dist="38100" dir="2700000" algn="tl">
                <a:srgbClr val="000000">
                  <a:alpha val="43137"/>
                </a:srgbClr>
              </a:outerShdw>
            </a:effectLst>
          </a:endParaRPr>
        </a:p>
      </dsp:txBody>
      <dsp:txXfrm>
        <a:off x="85130" y="3853042"/>
        <a:ext cx="1972812" cy="1573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0470B-A28E-4B59-9FF0-F36B39A81413}">
      <dsp:nvSpPr>
        <dsp:cNvPr id="0" name=""/>
        <dsp:cNvSpPr/>
      </dsp:nvSpPr>
      <dsp:spPr>
        <a:xfrm>
          <a:off x="20066" y="188871"/>
          <a:ext cx="4116660" cy="2410518"/>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u="sng" kern="1200" dirty="0" err="1" smtClean="0"/>
            <a:t>Neuromedical</a:t>
          </a:r>
          <a:endParaRPr lang="en-US" sz="2300" u="sng" kern="1200" dirty="0" smtClean="0"/>
        </a:p>
        <a:p>
          <a:pPr lvl="0" algn="l" defTabSz="1022350">
            <a:lnSpc>
              <a:spcPct val="90000"/>
            </a:lnSpc>
            <a:spcBef>
              <a:spcPct val="0"/>
            </a:spcBef>
            <a:spcAft>
              <a:spcPct val="35000"/>
            </a:spcAft>
          </a:pPr>
          <a:r>
            <a:rPr lang="en-US" sz="2300" kern="1200" dirty="0" smtClean="0"/>
            <a:t>Headaches, Poor Balance, Change in taste/smell/hearing, Pain Issues,  Seizures,        Sleep Disturbance, </a:t>
          </a:r>
          <a:endParaRPr lang="en-US" sz="2300" kern="1200" dirty="0"/>
        </a:p>
      </dsp:txBody>
      <dsp:txXfrm>
        <a:off x="20066" y="188871"/>
        <a:ext cx="4116660" cy="2410518"/>
      </dsp:txXfrm>
    </dsp:sp>
    <dsp:sp modelId="{EC0A928B-F7FE-409A-98AA-B61193528E16}">
      <dsp:nvSpPr>
        <dsp:cNvPr id="0" name=""/>
        <dsp:cNvSpPr/>
      </dsp:nvSpPr>
      <dsp:spPr>
        <a:xfrm>
          <a:off x="4547331" y="189803"/>
          <a:ext cx="4036218" cy="242173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u="sng" kern="1200" dirty="0" smtClean="0"/>
            <a:t>Behavioral-Emotional</a:t>
          </a:r>
        </a:p>
        <a:p>
          <a:pPr lvl="0" algn="r" defTabSz="1022350">
            <a:lnSpc>
              <a:spcPct val="90000"/>
            </a:lnSpc>
            <a:spcBef>
              <a:spcPct val="0"/>
            </a:spcBef>
            <a:spcAft>
              <a:spcPct val="35000"/>
            </a:spcAft>
          </a:pPr>
          <a:r>
            <a:rPr lang="en-US" sz="2300" kern="1200" dirty="0" smtClean="0"/>
            <a:t>Irritability, Depression, Lack of motivation, Desocialization, Impulsivity, Loss of emotional control </a:t>
          </a:r>
          <a:endParaRPr lang="en-US" sz="2300" kern="1200" dirty="0"/>
        </a:p>
      </dsp:txBody>
      <dsp:txXfrm>
        <a:off x="4547331" y="189803"/>
        <a:ext cx="4036218" cy="2421731"/>
      </dsp:txXfrm>
    </dsp:sp>
    <dsp:sp modelId="{4AA5E848-B755-4596-9CA0-BFA8C502AF5A}">
      <dsp:nvSpPr>
        <dsp:cNvPr id="0" name=""/>
        <dsp:cNvSpPr/>
      </dsp:nvSpPr>
      <dsp:spPr>
        <a:xfrm>
          <a:off x="0" y="3200394"/>
          <a:ext cx="4168162" cy="2433839"/>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u="sng" kern="1200" dirty="0" smtClean="0"/>
            <a:t>Communication</a:t>
          </a:r>
        </a:p>
        <a:p>
          <a:pPr lvl="0" algn="l" defTabSz="1022350">
            <a:lnSpc>
              <a:spcPct val="90000"/>
            </a:lnSpc>
            <a:spcBef>
              <a:spcPct val="0"/>
            </a:spcBef>
            <a:spcAft>
              <a:spcPct val="35000"/>
            </a:spcAft>
          </a:pPr>
          <a:r>
            <a:rPr lang="en-US" sz="2300" kern="1200" dirty="0" smtClean="0"/>
            <a:t>Poor listening and conversational skills,       Word-retrieval problems, Speech Impairment</a:t>
          </a:r>
          <a:endParaRPr lang="en-US" sz="2300" kern="1200" dirty="0"/>
        </a:p>
      </dsp:txBody>
      <dsp:txXfrm>
        <a:off x="0" y="3200394"/>
        <a:ext cx="4168162" cy="2433839"/>
      </dsp:txXfrm>
    </dsp:sp>
    <dsp:sp modelId="{3161B2EB-485A-4859-960C-A230BFA9867D}">
      <dsp:nvSpPr>
        <dsp:cNvPr id="0" name=""/>
        <dsp:cNvSpPr/>
      </dsp:nvSpPr>
      <dsp:spPr>
        <a:xfrm>
          <a:off x="4513710" y="3161865"/>
          <a:ext cx="4036218" cy="242173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u="sng" kern="1200" dirty="0" smtClean="0"/>
            <a:t>Cognitive</a:t>
          </a:r>
        </a:p>
        <a:p>
          <a:pPr lvl="0" algn="r" defTabSz="1022350">
            <a:lnSpc>
              <a:spcPct val="90000"/>
            </a:lnSpc>
            <a:spcBef>
              <a:spcPct val="0"/>
            </a:spcBef>
            <a:spcAft>
              <a:spcPct val="35000"/>
            </a:spcAft>
          </a:pPr>
          <a:r>
            <a:rPr lang="en-US" sz="2300" kern="1200" dirty="0" smtClean="0"/>
            <a:t>Memory difficulties, Impaired concentration,         Slow mental processing,     Loss of judgment </a:t>
          </a:r>
          <a:endParaRPr lang="en-US" sz="2300" kern="1200" dirty="0"/>
        </a:p>
      </dsp:txBody>
      <dsp:txXfrm>
        <a:off x="4513710" y="3161865"/>
        <a:ext cx="4036218" cy="2421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584D-93C2-49CB-9FCA-01DCADEAA30C}">
      <dsp:nvSpPr>
        <dsp:cNvPr id="0" name=""/>
        <dsp:cNvSpPr/>
      </dsp:nvSpPr>
      <dsp:spPr>
        <a:xfrm>
          <a:off x="2238736" y="304773"/>
          <a:ext cx="4187198" cy="1946918"/>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b="0" kern="1200" spc="-150" baseline="20000" dirty="0" smtClean="0">
              <a:effectLst>
                <a:outerShdw blurRad="38100" dist="38100" dir="2700000" algn="tl">
                  <a:srgbClr val="000000">
                    <a:alpha val="43137"/>
                  </a:srgbClr>
                </a:outerShdw>
              </a:effectLst>
            </a:rPr>
            <a:t>Who is at risk?</a:t>
          </a:r>
          <a:endParaRPr lang="en-US" sz="5000" b="0" kern="1200" spc="-150" baseline="20000" dirty="0">
            <a:effectLst>
              <a:outerShdw blurRad="38100" dist="38100" dir="2700000" algn="tl">
                <a:srgbClr val="000000">
                  <a:alpha val="43137"/>
                </a:srgbClr>
              </a:outerShdw>
            </a:effectLst>
          </a:endParaRPr>
        </a:p>
      </dsp:txBody>
      <dsp:txXfrm>
        <a:off x="2851937" y="589893"/>
        <a:ext cx="2960796" cy="1376678"/>
      </dsp:txXfrm>
    </dsp:sp>
    <dsp:sp modelId="{A4677995-969C-449C-99EA-23DD8A537EA9}">
      <dsp:nvSpPr>
        <dsp:cNvPr id="0" name=""/>
        <dsp:cNvSpPr/>
      </dsp:nvSpPr>
      <dsp:spPr>
        <a:xfrm rot="9491913">
          <a:off x="1016236" y="1696123"/>
          <a:ext cx="1842521" cy="492888"/>
        </a:xfrm>
        <a:prstGeom prst="lef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B4CEDD-505D-4BA8-8FEF-13904892E321}">
      <dsp:nvSpPr>
        <dsp:cNvPr id="0" name=""/>
        <dsp:cNvSpPr/>
      </dsp:nvSpPr>
      <dsp:spPr>
        <a:xfrm>
          <a:off x="228579" y="1600203"/>
          <a:ext cx="1412662" cy="2074006"/>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Estimated 1.7 million injuries annually </a:t>
          </a:r>
          <a:r>
            <a:rPr lang="en-US" sz="2400" kern="1200" spc="-150" baseline="20000" dirty="0" smtClean="0">
              <a:effectLst>
                <a:outerShdw blurRad="38100" dist="38100" dir="2700000" algn="tl">
                  <a:srgbClr val="000000">
                    <a:alpha val="43137"/>
                  </a:srgbClr>
                </a:outerShdw>
              </a:effectLst>
            </a:rPr>
            <a:t>1</a:t>
          </a:r>
          <a:endParaRPr lang="en-US" sz="2400" kern="1200" spc="-150" baseline="20000" dirty="0">
            <a:effectLst>
              <a:outerShdw blurRad="38100" dist="38100" dir="2700000" algn="tl">
                <a:srgbClr val="000000">
                  <a:alpha val="43137"/>
                </a:srgbClr>
              </a:outerShdw>
            </a:effectLst>
          </a:endParaRPr>
        </a:p>
      </dsp:txBody>
      <dsp:txXfrm>
        <a:off x="269954" y="1641578"/>
        <a:ext cx="1329912" cy="1991256"/>
      </dsp:txXfrm>
    </dsp:sp>
    <dsp:sp modelId="{4D2B572E-6F58-4717-B14F-847BDC30FBB8}">
      <dsp:nvSpPr>
        <dsp:cNvPr id="0" name=""/>
        <dsp:cNvSpPr/>
      </dsp:nvSpPr>
      <dsp:spPr>
        <a:xfrm rot="7162909">
          <a:off x="1584803" y="2637622"/>
          <a:ext cx="3030007" cy="511634"/>
        </a:xfrm>
        <a:prstGeom prst="leftArrow">
          <a:avLst>
            <a:gd name="adj1" fmla="val 60000"/>
            <a:gd name="adj2" fmla="val 50000"/>
          </a:avLst>
        </a:prstGeom>
        <a:gradFill rotWithShape="0">
          <a:gsLst>
            <a:gs pos="0">
              <a:schemeClr val="accent1">
                <a:shade val="90000"/>
                <a:hueOff val="108758"/>
                <a:satOff val="-2756"/>
                <a:lumOff val="15273"/>
                <a:alphaOff val="0"/>
                <a:shade val="51000"/>
                <a:satMod val="130000"/>
              </a:schemeClr>
            </a:gs>
            <a:gs pos="80000">
              <a:schemeClr val="accent1">
                <a:shade val="90000"/>
                <a:hueOff val="108758"/>
                <a:satOff val="-2756"/>
                <a:lumOff val="15273"/>
                <a:alphaOff val="0"/>
                <a:shade val="93000"/>
                <a:satMod val="130000"/>
              </a:schemeClr>
            </a:gs>
            <a:gs pos="100000">
              <a:schemeClr val="accent1">
                <a:shade val="90000"/>
                <a:hueOff val="108758"/>
                <a:satOff val="-2756"/>
                <a:lumOff val="15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6DEB56E-1D80-4FFD-877C-2665D2A071AE}">
      <dsp:nvSpPr>
        <dsp:cNvPr id="0" name=""/>
        <dsp:cNvSpPr/>
      </dsp:nvSpPr>
      <dsp:spPr>
        <a:xfrm>
          <a:off x="1143013" y="4038594"/>
          <a:ext cx="2171916" cy="1950562"/>
        </a:xfrm>
        <a:prstGeom prst="roundRect">
          <a:avLst>
            <a:gd name="adj" fmla="val 10000"/>
          </a:avLst>
        </a:prstGeom>
        <a:gradFill rotWithShape="0">
          <a:gsLst>
            <a:gs pos="0">
              <a:schemeClr val="accent1">
                <a:shade val="50000"/>
                <a:hueOff val="104740"/>
                <a:satOff val="-1999"/>
                <a:lumOff val="20408"/>
                <a:alphaOff val="0"/>
                <a:shade val="51000"/>
                <a:satMod val="130000"/>
              </a:schemeClr>
            </a:gs>
            <a:gs pos="80000">
              <a:schemeClr val="accent1">
                <a:shade val="50000"/>
                <a:hueOff val="104740"/>
                <a:satOff val="-1999"/>
                <a:lumOff val="20408"/>
                <a:alphaOff val="0"/>
                <a:shade val="93000"/>
                <a:satMod val="130000"/>
              </a:schemeClr>
            </a:gs>
            <a:gs pos="100000">
              <a:schemeClr val="accent1">
                <a:shade val="50000"/>
                <a:hueOff val="104740"/>
                <a:satOff val="-1999"/>
                <a:lumOff val="20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Males have a higher incident rate (~75%) than females.</a:t>
          </a:r>
          <a:r>
            <a:rPr lang="en-US" sz="2400" kern="1200" spc="-150" baseline="20000" dirty="0" smtClean="0">
              <a:effectLst>
                <a:outerShdw blurRad="38100" dist="38100" dir="2700000" algn="tl">
                  <a:srgbClr val="000000">
                    <a:alpha val="43137"/>
                  </a:srgbClr>
                </a:outerShdw>
              </a:effectLst>
            </a:rPr>
            <a:t>3</a:t>
          </a:r>
          <a:endParaRPr lang="en-US" sz="2400" kern="1200" spc="-150" baseline="20000" dirty="0">
            <a:effectLst>
              <a:outerShdw blurRad="38100" dist="38100" dir="2700000" algn="tl">
                <a:srgbClr val="000000">
                  <a:alpha val="43137"/>
                </a:srgbClr>
              </a:outerShdw>
            </a:effectLst>
          </a:endParaRPr>
        </a:p>
      </dsp:txBody>
      <dsp:txXfrm>
        <a:off x="1200143" y="4095724"/>
        <a:ext cx="2057656" cy="1836302"/>
      </dsp:txXfrm>
    </dsp:sp>
    <dsp:sp modelId="{082F3CBA-A630-4AC0-A6F7-AB06E6D72143}">
      <dsp:nvSpPr>
        <dsp:cNvPr id="0" name=""/>
        <dsp:cNvSpPr/>
      </dsp:nvSpPr>
      <dsp:spPr>
        <a:xfrm rot="3947144">
          <a:off x="3807085" y="2949548"/>
          <a:ext cx="3120305" cy="507723"/>
        </a:xfrm>
        <a:prstGeom prst="leftArrow">
          <a:avLst>
            <a:gd name="adj1" fmla="val 60000"/>
            <a:gd name="adj2" fmla="val 50000"/>
          </a:avLst>
        </a:prstGeom>
        <a:gradFill rotWithShape="0">
          <a:gsLst>
            <a:gs pos="0">
              <a:schemeClr val="accent1">
                <a:shade val="90000"/>
                <a:hueOff val="217516"/>
                <a:satOff val="-5512"/>
                <a:lumOff val="30545"/>
                <a:alphaOff val="0"/>
                <a:shade val="51000"/>
                <a:satMod val="130000"/>
              </a:schemeClr>
            </a:gs>
            <a:gs pos="80000">
              <a:schemeClr val="accent1">
                <a:shade val="90000"/>
                <a:hueOff val="217516"/>
                <a:satOff val="-5512"/>
                <a:lumOff val="30545"/>
                <a:alphaOff val="0"/>
                <a:shade val="93000"/>
                <a:satMod val="130000"/>
              </a:schemeClr>
            </a:gs>
            <a:gs pos="100000">
              <a:schemeClr val="accent1">
                <a:shade val="90000"/>
                <a:hueOff val="217516"/>
                <a:satOff val="-5512"/>
                <a:lumOff val="305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BE2F7F6-C37E-4D14-A65D-626DF473AF5E}">
      <dsp:nvSpPr>
        <dsp:cNvPr id="0" name=""/>
        <dsp:cNvSpPr/>
      </dsp:nvSpPr>
      <dsp:spPr>
        <a:xfrm>
          <a:off x="3581387" y="4388966"/>
          <a:ext cx="5067483" cy="1707036"/>
        </a:xfrm>
        <a:prstGeom prst="roundRect">
          <a:avLst>
            <a:gd name="adj" fmla="val 10000"/>
          </a:avLst>
        </a:prstGeom>
        <a:gradFill rotWithShape="0">
          <a:gsLst>
            <a:gs pos="0">
              <a:schemeClr val="accent1">
                <a:shade val="50000"/>
                <a:hueOff val="209480"/>
                <a:satOff val="-3997"/>
                <a:lumOff val="40816"/>
                <a:alphaOff val="0"/>
                <a:shade val="51000"/>
                <a:satMod val="130000"/>
              </a:schemeClr>
            </a:gs>
            <a:gs pos="80000">
              <a:schemeClr val="accent1">
                <a:shade val="50000"/>
                <a:hueOff val="209480"/>
                <a:satOff val="-3997"/>
                <a:lumOff val="40816"/>
                <a:alphaOff val="0"/>
                <a:shade val="93000"/>
                <a:satMod val="130000"/>
              </a:schemeClr>
            </a:gs>
            <a:gs pos="100000">
              <a:schemeClr val="accent1">
                <a:shade val="50000"/>
                <a:hueOff val="209480"/>
                <a:satOff val="-3997"/>
                <a:lumOff val="408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ts val="2800"/>
            </a:lnSpc>
            <a:spcBef>
              <a:spcPct val="0"/>
            </a:spcBef>
            <a:spcAft>
              <a:spcPct val="35000"/>
            </a:spcAft>
          </a:pPr>
          <a:r>
            <a:rPr lang="en-US" sz="3600" kern="1200" spc="-150" baseline="20000" dirty="0" smtClean="0">
              <a:solidFill>
                <a:schemeClr val="tx2">
                  <a:lumMod val="75000"/>
                </a:schemeClr>
              </a:solidFill>
              <a:effectLst/>
            </a:rPr>
            <a:t>After the 1</a:t>
          </a:r>
          <a:r>
            <a:rPr lang="en-US" sz="3600" kern="1200" spc="-150" baseline="30000" dirty="0" smtClean="0">
              <a:solidFill>
                <a:schemeClr val="tx2">
                  <a:lumMod val="75000"/>
                </a:schemeClr>
              </a:solidFill>
              <a:effectLst/>
            </a:rPr>
            <a:t>st</a:t>
          </a:r>
          <a:r>
            <a:rPr lang="en-US" sz="3600" kern="1200" spc="-150" baseline="20000" dirty="0" smtClean="0">
              <a:solidFill>
                <a:schemeClr val="tx2">
                  <a:lumMod val="75000"/>
                </a:schemeClr>
              </a:solidFill>
              <a:effectLst/>
            </a:rPr>
            <a:t> TBI, the risk of a 2</a:t>
          </a:r>
          <a:r>
            <a:rPr lang="en-US" sz="3600" kern="1200" spc="-150" baseline="30000" dirty="0" smtClean="0">
              <a:solidFill>
                <a:schemeClr val="tx2">
                  <a:lumMod val="75000"/>
                </a:schemeClr>
              </a:solidFill>
              <a:effectLst/>
            </a:rPr>
            <a:t>nd</a:t>
          </a:r>
          <a:r>
            <a:rPr lang="en-US" sz="3600" kern="1200" spc="-150" baseline="20000" dirty="0" smtClean="0">
              <a:solidFill>
                <a:schemeClr val="tx2">
                  <a:lumMod val="75000"/>
                </a:schemeClr>
              </a:solidFill>
              <a:effectLst/>
            </a:rPr>
            <a:t> TBI is 3 times greater.   After a 2</a:t>
          </a:r>
          <a:r>
            <a:rPr lang="en-US" sz="3600" kern="1200" spc="-150" baseline="30000" dirty="0" smtClean="0">
              <a:solidFill>
                <a:schemeClr val="tx2">
                  <a:lumMod val="75000"/>
                </a:schemeClr>
              </a:solidFill>
              <a:effectLst/>
            </a:rPr>
            <a:t>nd</a:t>
          </a:r>
          <a:r>
            <a:rPr lang="en-US" sz="3600" kern="1200" spc="-150" baseline="20000" dirty="0" smtClean="0">
              <a:solidFill>
                <a:schemeClr val="tx2">
                  <a:lumMod val="75000"/>
                </a:schemeClr>
              </a:solidFill>
              <a:effectLst/>
            </a:rPr>
            <a:t> TBI, the risk of a third TBI is 8 times greater!</a:t>
          </a:r>
          <a:endParaRPr lang="en-US" sz="3600" kern="1200" spc="-150" baseline="20000" dirty="0">
            <a:solidFill>
              <a:schemeClr val="tx2">
                <a:lumMod val="75000"/>
              </a:schemeClr>
            </a:solidFill>
            <a:effectLst/>
          </a:endParaRPr>
        </a:p>
      </dsp:txBody>
      <dsp:txXfrm>
        <a:off x="3631384" y="4438963"/>
        <a:ext cx="4967489" cy="1607042"/>
      </dsp:txXfrm>
    </dsp:sp>
    <dsp:sp modelId="{9446677C-A345-46A5-9BD6-617B814C5945}">
      <dsp:nvSpPr>
        <dsp:cNvPr id="0" name=""/>
        <dsp:cNvSpPr/>
      </dsp:nvSpPr>
      <dsp:spPr>
        <a:xfrm rot="1433859">
          <a:off x="5659620" y="1637876"/>
          <a:ext cx="1792842" cy="482234"/>
        </a:xfrm>
        <a:prstGeom prst="leftArrow">
          <a:avLst>
            <a:gd name="adj1" fmla="val 60000"/>
            <a:gd name="adj2" fmla="val 50000"/>
          </a:avLst>
        </a:prstGeom>
        <a:gradFill rotWithShape="0">
          <a:gsLst>
            <a:gs pos="0">
              <a:schemeClr val="accent1">
                <a:shade val="90000"/>
                <a:hueOff val="108758"/>
                <a:satOff val="-2756"/>
                <a:lumOff val="15273"/>
                <a:alphaOff val="0"/>
                <a:shade val="51000"/>
                <a:satMod val="130000"/>
              </a:schemeClr>
            </a:gs>
            <a:gs pos="80000">
              <a:schemeClr val="accent1">
                <a:shade val="90000"/>
                <a:hueOff val="108758"/>
                <a:satOff val="-2756"/>
                <a:lumOff val="15273"/>
                <a:alphaOff val="0"/>
                <a:shade val="93000"/>
                <a:satMod val="130000"/>
              </a:schemeClr>
            </a:gs>
            <a:gs pos="100000">
              <a:schemeClr val="accent1">
                <a:shade val="90000"/>
                <a:hueOff val="108758"/>
                <a:satOff val="-2756"/>
                <a:lumOff val="15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FAB7A-D38D-42FA-86E0-62B24E943439}">
      <dsp:nvSpPr>
        <dsp:cNvPr id="0" name=""/>
        <dsp:cNvSpPr/>
      </dsp:nvSpPr>
      <dsp:spPr>
        <a:xfrm>
          <a:off x="6553201" y="1371604"/>
          <a:ext cx="2058609" cy="2693493"/>
        </a:xfrm>
        <a:prstGeom prst="roundRect">
          <a:avLst>
            <a:gd name="adj" fmla="val 10000"/>
          </a:avLst>
        </a:prstGeom>
        <a:gradFill rotWithShape="0">
          <a:gsLst>
            <a:gs pos="0">
              <a:schemeClr val="accent1">
                <a:shade val="50000"/>
                <a:hueOff val="104740"/>
                <a:satOff val="-1999"/>
                <a:lumOff val="20408"/>
                <a:alphaOff val="0"/>
                <a:shade val="51000"/>
                <a:satMod val="130000"/>
              </a:schemeClr>
            </a:gs>
            <a:gs pos="80000">
              <a:schemeClr val="accent1">
                <a:shade val="50000"/>
                <a:hueOff val="104740"/>
                <a:satOff val="-1999"/>
                <a:lumOff val="20408"/>
                <a:alphaOff val="0"/>
                <a:shade val="93000"/>
                <a:satMod val="130000"/>
              </a:schemeClr>
            </a:gs>
            <a:gs pos="100000">
              <a:schemeClr val="accent1">
                <a:shade val="50000"/>
                <a:hueOff val="104740"/>
                <a:satOff val="-1999"/>
                <a:lumOff val="20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Ages most at risk: </a:t>
          </a:r>
        </a:p>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0 to 4 years; 15 to 19 years; and 65 years and older </a:t>
          </a:r>
          <a:r>
            <a:rPr lang="en-US" sz="2400" kern="1200" spc="-150" baseline="20000" dirty="0" smtClean="0">
              <a:effectLst>
                <a:outerShdw blurRad="38100" dist="38100" dir="2700000" algn="tl">
                  <a:srgbClr val="000000">
                    <a:alpha val="43137"/>
                  </a:srgbClr>
                </a:outerShdw>
              </a:effectLst>
            </a:rPr>
            <a:t>1</a:t>
          </a:r>
          <a:endParaRPr lang="en-US" sz="2400" kern="1200" spc="-150" baseline="20000" dirty="0">
            <a:effectLst>
              <a:outerShdw blurRad="38100" dist="38100" dir="2700000" algn="tl">
                <a:srgbClr val="000000">
                  <a:alpha val="43137"/>
                </a:srgbClr>
              </a:outerShdw>
            </a:effectLst>
          </a:endParaRPr>
        </a:p>
      </dsp:txBody>
      <dsp:txXfrm>
        <a:off x="6613496" y="1431899"/>
        <a:ext cx="1938019" cy="25729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C5C95-C23A-4825-9223-A47AAF136D17}">
      <dsp:nvSpPr>
        <dsp:cNvPr id="0" name=""/>
        <dsp:cNvSpPr/>
      </dsp:nvSpPr>
      <dsp:spPr>
        <a:xfrm>
          <a:off x="5052284" y="3505192"/>
          <a:ext cx="3327195" cy="217311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b" anchorCtr="0">
          <a:noAutofit/>
        </a:bodyPr>
        <a:lstStyle/>
        <a:p>
          <a:pPr marL="171450" lvl="1" indent="-171450" algn="r" defTabSz="800100">
            <a:lnSpc>
              <a:spcPct val="90000"/>
            </a:lnSpc>
            <a:spcBef>
              <a:spcPct val="0"/>
            </a:spcBef>
            <a:spcAft>
              <a:spcPct val="15000"/>
            </a:spcAft>
            <a:buChar char="••"/>
          </a:pPr>
          <a:r>
            <a:rPr lang="en-US" sz="1800" kern="1200" dirty="0" smtClean="0">
              <a:solidFill>
                <a:schemeClr val="tx2">
                  <a:lumMod val="50000"/>
                </a:schemeClr>
              </a:solidFill>
              <a:effectLst/>
            </a:rPr>
            <a:t>S</a:t>
          </a:r>
          <a:r>
            <a:rPr lang="en-US" sz="1800" b="0" i="0" kern="1200" dirty="0" smtClean="0">
              <a:solidFill>
                <a:schemeClr val="tx2">
                  <a:lumMod val="50000"/>
                </a:schemeClr>
              </a:solidFill>
            </a:rPr>
            <a:t>ervice linkage system containing all head and spinal cord trauma reported by hospitals statewide</a:t>
          </a:r>
          <a:endParaRPr lang="en-US" sz="1800" kern="1200" dirty="0">
            <a:solidFill>
              <a:schemeClr val="tx2">
                <a:lumMod val="50000"/>
              </a:schemeClr>
            </a:solidFill>
            <a:effectLst>
              <a:outerShdw blurRad="38100" dist="38100" dir="2700000" algn="tl">
                <a:srgbClr val="000000">
                  <a:alpha val="43137"/>
                </a:srgbClr>
              </a:outerShdw>
            </a:effectLst>
          </a:endParaRPr>
        </a:p>
      </dsp:txBody>
      <dsp:txXfrm>
        <a:off x="6098178" y="4096207"/>
        <a:ext cx="2233564" cy="1534364"/>
      </dsp:txXfrm>
    </dsp:sp>
    <dsp:sp modelId="{DB95C8EE-270A-4D03-9C02-039DA91CF1EA}">
      <dsp:nvSpPr>
        <dsp:cNvPr id="0" name=""/>
        <dsp:cNvSpPr/>
      </dsp:nvSpPr>
      <dsp:spPr>
        <a:xfrm>
          <a:off x="3" y="3581400"/>
          <a:ext cx="3552591" cy="21572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192024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lumMod val="50000"/>
                </a:schemeClr>
              </a:solidFill>
              <a:effectLst/>
            </a:rPr>
            <a:t>Facilitates Core system services and serves as last resort payer for costs of care for Alabamians with neurotrauma </a:t>
          </a:r>
          <a:endParaRPr lang="en-US" sz="1800" kern="1200" dirty="0">
            <a:solidFill>
              <a:schemeClr val="tx2">
                <a:lumMod val="50000"/>
              </a:schemeClr>
            </a:solidFill>
            <a:effectLst/>
          </a:endParaRPr>
        </a:p>
      </dsp:txBody>
      <dsp:txXfrm>
        <a:off x="47390" y="4168093"/>
        <a:ext cx="2392040" cy="1523145"/>
      </dsp:txXfrm>
    </dsp:sp>
    <dsp:sp modelId="{8EC1C2AB-21C5-4F80-9131-2D07ABE6C250}">
      <dsp:nvSpPr>
        <dsp:cNvPr id="0" name=""/>
        <dsp:cNvSpPr/>
      </dsp:nvSpPr>
      <dsp:spPr>
        <a:xfrm>
          <a:off x="5456414" y="-58466"/>
          <a:ext cx="2771715" cy="259007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0" algn="r" defTabSz="711200">
            <a:lnSpc>
              <a:spcPct val="90000"/>
            </a:lnSpc>
            <a:spcBef>
              <a:spcPct val="0"/>
            </a:spcBef>
            <a:spcAft>
              <a:spcPct val="15000"/>
            </a:spcAft>
            <a:buChar char="••"/>
          </a:pPr>
          <a:r>
            <a:rPr lang="en-US" sz="2000" kern="1200" dirty="0" smtClean="0">
              <a:solidFill>
                <a:schemeClr val="tx2">
                  <a:lumMod val="50000"/>
                </a:schemeClr>
              </a:solidFill>
              <a:effectLst/>
            </a:rPr>
            <a:t>Board of statewide leaders with an interest in improving care for individuals with TBI</a:t>
          </a:r>
          <a:endParaRPr lang="en-US" sz="2000" kern="1200" dirty="0">
            <a:solidFill>
              <a:schemeClr val="tx2">
                <a:lumMod val="50000"/>
              </a:schemeClr>
            </a:solidFill>
            <a:effectLst/>
          </a:endParaRPr>
        </a:p>
      </dsp:txBody>
      <dsp:txXfrm>
        <a:off x="6344756" y="-1639"/>
        <a:ext cx="1826547" cy="1828899"/>
      </dsp:txXfrm>
    </dsp:sp>
    <dsp:sp modelId="{CD2D0CE3-4EFA-412B-A204-98EB71F0D425}">
      <dsp:nvSpPr>
        <dsp:cNvPr id="0" name=""/>
        <dsp:cNvSpPr/>
      </dsp:nvSpPr>
      <dsp:spPr>
        <a:xfrm>
          <a:off x="0" y="-21740"/>
          <a:ext cx="3494967" cy="223153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tx2">
                  <a:lumMod val="50000"/>
                </a:schemeClr>
              </a:solidFill>
              <a:effectLst/>
            </a:rPr>
            <a:t>Includes AHIF; ADRS’ CRS, ICBM, and VRS</a:t>
          </a:r>
          <a:endParaRPr lang="en-US" sz="2000" b="0" kern="1200" dirty="0">
            <a:solidFill>
              <a:schemeClr val="tx2">
                <a:lumMod val="50000"/>
              </a:schemeClr>
            </a:solidFill>
            <a:effectLst/>
          </a:endParaRPr>
        </a:p>
      </dsp:txBody>
      <dsp:txXfrm>
        <a:off x="49020" y="27280"/>
        <a:ext cx="2348437" cy="1575614"/>
      </dsp:txXfrm>
    </dsp:sp>
    <dsp:sp modelId="{6DB27F1C-BC8C-43D4-AC07-A0B4CBA020E0}">
      <dsp:nvSpPr>
        <dsp:cNvPr id="0" name=""/>
        <dsp:cNvSpPr/>
      </dsp:nvSpPr>
      <dsp:spPr>
        <a:xfrm>
          <a:off x="1761948" y="390348"/>
          <a:ext cx="2392628" cy="2392628"/>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91440" rIns="91440" bIns="91440" numCol="1" spcCol="1270" anchor="ctr" anchorCtr="1">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Core Service Programs</a:t>
          </a:r>
          <a:endParaRPr lang="en-US" sz="2400" kern="1200" dirty="0">
            <a:effectLst>
              <a:outerShdw blurRad="38100" dist="38100" dir="2700000" algn="tl">
                <a:srgbClr val="000000">
                  <a:alpha val="43137"/>
                </a:srgbClr>
              </a:outerShdw>
            </a:effectLst>
          </a:endParaRPr>
        </a:p>
      </dsp:txBody>
      <dsp:txXfrm>
        <a:off x="2462733" y="1091133"/>
        <a:ext cx="1691843" cy="1691843"/>
      </dsp:txXfrm>
    </dsp:sp>
    <dsp:sp modelId="{23F02745-9FC1-43B2-A6C2-C60400909FF7}">
      <dsp:nvSpPr>
        <dsp:cNvPr id="0" name=""/>
        <dsp:cNvSpPr/>
      </dsp:nvSpPr>
      <dsp:spPr>
        <a:xfrm rot="5400000">
          <a:off x="4285207" y="371932"/>
          <a:ext cx="2429459" cy="2429459"/>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Alabama Head Injury Task Force</a:t>
          </a:r>
          <a:endParaRPr lang="en-US" sz="2400" kern="1200" dirty="0">
            <a:solidFill>
              <a:srgbClr val="FF0000"/>
            </a:solidFill>
            <a:effectLst>
              <a:outerShdw blurRad="38100" dist="38100" dir="2700000" algn="tl">
                <a:srgbClr val="000000">
                  <a:alpha val="43137"/>
                </a:srgbClr>
              </a:outerShdw>
            </a:effectLst>
          </a:endParaRPr>
        </a:p>
      </dsp:txBody>
      <dsp:txXfrm rot="-5400000">
        <a:off x="4285207" y="1083504"/>
        <a:ext cx="1717887" cy="1717887"/>
      </dsp:txXfrm>
    </dsp:sp>
    <dsp:sp modelId="{2BBBDD3F-EEEA-49A5-B423-1F95DF2FF88C}">
      <dsp:nvSpPr>
        <dsp:cNvPr id="0" name=""/>
        <dsp:cNvSpPr/>
      </dsp:nvSpPr>
      <dsp:spPr>
        <a:xfrm rot="10800000">
          <a:off x="4342518" y="2895313"/>
          <a:ext cx="2429459" cy="2429459"/>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1">
          <a:noAutofit/>
        </a:bodyPr>
        <a:lstStyle/>
        <a:p>
          <a:pPr lvl="0" algn="ctr" defTabSz="97790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Alabama Head and Spinal Cord Injury Registry</a:t>
          </a:r>
          <a:endParaRPr lang="en-US" sz="2200" kern="1200" dirty="0">
            <a:solidFill>
              <a:srgbClr val="FF0000"/>
            </a:solidFill>
            <a:effectLst>
              <a:outerShdw blurRad="38100" dist="38100" dir="2700000" algn="tl">
                <a:srgbClr val="000000">
                  <a:alpha val="43137"/>
                </a:srgbClr>
              </a:outerShdw>
            </a:effectLst>
          </a:endParaRPr>
        </a:p>
      </dsp:txBody>
      <dsp:txXfrm rot="10800000">
        <a:off x="4342518" y="2895313"/>
        <a:ext cx="1717887" cy="1717887"/>
      </dsp:txXfrm>
    </dsp:sp>
    <dsp:sp modelId="{1B07B740-B266-4E05-8338-AB1992CEC957}">
      <dsp:nvSpPr>
        <dsp:cNvPr id="0" name=""/>
        <dsp:cNvSpPr/>
      </dsp:nvSpPr>
      <dsp:spPr>
        <a:xfrm rot="16200000">
          <a:off x="1725530" y="2922681"/>
          <a:ext cx="2465464" cy="2411311"/>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Impaired Drivers Trust Fund and Advisory Board</a:t>
          </a:r>
          <a:endParaRPr lang="en-US" sz="2000" kern="1200" dirty="0">
            <a:solidFill>
              <a:srgbClr val="FF0000"/>
            </a:solidFill>
            <a:effectLst>
              <a:outerShdw blurRad="38100" dist="38100" dir="2700000" algn="tl">
                <a:srgbClr val="000000">
                  <a:alpha val="43137"/>
                </a:srgbClr>
              </a:outerShdw>
            </a:effectLst>
          </a:endParaRPr>
        </a:p>
      </dsp:txBody>
      <dsp:txXfrm rot="5400000">
        <a:off x="2458864" y="2895605"/>
        <a:ext cx="1705054" cy="1743346"/>
      </dsp:txXfrm>
    </dsp:sp>
    <dsp:sp modelId="{D0B5F321-4819-4252-8498-3B0A4203BC45}">
      <dsp:nvSpPr>
        <dsp:cNvPr id="0" name=""/>
        <dsp:cNvSpPr/>
      </dsp:nvSpPr>
      <dsp:spPr>
        <a:xfrm>
          <a:off x="8038795" y="5350300"/>
          <a:ext cx="838808" cy="729398"/>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3E7C3AF7-C906-4175-8917-453B543FF940}">
      <dsp:nvSpPr>
        <dsp:cNvPr id="0" name=""/>
        <dsp:cNvSpPr/>
      </dsp:nvSpPr>
      <dsp:spPr>
        <a:xfrm rot="10800000">
          <a:off x="3809997" y="2362199"/>
          <a:ext cx="985365" cy="962719"/>
        </a:xfrm>
        <a:prstGeom prst="diamond">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01122-0CD5-4838-B077-7202D17C8405}" type="datetimeFigureOut">
              <a:rPr lang="en-US" smtClean="0"/>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E539D-0053-4A28-BE3C-0735BAAD6C58}" type="slidenum">
              <a:rPr lang="en-US" smtClean="0"/>
              <a:t>‹#›</a:t>
            </a:fld>
            <a:endParaRPr lang="en-US"/>
          </a:p>
        </p:txBody>
      </p:sp>
    </p:spTree>
    <p:extLst>
      <p:ext uri="{BB962C8B-B14F-4D97-AF65-F5344CB8AC3E}">
        <p14:creationId xmlns:p14="http://schemas.microsoft.com/office/powerpoint/2010/main" val="72707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bindsc.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0053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Texting has soared - 124 billion messages sent in 2009 a tenfold increase in just three years (cellular phone industry’s trade group CTIA).</a:t>
            </a:r>
          </a:p>
          <a:p>
            <a:pPr lvl="0"/>
            <a:r>
              <a:rPr lang="en-US" dirty="0" smtClean="0"/>
              <a:t>The time a person’s eyes are taken off the road to send/receive a T-</a:t>
            </a:r>
            <a:r>
              <a:rPr lang="en-US" dirty="0" err="1" smtClean="0"/>
              <a:t>msg</a:t>
            </a:r>
            <a:r>
              <a:rPr lang="en-US" dirty="0" smtClean="0"/>
              <a:t> is 5 seconds.</a:t>
            </a:r>
          </a:p>
          <a:p>
            <a:pPr lvl="0"/>
            <a:r>
              <a:rPr lang="en-US" dirty="0" smtClean="0"/>
              <a:t>At 65 miles an hour the care covers more than the length of a football field for each second.</a:t>
            </a:r>
          </a:p>
          <a:p>
            <a:pPr lvl="0"/>
            <a:r>
              <a:rPr lang="en-US" dirty="0" smtClean="0"/>
              <a:t>At 35 miles per hour the car covers 53 feet per second.</a:t>
            </a:r>
          </a:p>
          <a:p>
            <a:pPr lvl="0"/>
            <a:r>
              <a:rPr lang="en-US" dirty="0" smtClean="0"/>
              <a:t>80% of car crashes caused by a distraction occur within 3 seconds of the event.</a:t>
            </a:r>
          </a:p>
          <a:p>
            <a:pPr lvl="0"/>
            <a:r>
              <a:rPr lang="en-US" dirty="0" smtClean="0"/>
              <a:t>Average number of T-</a:t>
            </a:r>
            <a:r>
              <a:rPr lang="en-US" dirty="0" err="1" smtClean="0"/>
              <a:t>msg</a:t>
            </a:r>
            <a:r>
              <a:rPr lang="en-US" dirty="0" smtClean="0"/>
              <a:t> sent/received by 15 – 24 year olds, 790 per month.</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11</a:t>
            </a:fld>
            <a:endParaRPr lang="en-US"/>
          </a:p>
        </p:txBody>
      </p:sp>
    </p:spTree>
    <p:extLst>
      <p:ext uri="{BB962C8B-B14F-4D97-AF65-F5344CB8AC3E}">
        <p14:creationId xmlns:p14="http://schemas.microsoft.com/office/powerpoint/2010/main" val="261280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Teen brains are not completely formed.</a:t>
            </a:r>
          </a:p>
          <a:p>
            <a:pPr lvl="0"/>
            <a:r>
              <a:rPr lang="en-US" dirty="0" smtClean="0"/>
              <a:t>Teen’s frontal lobes are still developing.</a:t>
            </a:r>
          </a:p>
          <a:p>
            <a:pPr lvl="0"/>
            <a:r>
              <a:rPr lang="en-US" dirty="0" smtClean="0"/>
              <a:t>Teens are not capable of making responsible decisions that </a:t>
            </a:r>
            <a:r>
              <a:rPr lang="en-US" b="1" u="sng" dirty="0" smtClean="0"/>
              <a:t>most</a:t>
            </a:r>
            <a:r>
              <a:rPr lang="en-US" dirty="0" smtClean="0"/>
              <a:t> adults make.</a:t>
            </a:r>
          </a:p>
          <a:p>
            <a:pPr lvl="0"/>
            <a:r>
              <a:rPr lang="en-US" dirty="0" smtClean="0"/>
              <a:t>Their brains are not equipped to judge right from wrong.</a:t>
            </a:r>
          </a:p>
          <a:p>
            <a:pPr lvl="0"/>
            <a:r>
              <a:rPr lang="en-US" dirty="0" smtClean="0"/>
              <a:t>They cannot realistically quantify very real threats. </a:t>
            </a:r>
          </a:p>
          <a:p>
            <a:pPr lvl="0"/>
            <a:r>
              <a:rPr lang="en-US" dirty="0" smtClean="0"/>
              <a:t>Distracted driving does not seem to be a real threat to teens.</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12</a:t>
            </a:fld>
            <a:endParaRPr lang="en-US"/>
          </a:p>
        </p:txBody>
      </p:sp>
    </p:spTree>
    <p:extLst>
      <p:ext uri="{BB962C8B-B14F-4D97-AF65-F5344CB8AC3E}">
        <p14:creationId xmlns:p14="http://schemas.microsoft.com/office/powerpoint/2010/main" val="336224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Teens have to experience the danger.</a:t>
            </a:r>
          </a:p>
          <a:p>
            <a:pPr lvl="0"/>
            <a:r>
              <a:rPr lang="en-US" dirty="0" smtClean="0"/>
              <a:t>They learn when someone close to them or themselves are hurt or killed from distracted driving.</a:t>
            </a:r>
          </a:p>
          <a:p>
            <a:pPr lvl="0"/>
            <a:r>
              <a:rPr lang="en-US" dirty="0" smtClean="0"/>
              <a:t>They have no concept of mortality.</a:t>
            </a:r>
          </a:p>
          <a:p>
            <a:pPr lvl="0"/>
            <a:r>
              <a:rPr lang="en-US" dirty="0" smtClean="0"/>
              <a:t>They think they won’t get hurt.</a:t>
            </a:r>
          </a:p>
          <a:p>
            <a:pPr lvl="0"/>
            <a:r>
              <a:rPr lang="en-US" dirty="0" smtClean="0"/>
              <a:t>Motor vehicle accidents is the top cause of traumatic brain injury. </a:t>
            </a:r>
          </a:p>
          <a:p>
            <a:pPr lvl="0"/>
            <a:r>
              <a:rPr lang="en-US" dirty="0" smtClean="0"/>
              <a:t>Distracted driving will only add to the total.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13</a:t>
            </a:fld>
            <a:endParaRPr lang="en-US"/>
          </a:p>
        </p:txBody>
      </p:sp>
    </p:spTree>
    <p:extLst>
      <p:ext uri="{BB962C8B-B14F-4D97-AF65-F5344CB8AC3E}">
        <p14:creationId xmlns:p14="http://schemas.microsoft.com/office/powerpoint/2010/main" val="241500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Make and finish cell calls and texts before starting the vehicle.</a:t>
            </a:r>
          </a:p>
          <a:p>
            <a:pPr lvl="0"/>
            <a:r>
              <a:rPr lang="en-US" dirty="0" smtClean="0"/>
              <a:t>Let voice mail pick up calls during driving.</a:t>
            </a:r>
          </a:p>
          <a:p>
            <a:pPr lvl="0"/>
            <a:r>
              <a:rPr lang="en-US" dirty="0" smtClean="0"/>
              <a:t>Pull over to a safe location to take a call.</a:t>
            </a:r>
          </a:p>
          <a:p>
            <a:pPr lvl="0"/>
            <a:r>
              <a:rPr lang="en-US" dirty="0" smtClean="0"/>
              <a:t>Hands- free is not an answer – You are still distracted.</a:t>
            </a:r>
          </a:p>
          <a:p>
            <a:pPr lvl="0"/>
            <a:r>
              <a:rPr lang="en-US" dirty="0" smtClean="0"/>
              <a:t>Stop to eat and enjoy your meal.</a:t>
            </a:r>
          </a:p>
          <a:p>
            <a:pPr lvl="0"/>
            <a:r>
              <a:rPr lang="en-US" dirty="0" smtClean="0"/>
              <a:t>Teach your children that driving is an important job and that you must concentrate while you are behind the wheel.</a:t>
            </a:r>
          </a:p>
          <a:p>
            <a:pPr lvl="0"/>
            <a:r>
              <a:rPr lang="en-US" dirty="0" smtClean="0"/>
              <a:t>No loose pets in a car. </a:t>
            </a:r>
          </a:p>
          <a:p>
            <a:pPr lvl="0"/>
            <a:r>
              <a:rPr lang="en-US" dirty="0" smtClean="0"/>
              <a:t>Always focus on your driving, pay attention and expect the unexpected. </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14</a:t>
            </a:fld>
            <a:endParaRPr lang="en-US"/>
          </a:p>
        </p:txBody>
      </p:sp>
    </p:spTree>
    <p:extLst>
      <p:ext uri="{BB962C8B-B14F-4D97-AF65-F5344CB8AC3E}">
        <p14:creationId xmlns:p14="http://schemas.microsoft.com/office/powerpoint/2010/main" val="406894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Explain the danger of distracting activities and driving.</a:t>
            </a:r>
          </a:p>
          <a:p>
            <a:pPr lvl="0"/>
            <a:r>
              <a:rPr lang="en-US" dirty="0" smtClean="0"/>
              <a:t>Many teens do not see the connection between motor crashes and distractions.</a:t>
            </a:r>
          </a:p>
          <a:p>
            <a:pPr lvl="0"/>
            <a:r>
              <a:rPr lang="en-US" dirty="0" smtClean="0"/>
              <a:t>Give them strategies and rules to keep their passengers under control. </a:t>
            </a:r>
          </a:p>
          <a:p>
            <a:pPr lvl="0"/>
            <a:r>
              <a:rPr lang="en-US" dirty="0" smtClean="0"/>
              <a:t>Instruct your teen to set up the electronics before starting the car. </a:t>
            </a:r>
          </a:p>
          <a:p>
            <a:pPr lvl="0"/>
            <a:r>
              <a:rPr lang="en-US" dirty="0" smtClean="0"/>
              <a:t>Talk with your teen about how to deal with driving distractions. </a:t>
            </a:r>
          </a:p>
          <a:p>
            <a:pPr lvl="0"/>
            <a:r>
              <a:rPr lang="en-US" dirty="0" smtClean="0"/>
              <a:t>Emphasize the importance of driving safely and staying alive.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15</a:t>
            </a:fld>
            <a:endParaRPr lang="en-US"/>
          </a:p>
        </p:txBody>
      </p:sp>
    </p:spTree>
    <p:extLst>
      <p:ext uri="{BB962C8B-B14F-4D97-AF65-F5344CB8AC3E}">
        <p14:creationId xmlns:p14="http://schemas.microsoft.com/office/powerpoint/2010/main" val="4523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F537EC9-0905-4315-BABD-4B5A091786F1}" type="slidenum">
              <a:rPr lang="en-US" smtClean="0">
                <a:latin typeface="Calibri" pitchFamily="34" charset="0"/>
              </a:rPr>
              <a:pPr eaLnBrk="1" fontAlgn="base" hangingPunct="1">
                <a:spcBef>
                  <a:spcPct val="0"/>
                </a:spcBef>
                <a:spcAft>
                  <a:spcPct val="0"/>
                </a:spcAft>
              </a:pPr>
              <a:t>18</a:t>
            </a:fld>
            <a:endParaRPr lang="en-US" smtClean="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b="1" dirty="0" smtClean="0">
                <a:latin typeface="Arial" charset="0"/>
              </a:rPr>
              <a:t>Other partners in the state that provide support and services to individuals with TBI and their families include….</a:t>
            </a: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92BC5D5-4713-4F8E-A9DC-5A07326124BC}" type="slidenum">
              <a:rPr lang="en-US" smtClean="0">
                <a:latin typeface="Calibri" pitchFamily="34" charset="0"/>
              </a:rPr>
              <a:pPr eaLnBrk="1" fontAlgn="base" hangingPunct="1">
                <a:spcBef>
                  <a:spcPct val="0"/>
                </a:spcBef>
                <a:spcAft>
                  <a:spcPct val="0"/>
                </a:spcAft>
              </a:pPr>
              <a:t>19</a:t>
            </a:fld>
            <a:endParaRPr lang="en-US" smtClean="0">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20 traumatic brain injury experts, ready to assist individuals, their families and other service providers.</a:t>
            </a:r>
          </a:p>
          <a:p>
            <a:pPr eaLnBrk="1" hangingPunct="1">
              <a:lnSpc>
                <a:spcPct val="90000"/>
              </a:lnSpc>
              <a:spcBef>
                <a:spcPct val="0"/>
              </a:spcBef>
            </a:pPr>
            <a:r>
              <a:rPr lang="en-US" sz="1600" b="1" dirty="0" smtClean="0">
                <a:latin typeface="Arial" charset="0"/>
              </a:rPr>
              <a:t>I’m going to give you an overview of the Core Statewide TBI Service System to help you better understand how to navigate the system.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20</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21</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22</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solidFill>
                  <a:srgbClr val="505050"/>
                </a:solidFill>
                <a:latin typeface="Arial" charset="0"/>
              </a:rPr>
              <a:t>Families of children with TBI are often unprepared for the issues involved with a child’s re-entry into activities at home, school, community. Due to the progression of growth/development, children/youth with TBI may have recovery needs that are discovered over time. A professional with knowledge of TBI and its impact on children is helpful to families during this time. CRS has 5 care coordinators to work with families of children/youth with TBI. CRS provides the following TBI services through PASSAGES: 1 Information and Referral, 2.Care Coordination, 3.Treatment, Related Services </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Information and Referral </a:t>
            </a:r>
            <a:r>
              <a:rPr lang="en-US" sz="1400" b="1" dirty="0" smtClean="0">
                <a:solidFill>
                  <a:srgbClr val="505050"/>
                </a:solidFill>
                <a:latin typeface="Arial" charset="0"/>
              </a:rPr>
              <a:t>Provides information about the effects of TBI and available resources, including medical treatment and neuropsychological evaluation, referral to appropriate specialists, local/state programs, and other resources.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Care Coordination </a:t>
            </a:r>
            <a:r>
              <a:rPr lang="en-US" sz="1400" b="1" dirty="0" smtClean="0">
                <a:solidFill>
                  <a:srgbClr val="505050"/>
                </a:solidFill>
                <a:latin typeface="Arial" charset="0"/>
              </a:rPr>
              <a:t>Assesses needs of child/family, identifies/links to services, coordinates services with other agencies, authorizes/arranges services, and provides information on special education, including the IEP.</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Treatment </a:t>
            </a:r>
            <a:r>
              <a:rPr lang="en-US" sz="1400" b="1" dirty="0" smtClean="0">
                <a:solidFill>
                  <a:srgbClr val="505050"/>
                </a:solidFill>
                <a:latin typeface="Arial" charset="0"/>
              </a:rPr>
              <a:t>Upon verification of TBI , families may enroll their children into CRS / TBI services, which may include purchase of medications, supplies, functional/communication assessments and neuropsychological evaluations.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Related Services </a:t>
            </a:r>
            <a:r>
              <a:rPr lang="en-US" sz="1400" b="1" dirty="0" smtClean="0">
                <a:solidFill>
                  <a:srgbClr val="505050"/>
                </a:solidFill>
                <a:latin typeface="Arial" charset="0"/>
              </a:rPr>
              <a:t>Provides family education; assistance with physical, occupational, and speech therapy; transportation assistance; and community education regarding TBI. </a:t>
            </a:r>
          </a:p>
          <a:p>
            <a:pPr eaLnBrk="1" hangingPunct="1">
              <a:spcBef>
                <a:spcPct val="0"/>
              </a:spcBef>
            </a:pPr>
            <a:endParaRPr lang="en-US" sz="1400" b="1"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“BIAA Adopts New TBI Definition”. www.biausa.org. Feb 6 2011.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2</a:t>
            </a:fld>
            <a:endParaRPr lang="en-US"/>
          </a:p>
        </p:txBody>
      </p:sp>
    </p:spTree>
    <p:extLst>
      <p:ext uri="{BB962C8B-B14F-4D97-AF65-F5344CB8AC3E}">
        <p14:creationId xmlns:p14="http://schemas.microsoft.com/office/powerpoint/2010/main" val="202699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23</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45E260C-821F-49B3-9C54-F790371CD7C9}" type="slidenum">
              <a:rPr lang="en-US" smtClean="0">
                <a:solidFill>
                  <a:prstClr val="black"/>
                </a:solidFill>
                <a:latin typeface="Calibri" pitchFamily="34" charset="0"/>
              </a:rPr>
              <a:pPr eaLnBrk="1" fontAlgn="base" hangingPunct="1">
                <a:spcBef>
                  <a:spcPct val="0"/>
                </a:spcBef>
                <a:spcAft>
                  <a:spcPct val="0"/>
                </a:spcAft>
              </a:pPr>
              <a:t>24</a:t>
            </a:fld>
            <a:endParaRPr lang="en-US" smtClean="0">
              <a:solidFill>
                <a:prstClr val="black"/>
              </a:solidFill>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solidFill>
                  <a:srgbClr val="FF0000"/>
                </a:solidFill>
                <a:latin typeface="Arial" charset="0"/>
              </a:rPr>
              <a:t>**Notes not updated.</a:t>
            </a:r>
            <a:r>
              <a:rPr lang="en-US" sz="1600" b="1" baseline="0" dirty="0" smtClean="0">
                <a:solidFill>
                  <a:srgbClr val="FF0000"/>
                </a:solidFill>
                <a:latin typeface="Arial" charset="0"/>
              </a:rPr>
              <a:t> (HC 11/4/11)**</a:t>
            </a:r>
          </a:p>
          <a:p>
            <a:pPr eaLnBrk="1" hangingPunct="1">
              <a:lnSpc>
                <a:spcPct val="90000"/>
              </a:lnSpc>
              <a:spcBef>
                <a:spcPct val="0"/>
              </a:spcBef>
            </a:pPr>
            <a:endParaRPr lang="en-US" sz="1600" b="1" baseline="0" dirty="0" smtClean="0">
              <a:latin typeface="Arial" charset="0"/>
            </a:endParaRPr>
          </a:p>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a:t>
            </a:r>
            <a:r>
              <a:rPr lang="en-US" sz="1600" b="1" dirty="0" smtClean="0">
                <a:solidFill>
                  <a:schemeClr val="bg1">
                    <a:lumMod val="75000"/>
                  </a:schemeClr>
                </a:solidFill>
                <a:latin typeface="Arial" charset="0"/>
              </a:rPr>
              <a:t>20 traumatic brain injury experts, ready to assist individuals, their families and other service providers.</a:t>
            </a:r>
          </a:p>
          <a:p>
            <a:pPr eaLnBrk="1" hangingPunct="1">
              <a:lnSpc>
                <a:spcPct val="90000"/>
              </a:lnSpc>
              <a:spcBef>
                <a:spcPct val="0"/>
              </a:spcBef>
            </a:pPr>
            <a:endParaRPr lang="en-US" sz="1600" b="1" dirty="0" smtClean="0">
              <a:latin typeface="Arial" charset="0"/>
            </a:endParaRPr>
          </a:p>
          <a:p>
            <a:pPr eaLnBrk="1" hangingPunct="1">
              <a:lnSpc>
                <a:spcPct val="90000"/>
              </a:lnSpc>
              <a:spcBef>
                <a:spcPct val="0"/>
              </a:spcBef>
            </a:pPr>
            <a:r>
              <a:rPr lang="en-US" sz="1600" b="1" dirty="0" smtClean="0">
                <a:latin typeface="Arial" charset="0"/>
              </a:rPr>
              <a:t>Overview of the Core Statewide TBI Service System to follow.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D286B33-2370-4407-BD41-07A9165D2869}" type="slidenum">
              <a:rPr lang="en-US" smtClean="0">
                <a:latin typeface="Calibri" pitchFamily="34" charset="0"/>
              </a:rPr>
              <a:pPr eaLnBrk="1" fontAlgn="base" hangingPunct="1">
                <a:spcBef>
                  <a:spcPct val="0"/>
                </a:spcBef>
                <a:spcAft>
                  <a:spcPct val="0"/>
                </a:spcAft>
              </a:pPr>
              <a:t>25</a:t>
            </a:fld>
            <a:endParaRPr lang="en-US" smtClean="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t>26</a:t>
            </a:fld>
            <a:endParaRPr lang="en-US"/>
          </a:p>
        </p:txBody>
      </p:sp>
    </p:spTree>
    <p:extLst>
      <p:ext uri="{BB962C8B-B14F-4D97-AF65-F5344CB8AC3E}">
        <p14:creationId xmlns:p14="http://schemas.microsoft.com/office/powerpoint/2010/main" val="408234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0919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7EF20A-A9C5-4433-A69B-7E9EEE54433D}" type="slidenum">
              <a:rPr lang="en-US"/>
              <a:pPr/>
              <a:t>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Traumatic </a:t>
            </a:r>
            <a:r>
              <a:rPr lang="en-US" sz="1600" dirty="0"/>
              <a:t>brain injury, or TBI, results from </a:t>
            </a:r>
          </a:p>
          <a:p>
            <a:r>
              <a:rPr lang="en-US" sz="1600" dirty="0"/>
              <a:t>- a blow to the head of sufficient force to create blunt trauma, such as being hit in the head with a baseball bat or having one’s head slammed against a hard object, </a:t>
            </a:r>
          </a:p>
          <a:p>
            <a:r>
              <a:rPr lang="en-US" sz="1600" dirty="0"/>
              <a:t>- the result of trauma secondary to a penetrating object into the brain itself, for example,  a bullet entering the brain.  </a:t>
            </a:r>
          </a:p>
          <a:p>
            <a:r>
              <a:rPr lang="en-US" sz="1600" dirty="0"/>
              <a:t>-the result of rapid movement of the brain within the skull, e.g.,  shaken baby syndrome, or repetitive shaking of the body/head.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“Traumatic Brain Injury Provider Training Manual”. TBI Project. Michigan         Department of Community Health. 2005.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4</a:t>
            </a:fld>
            <a:endParaRPr lang="en-US"/>
          </a:p>
        </p:txBody>
      </p:sp>
    </p:spTree>
    <p:extLst>
      <p:ext uri="{BB962C8B-B14F-4D97-AF65-F5344CB8AC3E}">
        <p14:creationId xmlns:p14="http://schemas.microsoft.com/office/powerpoint/2010/main" val="355845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F7AE6E6-D518-4053-B756-4F3C54CC364D}"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t>6</a:t>
            </a:fld>
            <a:endParaRPr lang="en-US"/>
          </a:p>
        </p:txBody>
      </p:sp>
    </p:spTree>
    <p:extLst>
      <p:ext uri="{BB962C8B-B14F-4D97-AF65-F5344CB8AC3E}">
        <p14:creationId xmlns:p14="http://schemas.microsoft.com/office/powerpoint/2010/main" val="272880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t>7</a:t>
            </a:fld>
            <a:endParaRPr lang="en-US"/>
          </a:p>
        </p:txBody>
      </p:sp>
    </p:spTree>
    <p:extLst>
      <p:ext uri="{BB962C8B-B14F-4D97-AF65-F5344CB8AC3E}">
        <p14:creationId xmlns:p14="http://schemas.microsoft.com/office/powerpoint/2010/main" val="106832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p>
          <a:p>
            <a:pPr marL="0" indent="0">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"Traumatic Brain Injury Model Systems National Database Update". Traumatic Brain Injury Model Systems National Data and Statistical Center. </a:t>
            </a:r>
            <a:r>
              <a:rPr lang="en-US" sz="1200" kern="1200" dirty="0" smtClean="0">
                <a:solidFill>
                  <a:schemeClr val="tx1"/>
                </a:solidFill>
                <a:effectLst/>
                <a:latin typeface="+mn-lt"/>
                <a:ea typeface="+mn-ea"/>
                <a:cs typeface="+mn-cs"/>
                <a:hlinkClick r:id="rId3"/>
              </a:rPr>
              <a:t>www.tbindsc.org</a:t>
            </a:r>
            <a:r>
              <a:rPr lang="en-US" sz="1200" kern="1200" dirty="0" smtClean="0">
                <a:solidFill>
                  <a:schemeClr val="tx1"/>
                </a:solidFill>
                <a:effectLst/>
                <a:latin typeface="+mn-lt"/>
                <a:ea typeface="+mn-ea"/>
                <a:cs typeface="+mn-cs"/>
              </a:rPr>
              <a:t>. 2011. </a:t>
            </a:r>
          </a:p>
          <a:p>
            <a:pPr marL="0" indent="0">
              <a:buNone/>
            </a:pPr>
            <a:endParaRPr lang="en-US" dirty="0">
              <a:effectLst/>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8</a:t>
            </a:fld>
            <a:endParaRPr lang="en-US"/>
          </a:p>
        </p:txBody>
      </p:sp>
    </p:spTree>
    <p:extLst>
      <p:ext uri="{BB962C8B-B14F-4D97-AF65-F5344CB8AC3E}">
        <p14:creationId xmlns:p14="http://schemas.microsoft.com/office/powerpoint/2010/main" val="17627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endParaRPr lang="en-US" dirty="0" smtClean="0"/>
          </a:p>
          <a:p>
            <a:endParaRPr lang="en-US" dirty="0" smtClean="0"/>
          </a:p>
          <a:p>
            <a:r>
              <a:rPr lang="en-US" dirty="0" smtClean="0"/>
              <a:t>Examples</a:t>
            </a:r>
            <a:r>
              <a:rPr lang="en-US" baseline="0" dirty="0" smtClean="0"/>
              <a:t> of Causes:</a:t>
            </a:r>
          </a:p>
          <a:p>
            <a:pPr>
              <a:lnSpc>
                <a:spcPct val="80000"/>
              </a:lnSpc>
              <a:buClr>
                <a:schemeClr val="tx1"/>
              </a:buClr>
              <a:buFontTx/>
              <a:buChar char="•"/>
            </a:pPr>
            <a:r>
              <a:rPr lang="en-US" b="1" dirty="0" smtClean="0"/>
              <a:t>Motor vehicle crashes</a:t>
            </a:r>
          </a:p>
          <a:p>
            <a:pPr>
              <a:lnSpc>
                <a:spcPct val="80000"/>
              </a:lnSpc>
              <a:buClr>
                <a:schemeClr val="tx1"/>
              </a:buClr>
              <a:buFontTx/>
              <a:buChar char="•"/>
            </a:pPr>
            <a:r>
              <a:rPr lang="en-US" b="1" dirty="0" smtClean="0"/>
              <a:t>Blow to the head with any object</a:t>
            </a:r>
          </a:p>
          <a:p>
            <a:pPr>
              <a:lnSpc>
                <a:spcPct val="80000"/>
              </a:lnSpc>
              <a:buClr>
                <a:schemeClr val="tx1"/>
              </a:buClr>
              <a:buFontTx/>
              <a:buChar char="•"/>
            </a:pPr>
            <a:r>
              <a:rPr lang="en-US" b="1" dirty="0" smtClean="0"/>
              <a:t>Strenuous shaking of body</a:t>
            </a:r>
          </a:p>
          <a:p>
            <a:pPr>
              <a:lnSpc>
                <a:spcPct val="80000"/>
              </a:lnSpc>
              <a:buClr>
                <a:schemeClr val="tx1"/>
              </a:buClr>
              <a:buFontTx/>
              <a:buChar char="•"/>
            </a:pPr>
            <a:r>
              <a:rPr lang="en-US" b="1" dirty="0" smtClean="0"/>
              <a:t>Acceleration/Deceleration</a:t>
            </a:r>
          </a:p>
          <a:p>
            <a:pPr>
              <a:lnSpc>
                <a:spcPct val="80000"/>
              </a:lnSpc>
              <a:buClr>
                <a:schemeClr val="tx1"/>
              </a:buClr>
              <a:buFontTx/>
              <a:buChar char="•"/>
            </a:pPr>
            <a:r>
              <a:rPr lang="en-US" b="1" dirty="0" smtClean="0"/>
              <a:t>Falling and hitting head</a:t>
            </a:r>
          </a:p>
          <a:p>
            <a:pPr>
              <a:lnSpc>
                <a:spcPct val="80000"/>
              </a:lnSpc>
              <a:buClr>
                <a:schemeClr val="tx1"/>
              </a:buClr>
              <a:buFontTx/>
              <a:buChar char="•"/>
            </a:pPr>
            <a:r>
              <a:rPr lang="en-US" b="1" dirty="0" smtClean="0"/>
              <a:t>Body contact-sports</a:t>
            </a:r>
          </a:p>
          <a:p>
            <a:pPr>
              <a:lnSpc>
                <a:spcPct val="80000"/>
              </a:lnSpc>
              <a:buClr>
                <a:schemeClr val="tx1"/>
              </a:buClr>
              <a:buFontTx/>
              <a:buChar char="•"/>
            </a:pPr>
            <a:r>
              <a:rPr lang="en-US" b="1" dirty="0" smtClean="0"/>
              <a:t>Strangulation</a:t>
            </a:r>
          </a:p>
          <a:p>
            <a:pPr>
              <a:lnSpc>
                <a:spcPct val="80000"/>
              </a:lnSpc>
              <a:buClr>
                <a:schemeClr val="tx1"/>
              </a:buClr>
              <a:buFontTx/>
              <a:buChar char="•"/>
            </a:pPr>
            <a:r>
              <a:rPr lang="en-US" b="1" dirty="0" smtClean="0"/>
              <a:t>Being pushed against wall/solid objects</a:t>
            </a:r>
          </a:p>
          <a:p>
            <a:pPr>
              <a:lnSpc>
                <a:spcPct val="80000"/>
              </a:lnSpc>
              <a:buClr>
                <a:schemeClr val="tx1"/>
              </a:buClr>
              <a:buFontTx/>
              <a:buChar char="•"/>
            </a:pPr>
            <a:r>
              <a:rPr lang="en-US" b="1" dirty="0" smtClean="0"/>
              <a:t>Blasts</a:t>
            </a:r>
          </a:p>
          <a:p>
            <a:pPr>
              <a:lnSpc>
                <a:spcPct val="80000"/>
              </a:lnSpc>
              <a:buClr>
                <a:schemeClr val="tx1"/>
              </a:buClr>
              <a:buFontTx/>
              <a:buChar char="•"/>
            </a:pPr>
            <a:r>
              <a:rPr lang="en-US" b="1" dirty="0" smtClean="0"/>
              <a:t>Use of firearms</a:t>
            </a:r>
          </a:p>
          <a:p>
            <a:pPr>
              <a:lnSpc>
                <a:spcPct val="80000"/>
              </a:lnSpc>
              <a:buClr>
                <a:schemeClr val="tx1"/>
              </a:buClr>
              <a:buFontTx/>
              <a:buChar char="•"/>
            </a:pPr>
            <a:r>
              <a:rPr lang="en-US" b="1" dirty="0" smtClean="0"/>
              <a:t>Near drowning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9</a:t>
            </a:fld>
            <a:endParaRPr lang="en-US"/>
          </a:p>
        </p:txBody>
      </p:sp>
    </p:spTree>
    <p:extLst>
      <p:ext uri="{BB962C8B-B14F-4D97-AF65-F5344CB8AC3E}">
        <p14:creationId xmlns:p14="http://schemas.microsoft.com/office/powerpoint/2010/main" val="344646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F9F6160-51B6-483C-BC4D-613AE513F402}" type="datetime1">
              <a:rPr lang="en-US" smtClean="0"/>
              <a:t>2/8/2012</a:t>
            </a:fld>
            <a:endParaRPr lang="en-US"/>
          </a:p>
        </p:txBody>
      </p:sp>
      <p:sp>
        <p:nvSpPr>
          <p:cNvPr id="8" name="Slide Number Placeholder 7"/>
          <p:cNvSpPr>
            <a:spLocks noGrp="1"/>
          </p:cNvSpPr>
          <p:nvPr>
            <p:ph type="sldNum" sz="quarter" idx="11"/>
          </p:nvPr>
        </p:nvSpPr>
        <p:spPr/>
        <p:txBody>
          <a:bodyPr/>
          <a:lstStyle/>
          <a:p>
            <a:fld id="{738832D8-36F4-4601-83AC-325926C804D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95E69-0FB8-43D5-8160-38DEDE401D51}"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1CED8-02E8-4725-AF95-DEB20BA2ECD1}"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normAutofit/>
          </a:bodyPr>
          <a:lstStyle/>
          <a:p>
            <a:pPr lvl="0"/>
            <a:endParaRPr lang="en-US" noProof="0" dirty="0"/>
          </a:p>
        </p:txBody>
      </p:sp>
      <p:sp>
        <p:nvSpPr>
          <p:cNvPr id="5" name="Date Placeholder 4"/>
          <p:cNvSpPr>
            <a:spLocks noGrp="1"/>
          </p:cNvSpPr>
          <p:nvPr>
            <p:ph type="dt" sz="half" idx="10"/>
          </p:nvPr>
        </p:nvSpPr>
        <p:spPr>
          <a:xfrm>
            <a:off x="1143000" y="6400800"/>
            <a:ext cx="1905000" cy="457200"/>
          </a:xfrm>
        </p:spPr>
        <p:txBody>
          <a:bodyPr/>
          <a:lstStyle>
            <a:lvl1pPr>
              <a:defRPr/>
            </a:lvl1pPr>
          </a:lstStyle>
          <a:p>
            <a:pPr>
              <a:defRPr/>
            </a:pPr>
            <a:fld id="{FCF4B3AB-CE20-449C-BF20-8984753C2045}" type="datetime1">
              <a:rPr lang="en-US" smtClean="0"/>
              <a:t>2/8/2012</a:t>
            </a:fld>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39000" y="6400800"/>
            <a:ext cx="1905000" cy="457200"/>
          </a:xfrm>
        </p:spPr>
        <p:txBody>
          <a:bodyPr/>
          <a:lstStyle>
            <a:lvl1pPr>
              <a:defRPr/>
            </a:lvl1pPr>
          </a:lstStyle>
          <a:p>
            <a:pPr>
              <a:defRPr/>
            </a:pPr>
            <a:fld id="{C188D4D8-42EB-4FD8-84F7-7747EBF92F75}" type="slidenum">
              <a:rPr lang="en-US"/>
              <a:pPr>
                <a:defRPr/>
              </a:pPr>
              <a:t>‹#›</a:t>
            </a:fld>
            <a:endParaRPr lang="en-US" dirty="0"/>
          </a:p>
        </p:txBody>
      </p:sp>
    </p:spTree>
    <p:extLst>
      <p:ext uri="{BB962C8B-B14F-4D97-AF65-F5344CB8AC3E}">
        <p14:creationId xmlns:p14="http://schemas.microsoft.com/office/powerpoint/2010/main" val="145547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585884E-A48E-4A9C-A4BE-67DD0F5FAD70}"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A2129-0EEA-4A12-9B77-D078297DA22E}"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55A2671-8309-48F0-9AB7-77E0A181062E}"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64BAB7-2D7A-44F9-BB2E-72901D016242}" type="datetime1">
              <a:rPr lang="en-US" smtClean="0"/>
              <a:t>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32D8-36F4-4601-83AC-325926C804D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8A425E-7B6F-45F3-AA29-2AD11E4DEAAA}" type="datetime1">
              <a:rPr lang="en-US" smtClean="0"/>
              <a:t>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AAE19-6FB5-48EE-85F8-3CD24C21F599}" type="datetime1">
              <a:rPr lang="en-US" smtClean="0"/>
              <a:t>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AC360-F1E8-47DB-9472-CE365A4DD0A5}"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445C-4BFB-479C-8B2B-721D60A0A4CB}"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3F220FF-6BFB-4B8F-AB8F-64103AE362EB}" type="datetime1">
              <a:rPr lang="en-US" smtClean="0"/>
              <a:t>2/8/2012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38832D8-36F4-4601-83AC-325926C804D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biguide.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78000"/>
              </a:schemeClr>
            </a:gs>
            <a:gs pos="76000">
              <a:schemeClr val="bg1">
                <a:tint val="90000"/>
                <a:shade val="90000"/>
                <a:satMod val="200000"/>
              </a:schemeClr>
            </a:gs>
            <a:gs pos="92000">
              <a:schemeClr val="bg1">
                <a:tint val="90000"/>
                <a:shade val="70000"/>
                <a:satMod val="2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143000"/>
          </a:xfrm>
        </p:spPr>
        <p:txBody>
          <a:bodyPr/>
          <a:lstStyle/>
          <a:p>
            <a:r>
              <a:rPr lang="en-US" sz="4000" dirty="0" smtClean="0"/>
              <a:t>Distracted Driving</a:t>
            </a:r>
            <a:endParaRPr lang="en-US" sz="4000" dirty="0"/>
          </a:p>
        </p:txBody>
      </p:sp>
      <p:sp>
        <p:nvSpPr>
          <p:cNvPr id="3" name="Subtitle 2"/>
          <p:cNvSpPr>
            <a:spLocks noGrp="1"/>
          </p:cNvSpPr>
          <p:nvPr>
            <p:ph type="subTitle" idx="1"/>
          </p:nvPr>
        </p:nvSpPr>
        <p:spPr>
          <a:xfrm>
            <a:off x="2286000" y="4953000"/>
            <a:ext cx="4876800" cy="914400"/>
          </a:xfrm>
        </p:spPr>
        <p:txBody>
          <a:bodyPr>
            <a:normAutofit/>
          </a:bodyPr>
          <a:lstStyle/>
          <a:p>
            <a:r>
              <a:rPr lang="en-US" b="1" dirty="0">
                <a:solidFill>
                  <a:schemeClr val="tx2">
                    <a:lumMod val="50000"/>
                  </a:schemeClr>
                </a:solidFill>
                <a:latin typeface="Baskerville Old Face" pitchFamily="18" charset="0"/>
              </a:rPr>
              <a:t>Presenter Information and/or Additional Information </a:t>
            </a:r>
            <a:endParaRPr lang="en-US" b="1" dirty="0" smtClean="0">
              <a:solidFill>
                <a:schemeClr val="tx2">
                  <a:lumMod val="50000"/>
                </a:schemeClr>
              </a:solidFill>
              <a:latin typeface="Baskerville Old Face" pitchFamily="18" charset="0"/>
            </a:endParaRPr>
          </a:p>
          <a:p>
            <a:endParaRPr lang="en-US" b="1" dirty="0" smtClean="0">
              <a:solidFill>
                <a:schemeClr val="tx2">
                  <a:lumMod val="50000"/>
                </a:schemeClr>
              </a:solidFill>
              <a:latin typeface="Baskerville Old Face" pitchFamily="18" charset="0"/>
            </a:endParaRPr>
          </a:p>
          <a:p>
            <a:endParaRPr lang="en-US" dirty="0">
              <a:solidFill>
                <a:schemeClr val="tx2"/>
              </a:solidFill>
              <a:effectLst>
                <a:outerShdw blurRad="50800" dist="38100" dir="2700000" algn="tl" rotWithShape="0">
                  <a:prstClr val="black">
                    <a:alpha val="40000"/>
                  </a:prstClr>
                </a:outerShdw>
              </a:effectLst>
            </a:endParaRPr>
          </a:p>
        </p:txBody>
      </p:sp>
      <p:sp>
        <p:nvSpPr>
          <p:cNvPr id="6" name="TextBox 5"/>
          <p:cNvSpPr txBox="1"/>
          <p:nvPr/>
        </p:nvSpPr>
        <p:spPr>
          <a:xfrm>
            <a:off x="1371600" y="59436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rgbClr val="2F5897">
                    <a:lumMod val="50000"/>
                  </a:srgb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rgbClr val="2F5897">
                  <a:lumMod val="50000"/>
                </a:srgbClr>
              </a:solidFill>
            </a:endParaRPr>
          </a:p>
        </p:txBody>
      </p:sp>
      <p:pic>
        <p:nvPicPr>
          <p:cNvPr id="1028" name="Picture 4" descr="C:\Users\Haleigh Work\AppData\Local\Microsoft\Windows\Temporary Internet Files\Content.IE5\FJFXCZ0S\MP9004425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492" y="1828800"/>
            <a:ext cx="3962400" cy="263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931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4800" spc="-150" dirty="0"/>
              <a:t>What is distracted driving?</a:t>
            </a:r>
          </a:p>
        </p:txBody>
      </p:sp>
      <p:sp>
        <p:nvSpPr>
          <p:cNvPr id="3" name="Content Placeholder 2"/>
          <p:cNvSpPr>
            <a:spLocks noGrp="1"/>
          </p:cNvSpPr>
          <p:nvPr>
            <p:ph idx="1"/>
          </p:nvPr>
        </p:nvSpPr>
        <p:spPr>
          <a:xfrm>
            <a:off x="4572000" y="1447800"/>
            <a:ext cx="4267200" cy="4800599"/>
          </a:xfr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3200" spc="-150" dirty="0" smtClean="0">
                <a:solidFill>
                  <a:schemeClr val="bg1"/>
                </a:solidFill>
                <a:effectLst>
                  <a:outerShdw blurRad="38100" dist="38100" dir="2700000" algn="tl">
                    <a:srgbClr val="000000">
                      <a:alpha val="43137"/>
                    </a:srgbClr>
                  </a:outerShdw>
                </a:effectLst>
              </a:rPr>
              <a:t>Any non-driving </a:t>
            </a:r>
            <a:r>
              <a:rPr lang="en-US" sz="3200" spc="-150" dirty="0">
                <a:solidFill>
                  <a:schemeClr val="bg1"/>
                </a:solidFill>
                <a:effectLst>
                  <a:outerShdw blurRad="38100" dist="38100" dir="2700000" algn="tl">
                    <a:srgbClr val="000000">
                      <a:alpha val="43137"/>
                    </a:srgbClr>
                  </a:outerShdw>
                </a:effectLst>
              </a:rPr>
              <a:t>activity a person engages in that has the potential to distract him or her from the primary task of </a:t>
            </a:r>
            <a:r>
              <a:rPr lang="en-US" sz="3200" spc="-150" dirty="0" smtClean="0">
                <a:solidFill>
                  <a:schemeClr val="bg1"/>
                </a:solidFill>
                <a:effectLst>
                  <a:outerShdw blurRad="38100" dist="38100" dir="2700000" algn="tl">
                    <a:srgbClr val="000000">
                      <a:alpha val="43137"/>
                    </a:srgbClr>
                  </a:outerShdw>
                </a:effectLst>
              </a:rPr>
              <a:t>driving, thus increasing </a:t>
            </a:r>
            <a:r>
              <a:rPr lang="en-US" sz="3200" spc="-150" dirty="0">
                <a:solidFill>
                  <a:schemeClr val="bg1"/>
                </a:solidFill>
                <a:effectLst>
                  <a:outerShdw blurRad="38100" dist="38100" dir="2700000" algn="tl">
                    <a:srgbClr val="000000">
                      <a:alpha val="43137"/>
                    </a:srgbClr>
                  </a:outerShdw>
                </a:effectLst>
              </a:rPr>
              <a:t>the risk of </a:t>
            </a:r>
            <a:r>
              <a:rPr lang="en-US" sz="3200" spc="-150" dirty="0" smtClean="0">
                <a:solidFill>
                  <a:schemeClr val="bg1"/>
                </a:solidFill>
                <a:effectLst>
                  <a:outerShdw blurRad="38100" dist="38100" dir="2700000" algn="tl">
                    <a:srgbClr val="000000">
                      <a:alpha val="43137"/>
                    </a:srgbClr>
                  </a:outerShdw>
                </a:effectLst>
              </a:rPr>
              <a:t>incident</a:t>
            </a:r>
            <a:r>
              <a:rPr lang="en-US" sz="3200" b="1" spc="-150" dirty="0" smtClean="0">
                <a:solidFill>
                  <a:schemeClr val="bg1"/>
                </a:solidFill>
                <a:effectLst>
                  <a:outerShdw blurRad="38100" dist="38100" dir="2700000" algn="tl">
                    <a:srgbClr val="000000">
                      <a:alpha val="43137"/>
                    </a:srgbClr>
                  </a:outerShdw>
                </a:effectLst>
              </a:rPr>
              <a:t>.</a:t>
            </a:r>
            <a:endParaRPr lang="en-US" sz="3200" spc="-150" dirty="0">
              <a:solidFill>
                <a:schemeClr val="bg1"/>
              </a:solidFill>
              <a:effectLst>
                <a:outerShdw blurRad="38100" dist="38100" dir="2700000" algn="tl">
                  <a:srgbClr val="000000">
                    <a:alpha val="43137"/>
                  </a:srgbClr>
                </a:outerShdw>
              </a:effectLst>
            </a:endParaRPr>
          </a:p>
          <a:p>
            <a:pPr algn="ctr"/>
            <a:endParaRPr lang="en-US" sz="3200" spc="-150" dirty="0">
              <a:solidFill>
                <a:schemeClr val="tx2">
                  <a:lumMod val="75000"/>
                </a:schemeClr>
              </a:solidFill>
              <a:effectLst>
                <a:outerShdw blurRad="38100" dist="38100" dir="2700000" algn="tl">
                  <a:srgbClr val="000000">
                    <a:alpha val="43137"/>
                  </a:srgbClr>
                </a:outerShdw>
              </a:effectLst>
            </a:endParaRPr>
          </a:p>
        </p:txBody>
      </p:sp>
      <p:pic>
        <p:nvPicPr>
          <p:cNvPr id="1026" name="Picture 2" descr="C:\Users\Haleigh Work\AppData\Local\Microsoft\Windows\Temporary Internet Files\Content.IE5\FNCX55PH\MP9004424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3371283" cy="3115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72871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a:t>Texting While Driving</a:t>
            </a:r>
          </a:p>
        </p:txBody>
      </p:sp>
      <p:sp>
        <p:nvSpPr>
          <p:cNvPr id="3" name="Content Placeholder 2"/>
          <p:cNvSpPr>
            <a:spLocks noGrp="1"/>
          </p:cNvSpPr>
          <p:nvPr>
            <p:ph idx="1"/>
          </p:nvPr>
        </p:nvSpPr>
        <p:spPr>
          <a:xfrm>
            <a:off x="457200" y="1219200"/>
            <a:ext cx="8229600" cy="5181600"/>
          </a:xfr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noAutofit/>
          </a:bodyPr>
          <a:lstStyle/>
          <a:p>
            <a:pPr lvl="0"/>
            <a:r>
              <a:rPr lang="en-US" sz="2700" dirty="0" smtClean="0">
                <a:solidFill>
                  <a:srgbClr val="FFFF00"/>
                </a:solidFill>
                <a:effectLst>
                  <a:outerShdw blurRad="38100" dist="38100" dir="2700000" algn="tl">
                    <a:srgbClr val="000000">
                      <a:alpha val="43137"/>
                    </a:srgbClr>
                  </a:outerShdw>
                </a:effectLst>
              </a:rPr>
              <a:t>1.15 trillion text messages </a:t>
            </a:r>
            <a:r>
              <a:rPr lang="en-US" sz="2700" dirty="0" smtClean="0">
                <a:effectLst>
                  <a:outerShdw blurRad="38100" dist="38100" dir="2700000" algn="tl">
                    <a:srgbClr val="000000">
                      <a:alpha val="43137"/>
                    </a:srgbClr>
                  </a:outerShdw>
                </a:effectLst>
              </a:rPr>
              <a:t>sent from January to June 2011 by the 322.9 million wireless customers in the U.S. (CTIA: The Wireless Association).</a:t>
            </a:r>
            <a:endParaRPr lang="en-US" sz="2700" dirty="0">
              <a:effectLst>
                <a:outerShdw blurRad="38100" dist="38100" dir="2700000" algn="tl">
                  <a:srgbClr val="000000">
                    <a:alpha val="43137"/>
                  </a:srgbClr>
                </a:outerShdw>
              </a:effectLst>
            </a:endParaRPr>
          </a:p>
          <a:p>
            <a:pPr lvl="0"/>
            <a:r>
              <a:rPr lang="en-US" sz="2700" dirty="0">
                <a:effectLst>
                  <a:outerShdw blurRad="38100" dist="38100" dir="2700000" algn="tl">
                    <a:srgbClr val="000000">
                      <a:alpha val="43137"/>
                    </a:srgbClr>
                  </a:outerShdw>
                </a:effectLst>
              </a:rPr>
              <a:t>The time a person’s eyes are taken off the road to send/receive a </a:t>
            </a:r>
            <a:r>
              <a:rPr lang="en-US" sz="2700" dirty="0" smtClean="0">
                <a:effectLst>
                  <a:outerShdw blurRad="38100" dist="38100" dir="2700000" algn="tl">
                    <a:srgbClr val="000000">
                      <a:alpha val="43137"/>
                    </a:srgbClr>
                  </a:outerShdw>
                </a:effectLst>
              </a:rPr>
              <a:t>text message </a:t>
            </a:r>
            <a:r>
              <a:rPr lang="en-US" sz="2700" dirty="0">
                <a:effectLst>
                  <a:outerShdw blurRad="38100" dist="38100" dir="2700000" algn="tl">
                    <a:srgbClr val="000000">
                      <a:alpha val="43137"/>
                    </a:srgbClr>
                  </a:outerShdw>
                </a:effectLst>
              </a:rPr>
              <a:t>is </a:t>
            </a:r>
            <a:r>
              <a:rPr lang="en-US" sz="2700" dirty="0">
                <a:solidFill>
                  <a:srgbClr val="FFFF00"/>
                </a:solidFill>
                <a:effectLst>
                  <a:outerShdw blurRad="38100" dist="38100" dir="2700000" algn="tl">
                    <a:srgbClr val="000000">
                      <a:alpha val="43137"/>
                    </a:srgbClr>
                  </a:outerShdw>
                </a:effectLst>
              </a:rPr>
              <a:t>5 seconds</a:t>
            </a:r>
            <a:r>
              <a:rPr lang="en-US" sz="2700" dirty="0">
                <a:effectLst>
                  <a:outerShdw blurRad="38100" dist="38100" dir="2700000" algn="tl">
                    <a:srgbClr val="000000">
                      <a:alpha val="43137"/>
                    </a:srgbClr>
                  </a:outerShdw>
                </a:effectLst>
              </a:rPr>
              <a:t>.</a:t>
            </a:r>
          </a:p>
          <a:p>
            <a:pPr lvl="0"/>
            <a:r>
              <a:rPr lang="en-US" sz="2700" dirty="0">
                <a:effectLst>
                  <a:outerShdw blurRad="38100" dist="38100" dir="2700000" algn="tl">
                    <a:srgbClr val="000000">
                      <a:alpha val="43137"/>
                    </a:srgbClr>
                  </a:outerShdw>
                </a:effectLst>
              </a:rPr>
              <a:t>At 65 </a:t>
            </a:r>
            <a:r>
              <a:rPr lang="en-US" sz="2700" dirty="0" smtClean="0">
                <a:effectLst>
                  <a:outerShdw blurRad="38100" dist="38100" dir="2700000" algn="tl">
                    <a:srgbClr val="000000">
                      <a:alpha val="43137"/>
                    </a:srgbClr>
                  </a:outerShdw>
                </a:effectLst>
              </a:rPr>
              <a:t>mph, a car </a:t>
            </a:r>
            <a:r>
              <a:rPr lang="en-US" sz="2700" dirty="0">
                <a:effectLst>
                  <a:outerShdw blurRad="38100" dist="38100" dir="2700000" algn="tl">
                    <a:srgbClr val="000000">
                      <a:alpha val="43137"/>
                    </a:srgbClr>
                  </a:outerShdw>
                </a:effectLst>
              </a:rPr>
              <a:t>covers more than </a:t>
            </a:r>
            <a:r>
              <a:rPr lang="en-US" sz="2700" dirty="0">
                <a:solidFill>
                  <a:srgbClr val="FFFF00"/>
                </a:solidFill>
                <a:effectLst>
                  <a:outerShdw blurRad="38100" dist="38100" dir="2700000" algn="tl">
                    <a:srgbClr val="000000">
                      <a:alpha val="43137"/>
                    </a:srgbClr>
                  </a:outerShdw>
                </a:effectLst>
              </a:rPr>
              <a:t>the length of a football field </a:t>
            </a:r>
            <a:r>
              <a:rPr lang="en-US" sz="2700" dirty="0" smtClean="0">
                <a:solidFill>
                  <a:srgbClr val="FFFF00"/>
                </a:solidFill>
                <a:effectLst>
                  <a:outerShdw blurRad="38100" dist="38100" dir="2700000" algn="tl">
                    <a:srgbClr val="000000">
                      <a:alpha val="43137"/>
                    </a:srgbClr>
                  </a:outerShdw>
                </a:effectLst>
              </a:rPr>
              <a:t>per second</a:t>
            </a:r>
            <a:r>
              <a:rPr lang="en-US" sz="2700" dirty="0">
                <a:effectLst>
                  <a:outerShdw blurRad="38100" dist="38100" dir="2700000" algn="tl">
                    <a:srgbClr val="000000">
                      <a:alpha val="43137"/>
                    </a:srgbClr>
                  </a:outerShdw>
                </a:effectLst>
              </a:rPr>
              <a:t>.</a:t>
            </a:r>
          </a:p>
          <a:p>
            <a:pPr lvl="0"/>
            <a:r>
              <a:rPr lang="en-US" sz="2700" dirty="0" smtClean="0">
                <a:effectLst>
                  <a:outerShdw blurRad="38100" dist="38100" dir="2700000" algn="tl">
                    <a:srgbClr val="000000">
                      <a:alpha val="43137"/>
                    </a:srgbClr>
                  </a:outerShdw>
                </a:effectLst>
              </a:rPr>
              <a:t>80</a:t>
            </a:r>
            <a:r>
              <a:rPr lang="en-US" sz="2700" dirty="0">
                <a:effectLst>
                  <a:outerShdw blurRad="38100" dist="38100" dir="2700000" algn="tl">
                    <a:srgbClr val="000000">
                      <a:alpha val="43137"/>
                    </a:srgbClr>
                  </a:outerShdw>
                </a:effectLst>
              </a:rPr>
              <a:t>% of car crashes caused by a distraction </a:t>
            </a:r>
            <a:r>
              <a:rPr lang="en-US" sz="2700" dirty="0" smtClean="0">
                <a:effectLst>
                  <a:outerShdw blurRad="38100" dist="38100" dir="2700000" algn="tl">
                    <a:srgbClr val="000000">
                      <a:alpha val="43137"/>
                    </a:srgbClr>
                  </a:outerShdw>
                </a:effectLst>
              </a:rPr>
              <a:t>occurred </a:t>
            </a:r>
            <a:r>
              <a:rPr lang="en-US" sz="2700" dirty="0">
                <a:effectLst>
                  <a:outerShdw blurRad="38100" dist="38100" dir="2700000" algn="tl">
                    <a:srgbClr val="000000">
                      <a:alpha val="43137"/>
                    </a:srgbClr>
                  </a:outerShdw>
                </a:effectLst>
              </a:rPr>
              <a:t>within </a:t>
            </a:r>
            <a:r>
              <a:rPr lang="en-US" sz="2700" dirty="0">
                <a:solidFill>
                  <a:srgbClr val="FFFF00"/>
                </a:solidFill>
                <a:effectLst>
                  <a:outerShdw blurRad="38100" dist="38100" dir="2700000" algn="tl">
                    <a:srgbClr val="000000">
                      <a:alpha val="43137"/>
                    </a:srgbClr>
                  </a:outerShdw>
                </a:effectLst>
              </a:rPr>
              <a:t>3 seconds of the event</a:t>
            </a:r>
            <a:r>
              <a:rPr lang="en-US" sz="2700" dirty="0">
                <a:effectLst>
                  <a:outerShdw blurRad="38100" dist="38100" dir="2700000" algn="tl">
                    <a:srgbClr val="000000">
                      <a:alpha val="43137"/>
                    </a:srgbClr>
                  </a:outerShdw>
                </a:effectLst>
              </a:rPr>
              <a:t>.</a:t>
            </a:r>
          </a:p>
          <a:p>
            <a:pPr lvl="0"/>
            <a:r>
              <a:rPr lang="en-US" sz="2700" dirty="0" smtClean="0">
                <a:effectLst>
                  <a:outerShdw blurRad="38100" dist="38100" dir="2700000" algn="tl">
                    <a:srgbClr val="000000">
                      <a:alpha val="43137"/>
                    </a:srgbClr>
                  </a:outerShdw>
                </a:effectLst>
              </a:rPr>
              <a:t>An average of </a:t>
            </a:r>
            <a:r>
              <a:rPr lang="en-US" sz="2700" dirty="0" smtClean="0">
                <a:solidFill>
                  <a:srgbClr val="FFFF00"/>
                </a:solidFill>
                <a:effectLst>
                  <a:outerShdw blurRad="38100" dist="38100" dir="2700000" algn="tl">
                    <a:srgbClr val="000000">
                      <a:alpha val="43137"/>
                    </a:srgbClr>
                  </a:outerShdw>
                </a:effectLst>
              </a:rPr>
              <a:t>790 texts per month</a:t>
            </a:r>
            <a:r>
              <a:rPr lang="en-US" sz="2700" dirty="0" smtClean="0">
                <a:effectLst>
                  <a:outerShdw blurRad="38100" dist="38100" dir="2700000" algn="tl">
                    <a:srgbClr val="000000">
                      <a:alpha val="43137"/>
                    </a:srgbClr>
                  </a:outerShdw>
                </a:effectLst>
              </a:rPr>
              <a:t> are sent/received by 15 to 24 year olds. </a:t>
            </a:r>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633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6019800" cy="990600"/>
          </a:xfr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lstStyle/>
          <a:p>
            <a:r>
              <a:rPr lang="en-US" dirty="0"/>
              <a:t>Brains and Teens</a:t>
            </a:r>
          </a:p>
        </p:txBody>
      </p:sp>
      <p:sp>
        <p:nvSpPr>
          <p:cNvPr id="3" name="Content Placeholder 2"/>
          <p:cNvSpPr>
            <a:spLocks noGrp="1"/>
          </p:cNvSpPr>
          <p:nvPr>
            <p:ph idx="1"/>
          </p:nvPr>
        </p:nvSpPr>
        <p:spPr>
          <a:xfrm>
            <a:off x="838199" y="2133600"/>
            <a:ext cx="7743139" cy="4297363"/>
          </a:xfrm>
        </p:spPr>
        <p:txBody>
          <a:bodyPr>
            <a:normAutofit/>
          </a:bodyPr>
          <a:lstStyle/>
          <a:p>
            <a:pPr lvl="0"/>
            <a:r>
              <a:rPr lang="en-US" sz="2600" spc="-150" dirty="0" smtClean="0">
                <a:solidFill>
                  <a:schemeClr val="accent1">
                    <a:lumMod val="75000"/>
                  </a:schemeClr>
                </a:solidFill>
              </a:rPr>
              <a:t>Brains are still in the developing stage during the ‘teens</a:t>
            </a:r>
            <a:endParaRPr lang="en-US" sz="2600" spc="-150" dirty="0">
              <a:solidFill>
                <a:schemeClr val="accent1">
                  <a:lumMod val="75000"/>
                </a:schemeClr>
              </a:solidFill>
            </a:endParaRPr>
          </a:p>
          <a:p>
            <a:pPr lvl="1"/>
            <a:r>
              <a:rPr lang="en-US" sz="2600" spc="-150" dirty="0" smtClean="0">
                <a:solidFill>
                  <a:schemeClr val="accent1">
                    <a:lumMod val="75000"/>
                  </a:schemeClr>
                </a:solidFill>
              </a:rPr>
              <a:t>Including the frontal lobe where judgment, awareness of abilities, and motor planning occur</a:t>
            </a:r>
            <a:endParaRPr lang="en-US" sz="2600" spc="-150" dirty="0">
              <a:solidFill>
                <a:schemeClr val="accent1">
                  <a:lumMod val="75000"/>
                </a:schemeClr>
              </a:solidFill>
            </a:endParaRPr>
          </a:p>
          <a:p>
            <a:pPr lvl="0"/>
            <a:r>
              <a:rPr lang="en-US" sz="2600" spc="-150" dirty="0" smtClean="0">
                <a:solidFill>
                  <a:schemeClr val="accent1">
                    <a:lumMod val="75000"/>
                  </a:schemeClr>
                </a:solidFill>
              </a:rPr>
              <a:t>Not fully equipped </a:t>
            </a:r>
            <a:r>
              <a:rPr lang="en-US" sz="2600" spc="-150" dirty="0">
                <a:solidFill>
                  <a:schemeClr val="accent1">
                    <a:lumMod val="75000"/>
                  </a:schemeClr>
                </a:solidFill>
              </a:rPr>
              <a:t>to judge right from </a:t>
            </a:r>
            <a:r>
              <a:rPr lang="en-US" sz="2600" spc="-150" dirty="0" smtClean="0">
                <a:solidFill>
                  <a:schemeClr val="accent1">
                    <a:lumMod val="75000"/>
                  </a:schemeClr>
                </a:solidFill>
              </a:rPr>
              <a:t>wrong</a:t>
            </a:r>
            <a:endParaRPr lang="en-US" sz="2600" spc="-150" dirty="0">
              <a:solidFill>
                <a:schemeClr val="accent1">
                  <a:lumMod val="75000"/>
                </a:schemeClr>
              </a:solidFill>
            </a:endParaRPr>
          </a:p>
          <a:p>
            <a:pPr lvl="0"/>
            <a:r>
              <a:rPr lang="en-US" sz="2600" spc="-150" dirty="0">
                <a:solidFill>
                  <a:schemeClr val="accent1">
                    <a:lumMod val="75000"/>
                  </a:schemeClr>
                </a:solidFill>
              </a:rPr>
              <a:t>Cannot realistically quantify very real threats</a:t>
            </a:r>
          </a:p>
          <a:p>
            <a:r>
              <a:rPr lang="en-US" sz="2600" spc="-150" dirty="0" smtClean="0">
                <a:solidFill>
                  <a:schemeClr val="accent1">
                    <a:lumMod val="75000"/>
                  </a:schemeClr>
                </a:solidFill>
              </a:rPr>
              <a:t>Not </a:t>
            </a:r>
            <a:r>
              <a:rPr lang="en-US" sz="2600" spc="-150" dirty="0">
                <a:solidFill>
                  <a:schemeClr val="accent1">
                    <a:lumMod val="75000"/>
                  </a:schemeClr>
                </a:solidFill>
              </a:rPr>
              <a:t>capable of making responsible decisions that </a:t>
            </a:r>
            <a:r>
              <a:rPr lang="en-US" sz="2600" b="1" u="sng" spc="-150" dirty="0">
                <a:solidFill>
                  <a:schemeClr val="accent1">
                    <a:lumMod val="75000"/>
                  </a:schemeClr>
                </a:solidFill>
              </a:rPr>
              <a:t>most</a:t>
            </a:r>
            <a:r>
              <a:rPr lang="en-US" sz="2600" spc="-150" dirty="0">
                <a:solidFill>
                  <a:schemeClr val="accent1">
                    <a:lumMod val="75000"/>
                  </a:schemeClr>
                </a:solidFill>
              </a:rPr>
              <a:t> adults make.</a:t>
            </a:r>
          </a:p>
          <a:p>
            <a:pPr lvl="0"/>
            <a:r>
              <a:rPr lang="en-US" sz="2600" spc="-150" dirty="0" smtClean="0">
                <a:solidFill>
                  <a:schemeClr val="accent1">
                    <a:lumMod val="75000"/>
                  </a:schemeClr>
                </a:solidFill>
              </a:rPr>
              <a:t>Distracted driving does not seem to be a real threat to teens.</a:t>
            </a:r>
          </a:p>
          <a:p>
            <a:endParaRPr lang="en-US" spc="-150" dirty="0"/>
          </a:p>
        </p:txBody>
      </p:sp>
      <p:pic>
        <p:nvPicPr>
          <p:cNvPr id="2051" name="Picture 3" descr="C:\Users\Haleigh Work\AppData\Local\Microsoft\Windows\Temporary Internet Files\Content.IE5\Q95EEBNM\MC9003182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
            <a:ext cx="1828800" cy="168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22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“It </a:t>
            </a:r>
            <a:r>
              <a:rPr lang="en-US" dirty="0"/>
              <a:t>Won’t Happen to </a:t>
            </a:r>
            <a:r>
              <a:rPr lang="en-US" dirty="0" smtClean="0"/>
              <a:t>Me.”</a:t>
            </a:r>
            <a:endParaRPr lang="en-US" dirty="0"/>
          </a:p>
        </p:txBody>
      </p:sp>
      <p:sp>
        <p:nvSpPr>
          <p:cNvPr id="3" name="Content Placeholder 2"/>
          <p:cNvSpPr>
            <a:spLocks noGrp="1"/>
          </p:cNvSpPr>
          <p:nvPr>
            <p:ph idx="1"/>
          </p:nvPr>
        </p:nvSpPr>
        <p:spPr>
          <a:xfrm>
            <a:off x="419100" y="1905000"/>
            <a:ext cx="8229600" cy="3810000"/>
          </a:xfrm>
        </p:spPr>
        <p:txBody>
          <a:bodyPr>
            <a:normAutofit/>
          </a:bodyPr>
          <a:lstStyle/>
          <a:p>
            <a:r>
              <a:rPr lang="en-US" sz="2800" dirty="0" smtClean="0">
                <a:solidFill>
                  <a:schemeClr val="accent1">
                    <a:lumMod val="75000"/>
                  </a:schemeClr>
                </a:solidFill>
              </a:rPr>
              <a:t>“…motor </a:t>
            </a:r>
            <a:r>
              <a:rPr lang="en-US" sz="2800" dirty="0">
                <a:solidFill>
                  <a:schemeClr val="accent1">
                    <a:lumMod val="75000"/>
                  </a:schemeClr>
                </a:solidFill>
              </a:rPr>
              <a:t>vehicle crashes and traffic-related incidents were the </a:t>
            </a:r>
            <a:r>
              <a:rPr lang="en-US" sz="2800" dirty="0" smtClean="0">
                <a:solidFill>
                  <a:schemeClr val="accent1">
                    <a:lumMod val="75000"/>
                  </a:schemeClr>
                </a:solidFill>
              </a:rPr>
              <a:t>2</a:t>
            </a:r>
            <a:r>
              <a:rPr lang="en-US" sz="2800" baseline="30000" dirty="0" smtClean="0">
                <a:solidFill>
                  <a:schemeClr val="accent1">
                    <a:lumMod val="75000"/>
                  </a:schemeClr>
                </a:solidFill>
              </a:rPr>
              <a:t>nd</a:t>
            </a:r>
            <a:r>
              <a:rPr lang="en-US" sz="2800" dirty="0" smtClean="0">
                <a:solidFill>
                  <a:schemeClr val="accent1">
                    <a:lumMod val="75000"/>
                  </a:schemeClr>
                </a:solidFill>
              </a:rPr>
              <a:t>  </a:t>
            </a:r>
            <a:r>
              <a:rPr lang="en-US" sz="2800" dirty="0">
                <a:solidFill>
                  <a:schemeClr val="accent1">
                    <a:lumMod val="75000"/>
                  </a:schemeClr>
                </a:solidFill>
              </a:rPr>
              <a:t>leading cause of TBI (17.3%) and </a:t>
            </a:r>
            <a:r>
              <a:rPr lang="en-US" sz="2800" dirty="0" smtClean="0">
                <a:solidFill>
                  <a:schemeClr val="accent1">
                    <a:lumMod val="75000"/>
                  </a:schemeClr>
                </a:solidFill>
              </a:rPr>
              <a:t>resulted in the </a:t>
            </a:r>
            <a:r>
              <a:rPr lang="en-US" sz="2800" dirty="0">
                <a:solidFill>
                  <a:schemeClr val="accent1">
                    <a:lumMod val="75000"/>
                  </a:schemeClr>
                </a:solidFill>
              </a:rPr>
              <a:t>largest percentage of TBI-related deaths (31.8</a:t>
            </a:r>
            <a:r>
              <a:rPr lang="en-US" sz="2800" dirty="0" smtClean="0">
                <a:solidFill>
                  <a:schemeClr val="accent1">
                    <a:lumMod val="75000"/>
                  </a:schemeClr>
                </a:solidFill>
              </a:rPr>
              <a:t>%).” </a:t>
            </a:r>
            <a:r>
              <a:rPr lang="en-US" sz="2800" baseline="30000" dirty="0" smtClean="0">
                <a:solidFill>
                  <a:schemeClr val="accent1">
                    <a:lumMod val="75000"/>
                  </a:schemeClr>
                </a:solidFill>
              </a:rPr>
              <a:t>1</a:t>
            </a:r>
            <a:r>
              <a:rPr lang="en-US" sz="2800" dirty="0" smtClean="0">
                <a:solidFill>
                  <a:schemeClr val="accent1">
                    <a:lumMod val="75000"/>
                  </a:schemeClr>
                </a:solidFill>
              </a:rPr>
              <a:t>  </a:t>
            </a:r>
          </a:p>
          <a:p>
            <a:r>
              <a:rPr lang="en-US" sz="2800" dirty="0" smtClean="0">
                <a:solidFill>
                  <a:schemeClr val="accent1">
                    <a:lumMod val="75000"/>
                  </a:schemeClr>
                </a:solidFill>
              </a:rPr>
              <a:t>Teens are likely to have little to no concept of mortality or risk.</a:t>
            </a:r>
          </a:p>
          <a:p>
            <a:pPr lvl="0"/>
            <a:r>
              <a:rPr lang="en-US" sz="2800" dirty="0" smtClean="0">
                <a:solidFill>
                  <a:schemeClr val="accent1">
                    <a:lumMod val="75000"/>
                  </a:schemeClr>
                </a:solidFill>
              </a:rPr>
              <a:t>Distracted </a:t>
            </a:r>
            <a:r>
              <a:rPr lang="en-US" sz="2800" dirty="0">
                <a:solidFill>
                  <a:schemeClr val="accent1">
                    <a:lumMod val="75000"/>
                  </a:schemeClr>
                </a:solidFill>
              </a:rPr>
              <a:t>driving will only add to the total.</a:t>
            </a:r>
          </a:p>
          <a:p>
            <a:endParaRPr lang="en-US" dirty="0">
              <a:solidFill>
                <a:schemeClr val="accent1">
                  <a:lumMod val="75000"/>
                </a:schemeClr>
              </a:solidFill>
            </a:endParaRPr>
          </a:p>
        </p:txBody>
      </p:sp>
      <p:cxnSp>
        <p:nvCxnSpPr>
          <p:cNvPr id="5" name="Straight Connector 4"/>
          <p:cNvCxnSpPr/>
          <p:nvPr/>
        </p:nvCxnSpPr>
        <p:spPr>
          <a:xfrm>
            <a:off x="533400" y="1371600"/>
            <a:ext cx="8001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348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Prevention </a:t>
            </a:r>
            <a:endParaRPr lang="en-US" dirty="0"/>
          </a:p>
        </p:txBody>
      </p:sp>
      <p:sp>
        <p:nvSpPr>
          <p:cNvPr id="3" name="Content Placeholder 2"/>
          <p:cNvSpPr>
            <a:spLocks noGrp="1"/>
          </p:cNvSpPr>
          <p:nvPr>
            <p:ph idx="1"/>
          </p:nvPr>
        </p:nvSpPr>
        <p:spPr>
          <a:xfrm>
            <a:off x="457200" y="1447800"/>
            <a:ext cx="8153400" cy="4876800"/>
          </a:xfrm>
        </p:spPr>
        <p:style>
          <a:lnRef idx="0">
            <a:schemeClr val="accent1"/>
          </a:lnRef>
          <a:fillRef idx="3">
            <a:schemeClr val="accent1"/>
          </a:fillRef>
          <a:effectRef idx="3">
            <a:schemeClr val="accent1"/>
          </a:effectRef>
          <a:fontRef idx="minor">
            <a:schemeClr val="lt1"/>
          </a:fontRef>
        </p:style>
        <p:txBody>
          <a:bodyPr>
            <a:normAutofit/>
          </a:bodyPr>
          <a:lstStyle/>
          <a:p>
            <a:r>
              <a:rPr lang="en-US" dirty="0">
                <a:solidFill>
                  <a:schemeClr val="bg1"/>
                </a:solidFill>
                <a:effectLst>
                  <a:outerShdw blurRad="38100" dist="38100" dir="2700000" algn="tl">
                    <a:srgbClr val="000000">
                      <a:alpha val="43137"/>
                    </a:srgbClr>
                  </a:outerShdw>
                </a:effectLst>
              </a:rPr>
              <a:t>Teach your children that driving is an important job.</a:t>
            </a:r>
          </a:p>
          <a:p>
            <a:pPr lvl="0"/>
            <a:r>
              <a:rPr lang="en-US" dirty="0" smtClean="0">
                <a:solidFill>
                  <a:schemeClr val="bg1"/>
                </a:solidFill>
                <a:effectLst>
                  <a:outerShdw blurRad="38100" dist="38100" dir="2700000" algn="tl">
                    <a:srgbClr val="000000">
                      <a:alpha val="43137"/>
                    </a:srgbClr>
                  </a:outerShdw>
                </a:effectLst>
              </a:rPr>
              <a:t>Finish calls </a:t>
            </a:r>
            <a:r>
              <a:rPr lang="en-US" dirty="0">
                <a:solidFill>
                  <a:schemeClr val="bg1"/>
                </a:solidFill>
                <a:effectLst>
                  <a:outerShdw blurRad="38100" dist="38100" dir="2700000" algn="tl">
                    <a:srgbClr val="000000">
                      <a:alpha val="43137"/>
                    </a:srgbClr>
                  </a:outerShdw>
                </a:effectLst>
              </a:rPr>
              <a:t>and texts before starting the vehicle.</a:t>
            </a:r>
          </a:p>
          <a:p>
            <a:pPr lvl="0"/>
            <a:r>
              <a:rPr lang="en-US" dirty="0">
                <a:solidFill>
                  <a:schemeClr val="bg1"/>
                </a:solidFill>
                <a:effectLst>
                  <a:outerShdw blurRad="38100" dist="38100" dir="2700000" algn="tl">
                    <a:srgbClr val="000000">
                      <a:alpha val="43137"/>
                    </a:srgbClr>
                  </a:outerShdw>
                </a:effectLst>
              </a:rPr>
              <a:t>Let </a:t>
            </a:r>
            <a:r>
              <a:rPr lang="en-US" dirty="0" smtClean="0">
                <a:solidFill>
                  <a:schemeClr val="bg1"/>
                </a:solidFill>
                <a:effectLst>
                  <a:outerShdw blurRad="38100" dist="38100" dir="2700000" algn="tl">
                    <a:srgbClr val="000000">
                      <a:alpha val="43137"/>
                    </a:srgbClr>
                  </a:outerShdw>
                </a:effectLst>
              </a:rPr>
              <a:t>voicemail </a:t>
            </a:r>
            <a:r>
              <a:rPr lang="en-US" dirty="0">
                <a:solidFill>
                  <a:schemeClr val="bg1"/>
                </a:solidFill>
                <a:effectLst>
                  <a:outerShdw blurRad="38100" dist="38100" dir="2700000" algn="tl">
                    <a:srgbClr val="000000">
                      <a:alpha val="43137"/>
                    </a:srgbClr>
                  </a:outerShdw>
                </a:effectLst>
              </a:rPr>
              <a:t>pick up calls during driving.</a:t>
            </a:r>
          </a:p>
          <a:p>
            <a:pPr lvl="0"/>
            <a:r>
              <a:rPr lang="en-US" dirty="0">
                <a:solidFill>
                  <a:schemeClr val="bg1"/>
                </a:solidFill>
                <a:effectLst>
                  <a:outerShdw blurRad="38100" dist="38100" dir="2700000" algn="tl">
                    <a:srgbClr val="000000">
                      <a:alpha val="43137"/>
                    </a:srgbClr>
                  </a:outerShdw>
                </a:effectLst>
              </a:rPr>
              <a:t>Pull over </a:t>
            </a:r>
            <a:r>
              <a:rPr lang="en-US" dirty="0" smtClean="0">
                <a:solidFill>
                  <a:schemeClr val="bg1"/>
                </a:solidFill>
                <a:effectLst>
                  <a:outerShdw blurRad="38100" dist="38100" dir="2700000" algn="tl">
                    <a:srgbClr val="000000">
                      <a:alpha val="43137"/>
                    </a:srgbClr>
                  </a:outerShdw>
                </a:effectLst>
              </a:rPr>
              <a:t>to </a:t>
            </a:r>
            <a:r>
              <a:rPr lang="en-US" dirty="0">
                <a:solidFill>
                  <a:schemeClr val="bg1"/>
                </a:solidFill>
                <a:effectLst>
                  <a:outerShdw blurRad="38100" dist="38100" dir="2700000" algn="tl">
                    <a:srgbClr val="000000">
                      <a:alpha val="43137"/>
                    </a:srgbClr>
                  </a:outerShdw>
                </a:effectLst>
              </a:rPr>
              <a:t>take a call.</a:t>
            </a:r>
          </a:p>
          <a:p>
            <a:pPr lvl="0"/>
            <a:r>
              <a:rPr lang="en-US" dirty="0" smtClean="0">
                <a:solidFill>
                  <a:schemeClr val="bg1"/>
                </a:solidFill>
                <a:effectLst>
                  <a:outerShdw blurRad="38100" dist="38100" dir="2700000" algn="tl">
                    <a:srgbClr val="000000">
                      <a:alpha val="43137"/>
                    </a:srgbClr>
                  </a:outerShdw>
                </a:effectLst>
              </a:rPr>
              <a:t>Hands-free </a:t>
            </a:r>
            <a:r>
              <a:rPr lang="en-US" dirty="0">
                <a:solidFill>
                  <a:schemeClr val="bg1"/>
                </a:solidFill>
                <a:effectLst>
                  <a:outerShdw blurRad="38100" dist="38100" dir="2700000" algn="tl">
                    <a:srgbClr val="000000">
                      <a:alpha val="43137"/>
                    </a:srgbClr>
                  </a:outerShdw>
                </a:effectLst>
              </a:rPr>
              <a:t>is not an </a:t>
            </a:r>
            <a:r>
              <a:rPr lang="en-US" dirty="0" smtClean="0">
                <a:solidFill>
                  <a:schemeClr val="bg1"/>
                </a:solidFill>
                <a:effectLst>
                  <a:outerShdw blurRad="38100" dist="38100" dir="2700000" algn="tl">
                    <a:srgbClr val="000000">
                      <a:alpha val="43137"/>
                    </a:srgbClr>
                  </a:outerShdw>
                </a:effectLst>
              </a:rPr>
              <a:t>answer</a:t>
            </a:r>
            <a:endParaRPr lang="en-US" dirty="0">
              <a:solidFill>
                <a:schemeClr val="bg1"/>
              </a:solidFill>
              <a:effectLst>
                <a:outerShdw blurRad="38100" dist="38100" dir="2700000" algn="tl">
                  <a:srgbClr val="000000">
                    <a:alpha val="43137"/>
                  </a:srgbClr>
                </a:outerShdw>
              </a:effectLst>
            </a:endParaRPr>
          </a:p>
          <a:p>
            <a:pPr lvl="0"/>
            <a:r>
              <a:rPr lang="en-US" dirty="0">
                <a:solidFill>
                  <a:schemeClr val="bg1"/>
                </a:solidFill>
                <a:effectLst>
                  <a:outerShdw blurRad="38100" dist="38100" dir="2700000" algn="tl">
                    <a:srgbClr val="000000">
                      <a:alpha val="43137"/>
                    </a:srgbClr>
                  </a:outerShdw>
                </a:effectLst>
              </a:rPr>
              <a:t>Stop to eat and enjoy your meal.</a:t>
            </a:r>
          </a:p>
          <a:p>
            <a:r>
              <a:rPr lang="en-US" dirty="0">
                <a:solidFill>
                  <a:schemeClr val="bg1"/>
                </a:solidFill>
                <a:effectLst>
                  <a:outerShdw blurRad="38100" dist="38100" dir="2700000" algn="tl">
                    <a:srgbClr val="000000">
                      <a:alpha val="43137"/>
                    </a:srgbClr>
                  </a:outerShdw>
                </a:effectLst>
              </a:rPr>
              <a:t>Secure pets.</a:t>
            </a:r>
          </a:p>
          <a:p>
            <a:pPr lvl="0"/>
            <a:r>
              <a:rPr lang="en-US" dirty="0" smtClean="0">
                <a:solidFill>
                  <a:schemeClr val="bg1"/>
                </a:solidFill>
                <a:effectLst>
                  <a:outerShdw blurRad="38100" dist="38100" dir="2700000" algn="tl">
                    <a:srgbClr val="000000">
                      <a:alpha val="43137"/>
                    </a:srgbClr>
                  </a:outerShdw>
                </a:effectLst>
              </a:rPr>
              <a:t>Pay </a:t>
            </a:r>
            <a:r>
              <a:rPr lang="en-US" dirty="0">
                <a:solidFill>
                  <a:schemeClr val="bg1"/>
                </a:solidFill>
                <a:effectLst>
                  <a:outerShdw blurRad="38100" dist="38100" dir="2700000" algn="tl">
                    <a:srgbClr val="000000">
                      <a:alpha val="43137"/>
                    </a:srgbClr>
                  </a:outerShdw>
                </a:effectLst>
              </a:rPr>
              <a:t>attention and expect the </a:t>
            </a:r>
            <a:r>
              <a:rPr lang="en-US" dirty="0" smtClean="0">
                <a:solidFill>
                  <a:schemeClr val="bg1"/>
                </a:solidFill>
                <a:effectLst>
                  <a:outerShdw blurRad="38100" dist="38100" dir="2700000" algn="tl">
                    <a:srgbClr val="000000">
                      <a:alpha val="43137"/>
                    </a:srgbClr>
                  </a:outerShdw>
                </a:effectLst>
              </a:rPr>
              <a:t>unexpected! </a:t>
            </a:r>
            <a:endParaRPr lang="en-US" dirty="0">
              <a:solidFill>
                <a:schemeClr val="bg1"/>
              </a:solidFill>
              <a:effectLst>
                <a:outerShdw blurRad="38100" dist="38100" dir="2700000" algn="tl">
                  <a:srgbClr val="000000">
                    <a:alpha val="43137"/>
                  </a:srgbClr>
                </a:outerShdw>
              </a:effectLst>
            </a:endParaRPr>
          </a:p>
        </p:txBody>
      </p:sp>
      <p:pic>
        <p:nvPicPr>
          <p:cNvPr id="3074" name="Picture 2" descr="C:\Users\Haleigh Work\AppData\Local\Microsoft\Windows\Temporary Internet Files\Content.IE5\Q95EEBNM\MC9003838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514600"/>
            <a:ext cx="2133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577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858000" cy="838200"/>
          </a:xfrm>
        </p:spPr>
        <p:style>
          <a:lnRef idx="0">
            <a:schemeClr val="accent1"/>
          </a:lnRef>
          <a:fillRef idx="3">
            <a:schemeClr val="accent1"/>
          </a:fillRef>
          <a:effectRef idx="3">
            <a:schemeClr val="accent1"/>
          </a:effectRef>
          <a:fontRef idx="minor">
            <a:schemeClr val="lt1"/>
          </a:fontRef>
        </p:style>
        <p:txBody>
          <a:bodyPr/>
          <a:lstStyle/>
          <a:p>
            <a:r>
              <a:rPr lang="en-US" sz="4800" dirty="0" smtClean="0"/>
              <a:t>Decrease the Risk</a:t>
            </a:r>
            <a:endParaRPr lang="en-US" sz="4800" dirty="0"/>
          </a:p>
        </p:txBody>
      </p:sp>
      <p:sp>
        <p:nvSpPr>
          <p:cNvPr id="3" name="Content Placeholder 2"/>
          <p:cNvSpPr>
            <a:spLocks noGrp="1"/>
          </p:cNvSpPr>
          <p:nvPr>
            <p:ph idx="1"/>
          </p:nvPr>
        </p:nvSpPr>
        <p:spPr>
          <a:xfrm>
            <a:off x="3429000" y="1905000"/>
            <a:ext cx="5257800" cy="3886200"/>
          </a:xfrm>
        </p:spPr>
        <p:txBody>
          <a:bodyPr>
            <a:normAutofit fontScale="92500" lnSpcReduction="20000"/>
          </a:bodyPr>
          <a:lstStyle/>
          <a:p>
            <a:pPr lvl="0"/>
            <a:r>
              <a:rPr lang="en-US" sz="2800" dirty="0" smtClean="0">
                <a:solidFill>
                  <a:schemeClr val="tx2">
                    <a:lumMod val="75000"/>
                  </a:schemeClr>
                </a:solidFill>
              </a:rPr>
              <a:t>Explain </a:t>
            </a:r>
            <a:r>
              <a:rPr lang="en-US" sz="2800" dirty="0">
                <a:solidFill>
                  <a:schemeClr val="tx2">
                    <a:lumMod val="75000"/>
                  </a:schemeClr>
                </a:solidFill>
              </a:rPr>
              <a:t>the </a:t>
            </a:r>
            <a:r>
              <a:rPr lang="en-US" sz="2800" dirty="0" smtClean="0">
                <a:solidFill>
                  <a:schemeClr val="tx2">
                    <a:lumMod val="75000"/>
                  </a:schemeClr>
                </a:solidFill>
              </a:rPr>
              <a:t>danger.</a:t>
            </a:r>
            <a:endParaRPr lang="en-US" sz="2800" dirty="0">
              <a:solidFill>
                <a:schemeClr val="tx2">
                  <a:lumMod val="75000"/>
                </a:schemeClr>
              </a:solidFill>
            </a:endParaRPr>
          </a:p>
          <a:p>
            <a:pPr lvl="0"/>
            <a:r>
              <a:rPr lang="en-US" sz="2800" dirty="0" smtClean="0">
                <a:solidFill>
                  <a:schemeClr val="tx2">
                    <a:lumMod val="75000"/>
                  </a:schemeClr>
                </a:solidFill>
              </a:rPr>
              <a:t>Give </a:t>
            </a:r>
            <a:r>
              <a:rPr lang="en-US" sz="2800" dirty="0">
                <a:solidFill>
                  <a:schemeClr val="tx2">
                    <a:lumMod val="75000"/>
                  </a:schemeClr>
                </a:solidFill>
              </a:rPr>
              <a:t>them </a:t>
            </a:r>
            <a:r>
              <a:rPr lang="en-US" sz="2800" dirty="0" smtClean="0">
                <a:solidFill>
                  <a:schemeClr val="tx2">
                    <a:lumMod val="75000"/>
                  </a:schemeClr>
                </a:solidFill>
              </a:rPr>
              <a:t>strategies &amp; </a:t>
            </a:r>
            <a:r>
              <a:rPr lang="en-US" sz="2800" dirty="0">
                <a:solidFill>
                  <a:schemeClr val="tx2">
                    <a:lumMod val="75000"/>
                  </a:schemeClr>
                </a:solidFill>
              </a:rPr>
              <a:t>rules </a:t>
            </a:r>
            <a:r>
              <a:rPr lang="en-US" sz="2800" dirty="0" smtClean="0">
                <a:solidFill>
                  <a:schemeClr val="tx2">
                    <a:lumMod val="75000"/>
                  </a:schemeClr>
                </a:solidFill>
              </a:rPr>
              <a:t>in managing passengers.</a:t>
            </a:r>
            <a:endParaRPr lang="en-US" sz="2800" dirty="0">
              <a:solidFill>
                <a:schemeClr val="tx2">
                  <a:lumMod val="75000"/>
                </a:schemeClr>
              </a:solidFill>
            </a:endParaRPr>
          </a:p>
          <a:p>
            <a:pPr lvl="0"/>
            <a:r>
              <a:rPr lang="en-US" sz="2800" dirty="0" smtClean="0">
                <a:solidFill>
                  <a:schemeClr val="tx2">
                    <a:lumMod val="75000"/>
                  </a:schemeClr>
                </a:solidFill>
              </a:rPr>
              <a:t>Set guidelines for the use of electronics in the car.</a:t>
            </a:r>
            <a:endParaRPr lang="en-US" sz="2800" dirty="0">
              <a:solidFill>
                <a:schemeClr val="tx2">
                  <a:lumMod val="75000"/>
                </a:schemeClr>
              </a:solidFill>
            </a:endParaRPr>
          </a:p>
          <a:p>
            <a:pPr lvl="0"/>
            <a:r>
              <a:rPr lang="en-US" sz="2800" dirty="0">
                <a:solidFill>
                  <a:schemeClr val="tx2">
                    <a:lumMod val="75000"/>
                  </a:schemeClr>
                </a:solidFill>
              </a:rPr>
              <a:t>Talk with your teen about how to deal with driving distractions. </a:t>
            </a:r>
          </a:p>
          <a:p>
            <a:pPr lvl="0"/>
            <a:r>
              <a:rPr lang="en-US" sz="2800" dirty="0">
                <a:solidFill>
                  <a:schemeClr val="tx2">
                    <a:lumMod val="75000"/>
                  </a:schemeClr>
                </a:solidFill>
              </a:rPr>
              <a:t>Emphasize the importance of driving safely and staying alive. </a:t>
            </a:r>
          </a:p>
          <a:p>
            <a:endParaRPr lang="en-US" dirty="0"/>
          </a:p>
        </p:txBody>
      </p:sp>
      <p:pic>
        <p:nvPicPr>
          <p:cNvPr id="4098" name="Picture 2" descr="C:\Users\Haleigh Work\AppData\Local\Microsoft\Windows\Temporary Internet Files\Content.IE5\FJFXCZ0S\MP9004309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57400"/>
            <a:ext cx="2057400" cy="30845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807373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304800"/>
            <a:ext cx="8229600" cy="685799"/>
          </a:xfrm>
        </p:spPr>
        <p:txBody>
          <a:bodyPr>
            <a:normAutofit/>
          </a:bodyPr>
          <a:lstStyle/>
          <a:p>
            <a:pPr marL="0" indent="0" algn="ctr">
              <a:buNone/>
            </a:pPr>
            <a:r>
              <a:rPr lang="en-US" sz="3600" dirty="0" smtClean="0">
                <a:solidFill>
                  <a:schemeClr val="tx2">
                    <a:lumMod val="75000"/>
                  </a:schemeClr>
                </a:solidFill>
                <a:effectLst>
                  <a:outerShdw blurRad="38100" dist="38100" dir="2700000" algn="tl">
                    <a:srgbClr val="000000">
                      <a:alpha val="43137"/>
                    </a:srgbClr>
                  </a:outerShdw>
                </a:effectLst>
              </a:rPr>
              <a:t>Distraction.gov</a:t>
            </a:r>
            <a:endParaRPr lang="en-US" sz="3600" dirty="0">
              <a:solidFill>
                <a:schemeClr val="tx2">
                  <a:lumMod val="75000"/>
                </a:schemeClr>
              </a:solidFill>
              <a:effectLst>
                <a:outerShdw blurRad="38100" dist="38100" dir="2700000" algn="tl">
                  <a:srgbClr val="000000">
                    <a:alpha val="43137"/>
                  </a:srgbClr>
                </a:outerShdw>
              </a:effectLst>
            </a:endParaRPr>
          </a:p>
        </p:txBody>
      </p:sp>
      <p:pic>
        <p:nvPicPr>
          <p:cNvPr id="1027" name="Picture 3" descr="C:\Users\HALEIG~1\AppData\Local\Temp\Rar$DI01.513\Distracted_72CM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294" y="1524000"/>
            <a:ext cx="54195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08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style>
          <a:lnRef idx="0">
            <a:schemeClr val="accent1"/>
          </a:lnRef>
          <a:fillRef idx="3">
            <a:schemeClr val="accent1"/>
          </a:fillRef>
          <a:effectRef idx="3">
            <a:schemeClr val="accent1"/>
          </a:effectRef>
          <a:fontRef idx="minor">
            <a:schemeClr val="lt1"/>
          </a:fontRef>
        </p:style>
        <p:txBody>
          <a:bodyPr/>
          <a:lstStyle/>
          <a:p>
            <a:r>
              <a:rPr lang="en-US" dirty="0" smtClean="0"/>
              <a:t>Resources</a:t>
            </a:r>
            <a:endParaRPr lang="en-US" dirty="0"/>
          </a:p>
        </p:txBody>
      </p:sp>
      <p:sp>
        <p:nvSpPr>
          <p:cNvPr id="3" name="Content Placeholder 2"/>
          <p:cNvSpPr>
            <a:spLocks noGrp="1"/>
          </p:cNvSpPr>
          <p:nvPr>
            <p:ph idx="1"/>
          </p:nvPr>
        </p:nvSpPr>
        <p:spPr>
          <a:xfrm>
            <a:off x="152400" y="1600200"/>
            <a:ext cx="8763000" cy="4525963"/>
          </a:xfrm>
        </p:spPr>
        <p:txBody>
          <a:bodyPr/>
          <a:lstStyle/>
          <a:p>
            <a:r>
              <a:rPr lang="en-US" dirty="0" smtClean="0">
                <a:solidFill>
                  <a:schemeClr val="tx2">
                    <a:lumMod val="75000"/>
                  </a:schemeClr>
                </a:solidFill>
              </a:rPr>
              <a:t>Center for Disease Control: </a:t>
            </a:r>
          </a:p>
          <a:p>
            <a:pPr marL="0" indent="0">
              <a:buNone/>
            </a:pPr>
            <a:r>
              <a:rPr lang="en-US" dirty="0" smtClean="0">
                <a:solidFill>
                  <a:schemeClr val="tx2">
                    <a:lumMod val="75000"/>
                  </a:schemeClr>
                </a:solidFill>
              </a:rPr>
              <a:t>	      Motor Vehicle Safety and Distracted Driving</a:t>
            </a:r>
          </a:p>
          <a:p>
            <a:pPr marL="0" indent="0">
              <a:buNone/>
            </a:pPr>
            <a:r>
              <a:rPr lang="en-US" dirty="0" smtClean="0">
                <a:solidFill>
                  <a:schemeClr val="tx2">
                    <a:lumMod val="75000"/>
                  </a:schemeClr>
                </a:solidFill>
              </a:rPr>
              <a:t>                               cdc.gov/</a:t>
            </a:r>
            <a:r>
              <a:rPr lang="en-US" dirty="0" err="1" smtClean="0">
                <a:solidFill>
                  <a:schemeClr val="tx2">
                    <a:lumMod val="75000"/>
                  </a:schemeClr>
                </a:solidFill>
              </a:rPr>
              <a:t>Motorvehiclesafety</a:t>
            </a:r>
            <a:endParaRPr lang="en-US" dirty="0" smtClean="0">
              <a:solidFill>
                <a:schemeClr val="tx2">
                  <a:lumMod val="75000"/>
                </a:schemeClr>
              </a:solidFill>
            </a:endParaRPr>
          </a:p>
          <a:p>
            <a:pPr marL="0" indent="0">
              <a:buNone/>
            </a:pPr>
            <a:endParaRPr lang="en-US" dirty="0" smtClean="0">
              <a:solidFill>
                <a:schemeClr val="tx2">
                  <a:lumMod val="75000"/>
                </a:schemeClr>
              </a:solidFill>
            </a:endParaRPr>
          </a:p>
          <a:p>
            <a:r>
              <a:rPr lang="en-US" dirty="0" smtClean="0">
                <a:solidFill>
                  <a:schemeClr val="tx2">
                    <a:lumMod val="75000"/>
                  </a:schemeClr>
                </a:solidFill>
              </a:rPr>
              <a:t>SafeHomeAlabama.gov</a:t>
            </a:r>
          </a:p>
          <a:p>
            <a:pPr marL="0" indent="0">
              <a:buNone/>
            </a:pPr>
            <a:endParaRPr lang="en-US" dirty="0">
              <a:solidFill>
                <a:schemeClr val="tx2">
                  <a:lumMod val="75000"/>
                </a:schemeClr>
              </a:solidFill>
            </a:endParaRPr>
          </a:p>
          <a:p>
            <a:r>
              <a:rPr lang="en-US" dirty="0" smtClean="0">
                <a:solidFill>
                  <a:schemeClr val="tx2">
                    <a:lumMod val="75000"/>
                  </a:schemeClr>
                </a:solidFill>
              </a:rPr>
              <a:t>Distraction.gov: Official US Gov’t Site for Distracted Driving</a:t>
            </a:r>
          </a:p>
          <a:p>
            <a:pPr marL="0" indent="0">
              <a:buNone/>
            </a:pPr>
            <a:endParaRPr lang="en-US" dirty="0" smtClean="0">
              <a:solidFill>
                <a:schemeClr val="tx2">
                  <a:lumMod val="75000"/>
                </a:schemeClr>
              </a:solidFill>
            </a:endParaRPr>
          </a:p>
          <a:p>
            <a:r>
              <a:rPr lang="en-US" dirty="0" smtClean="0">
                <a:solidFill>
                  <a:schemeClr val="tx2">
                    <a:lumMod val="75000"/>
                  </a:schemeClr>
                </a:solidFill>
              </a:rPr>
              <a:t>AAA Foundation for Traffic Safety:     AAAfoundation.org</a:t>
            </a:r>
            <a:endParaRPr lang="en-US" dirty="0">
              <a:solidFill>
                <a:schemeClr val="tx2">
                  <a:lumMod val="75000"/>
                </a:schemeClr>
              </a:solidFill>
            </a:endParaRPr>
          </a:p>
        </p:txBody>
      </p:sp>
    </p:spTree>
    <p:extLst>
      <p:ext uri="{BB962C8B-B14F-4D97-AF65-F5344CB8AC3E}">
        <p14:creationId xmlns:p14="http://schemas.microsoft.com/office/powerpoint/2010/main" val="248858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4192588"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General Resources</a:t>
            </a:r>
            <a:endParaRPr lang="en-US" dirty="0">
              <a:solidFill>
                <a:schemeClr val="tx2">
                  <a:lumMod val="75000"/>
                </a:schemeClr>
              </a:solidFill>
            </a:endParaRPr>
          </a:p>
        </p:txBody>
      </p:sp>
      <p:sp>
        <p:nvSpPr>
          <p:cNvPr id="4" name="Text Placeholder 3"/>
          <p:cNvSpPr>
            <a:spLocks noGrp="1"/>
          </p:cNvSpPr>
          <p:nvPr>
            <p:ph type="body" sz="quarter" idx="3"/>
          </p:nvPr>
        </p:nvSpPr>
        <p:spPr>
          <a:xfrm>
            <a:off x="4648200" y="152400"/>
            <a:ext cx="4267200"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Alabama Resources</a:t>
            </a:r>
            <a:endParaRPr lang="en-US" dirty="0">
              <a:solidFill>
                <a:schemeClr val="tx2">
                  <a:lumMod val="75000"/>
                </a:schemeClr>
              </a:solidFill>
            </a:endParaRPr>
          </a:p>
        </p:txBody>
      </p:sp>
      <p:sp>
        <p:nvSpPr>
          <p:cNvPr id="36867" name="Rectangle 1027"/>
          <p:cNvSpPr>
            <a:spLocks noGrp="1" noChangeArrowheads="1"/>
          </p:cNvSpPr>
          <p:nvPr>
            <p:ph sz="quarter" idx="13"/>
          </p:nvPr>
        </p:nvSpPr>
        <p:spPr>
          <a:xfrm>
            <a:off x="228600" y="1066800"/>
            <a:ext cx="4194048"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buClr>
                <a:schemeClr val="tx1"/>
              </a:buClr>
              <a:buFontTx/>
              <a:buNone/>
            </a:pPr>
            <a:endParaRPr lang="en-US" sz="1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Centers of Disease Control</a:t>
            </a:r>
          </a:p>
          <a:p>
            <a:pPr algn="ctr">
              <a:buClr>
                <a:schemeClr val="tx1"/>
              </a:buClr>
              <a:buFontTx/>
              <a:buNone/>
            </a:pPr>
            <a:r>
              <a:rPr lang="en-US" sz="1800" dirty="0" smtClean="0">
                <a:solidFill>
                  <a:schemeClr val="tx2">
                    <a:lumMod val="75000"/>
                  </a:schemeClr>
                </a:solidFill>
              </a:rPr>
              <a:t>www.cdc.gov/traumaticbraininjury</a:t>
            </a:r>
            <a:endParaRPr lang="en-US" sz="1800" dirty="0">
              <a:solidFill>
                <a:schemeClr val="tx2">
                  <a:lumMod val="75000"/>
                </a:schemeClr>
              </a:solidFill>
            </a:endParaRPr>
          </a:p>
          <a:p>
            <a:pPr algn="ctr">
              <a:buClr>
                <a:schemeClr val="tx1"/>
              </a:buClr>
              <a:buFontTx/>
              <a:buNone/>
            </a:pPr>
            <a:endParaRPr lang="en-US" sz="7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 Injury Association of America</a:t>
            </a:r>
          </a:p>
          <a:p>
            <a:pPr algn="ctr">
              <a:buClr>
                <a:schemeClr val="tx1"/>
              </a:buClr>
              <a:buFontTx/>
              <a:buNone/>
            </a:pPr>
            <a:r>
              <a:rPr lang="en-US" sz="1800" dirty="0" smtClean="0">
                <a:solidFill>
                  <a:schemeClr val="tx2">
                    <a:lumMod val="75000"/>
                  </a:schemeClr>
                </a:solidFill>
              </a:rPr>
              <a:t>www.biausa.org</a:t>
            </a: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BrainLine.org</a:t>
            </a:r>
            <a:endParaRPr lang="en-US" sz="1800" b="1" dirty="0">
              <a:solidFill>
                <a:schemeClr val="tx2">
                  <a:lumMod val="75000"/>
                </a:schemeClr>
              </a:solidFill>
            </a:endParaRP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BrainInjuryEducation.org</a:t>
            </a:r>
          </a:p>
          <a:p>
            <a:pPr algn="ctr">
              <a:buClr>
                <a:schemeClr val="tx1"/>
              </a:buClr>
              <a:buFontTx/>
              <a:buNone/>
            </a:pPr>
            <a:r>
              <a:rPr lang="en-US" sz="1800" dirty="0" smtClean="0">
                <a:solidFill>
                  <a:schemeClr val="tx2">
                    <a:lumMod val="75000"/>
                  </a:schemeClr>
                </a:solidFill>
              </a:rPr>
              <a:t>University of Missouri TBI Guide</a:t>
            </a:r>
          </a:p>
          <a:p>
            <a:pPr algn="ctr">
              <a:buClr>
                <a:schemeClr val="tx1"/>
              </a:buClr>
              <a:buFontTx/>
              <a:buNone/>
            </a:pPr>
            <a:endParaRPr lang="en-US" sz="800" dirty="0">
              <a:solidFill>
                <a:schemeClr val="tx2">
                  <a:lumMod val="75000"/>
                </a:schemeClr>
              </a:solidFill>
            </a:endParaRPr>
          </a:p>
          <a:p>
            <a:pPr algn="ctr">
              <a:buClr>
                <a:schemeClr val="tx1"/>
              </a:buClr>
              <a:buFontTx/>
              <a:buNone/>
            </a:pPr>
            <a:r>
              <a:rPr lang="en-US" sz="1800" b="1" dirty="0" smtClean="0">
                <a:solidFill>
                  <a:schemeClr val="tx2">
                    <a:lumMod val="75000"/>
                  </a:schemeClr>
                </a:solidFill>
              </a:rPr>
              <a:t>Lash and Associates Publishing</a:t>
            </a:r>
          </a:p>
          <a:p>
            <a:pPr algn="ctr">
              <a:buClr>
                <a:schemeClr val="tx1"/>
              </a:buClr>
              <a:buFontTx/>
              <a:buNone/>
            </a:pPr>
            <a:r>
              <a:rPr lang="en-US" sz="1800" dirty="0" smtClean="0">
                <a:solidFill>
                  <a:schemeClr val="tx2">
                    <a:lumMod val="75000"/>
                  </a:schemeClr>
                </a:solidFill>
              </a:rPr>
              <a:t>www.lapublishing.com</a:t>
            </a:r>
            <a:endParaRPr lang="en-US" sz="1800" dirty="0">
              <a:solidFill>
                <a:schemeClr val="tx2">
                  <a:lumMod val="75000"/>
                </a:schemeClr>
              </a:solidFill>
            </a:endParaRPr>
          </a:p>
          <a:p>
            <a:pPr marL="0" indent="0" algn="ctr">
              <a:buNone/>
            </a:pPr>
            <a:endParaRPr lang="en-US" sz="800" dirty="0" smtClean="0">
              <a:solidFill>
                <a:schemeClr val="tx2">
                  <a:lumMod val="75000"/>
                </a:schemeClr>
              </a:solidFill>
            </a:endParaRPr>
          </a:p>
          <a:p>
            <a:pPr marL="0" indent="0" algn="ctr">
              <a:buNone/>
            </a:pPr>
            <a:r>
              <a:rPr lang="en-US" sz="1800" b="1" dirty="0" smtClean="0">
                <a:solidFill>
                  <a:schemeClr val="tx2">
                    <a:lumMod val="75000"/>
                  </a:schemeClr>
                </a:solidFill>
              </a:rPr>
              <a:t>TraumaticBrainInjuryAtoZ.org</a:t>
            </a:r>
          </a:p>
          <a:p>
            <a:pPr marL="0" indent="0" algn="ctr">
              <a:buNone/>
            </a:pPr>
            <a:endParaRPr lang="en-US" sz="800" dirty="0" smtClean="0">
              <a:hlinkClick r:id="rId3"/>
            </a:endParaRPr>
          </a:p>
          <a:p>
            <a:pPr marL="0" indent="0" algn="ctr">
              <a:buNone/>
            </a:pPr>
            <a:r>
              <a:rPr lang="en-US" sz="1800" b="1" dirty="0" smtClean="0">
                <a:solidFill>
                  <a:schemeClr val="tx2">
                    <a:lumMod val="75000"/>
                  </a:schemeClr>
                </a:solidFill>
              </a:rPr>
              <a:t>www.tbiGuide.com</a:t>
            </a:r>
            <a:endParaRPr lang="en-US" sz="1800" b="1" dirty="0">
              <a:solidFill>
                <a:schemeClr val="tx2">
                  <a:lumMod val="75000"/>
                </a:schemeClr>
              </a:solidFill>
            </a:endParaRPr>
          </a:p>
          <a:p>
            <a:pPr marL="0" indent="0" algn="ctr" eaLnBrk="1" hangingPunct="1">
              <a:buNone/>
            </a:pPr>
            <a:endParaRPr lang="en-US" sz="1800" dirty="0" smtClean="0">
              <a:solidFill>
                <a:schemeClr val="tx2">
                  <a:lumMod val="75000"/>
                </a:schemeClr>
              </a:solidFill>
            </a:endParaRPr>
          </a:p>
        </p:txBody>
      </p:sp>
      <p:sp>
        <p:nvSpPr>
          <p:cNvPr id="2" name="Content Placeholder 1"/>
          <p:cNvSpPr>
            <a:spLocks noGrp="1"/>
          </p:cNvSpPr>
          <p:nvPr>
            <p:ph sz="quarter" idx="14"/>
          </p:nvPr>
        </p:nvSpPr>
        <p:spPr>
          <a:xfrm>
            <a:off x="4672584" y="1066800"/>
            <a:ext cx="4242816"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endParaRPr lang="en-US" sz="1800" b="1" dirty="0">
              <a:solidFill>
                <a:schemeClr val="tx2">
                  <a:lumMod val="75000"/>
                </a:schemeClr>
              </a:solidFill>
            </a:endParaRPr>
          </a:p>
          <a:p>
            <a:pPr marL="0" indent="0" algn="ctr">
              <a:buNone/>
            </a:pPr>
            <a:r>
              <a:rPr lang="en-US" sz="1800" b="1" dirty="0" smtClean="0">
                <a:solidFill>
                  <a:schemeClr val="tx2">
                    <a:lumMod val="75000"/>
                  </a:schemeClr>
                </a:solidFill>
              </a:rPr>
              <a:t>UAB </a:t>
            </a:r>
            <a:r>
              <a:rPr lang="en-US" sz="1800" b="1" dirty="0">
                <a:solidFill>
                  <a:schemeClr val="tx2">
                    <a:lumMod val="75000"/>
                  </a:schemeClr>
                </a:solidFill>
              </a:rPr>
              <a:t>Model </a:t>
            </a:r>
            <a:r>
              <a:rPr lang="en-US" sz="1800" b="1" dirty="0" smtClean="0">
                <a:solidFill>
                  <a:schemeClr val="tx2">
                    <a:lumMod val="75000"/>
                  </a:schemeClr>
                </a:solidFill>
              </a:rPr>
              <a:t>System</a:t>
            </a:r>
          </a:p>
          <a:p>
            <a:pPr marL="0" indent="0" algn="ctr">
              <a:buNone/>
            </a:pPr>
            <a:r>
              <a:rPr lang="en-US" sz="1800" dirty="0" smtClean="0">
                <a:solidFill>
                  <a:schemeClr val="tx2">
                    <a:lumMod val="75000"/>
                  </a:schemeClr>
                </a:solidFill>
              </a:rPr>
              <a:t>www.uab.edu/tbi</a:t>
            </a:r>
          </a:p>
          <a:p>
            <a:pPr marL="0" indent="0" algn="ctr">
              <a:buNone/>
            </a:pPr>
            <a:endParaRPr lang="en-US" sz="800" dirty="0" smtClean="0">
              <a:solidFill>
                <a:schemeClr val="tx2">
                  <a:lumMod val="75000"/>
                </a:schemeClr>
              </a:solidFill>
            </a:endParaRPr>
          </a:p>
          <a:p>
            <a:pPr marL="0" indent="0" algn="ctr">
              <a:buNone/>
            </a:pPr>
            <a:r>
              <a:rPr lang="en-US" sz="1800" b="1" dirty="0">
                <a:solidFill>
                  <a:schemeClr val="tx2">
                    <a:lumMod val="75000"/>
                  </a:schemeClr>
                </a:solidFill>
              </a:rPr>
              <a:t>Alabama Head Injury Foundation</a:t>
            </a:r>
          </a:p>
          <a:p>
            <a:pPr marL="0" indent="0" algn="ctr">
              <a:buNone/>
            </a:pPr>
            <a:r>
              <a:rPr lang="en-US" sz="1800" dirty="0" smtClean="0">
                <a:solidFill>
                  <a:schemeClr val="tx2">
                    <a:lumMod val="75000"/>
                  </a:schemeClr>
                </a:solidFill>
              </a:rPr>
              <a:t>www.AHIF.org</a:t>
            </a:r>
          </a:p>
          <a:p>
            <a:pPr marL="0" indent="0" algn="ctr">
              <a:buNone/>
            </a:pPr>
            <a:endParaRPr lang="en-US" sz="1800" dirty="0">
              <a:solidFill>
                <a:schemeClr val="tx2">
                  <a:lumMod val="75000"/>
                </a:schemeClr>
              </a:solidFill>
            </a:endParaRPr>
          </a:p>
          <a:p>
            <a:pPr marL="0" indent="0" algn="ctr">
              <a:buNone/>
            </a:pPr>
            <a:r>
              <a:rPr lang="en-US" sz="1800" b="1" dirty="0">
                <a:solidFill>
                  <a:schemeClr val="tx2">
                    <a:lumMod val="75000"/>
                  </a:schemeClr>
                </a:solidFill>
              </a:rPr>
              <a:t>Alabama Department of Rehabilitation Services </a:t>
            </a:r>
            <a:r>
              <a:rPr lang="en-US" sz="1800" dirty="0" smtClean="0">
                <a:solidFill>
                  <a:schemeClr val="tx2">
                    <a:lumMod val="75000"/>
                  </a:schemeClr>
                </a:solidFill>
              </a:rPr>
              <a:t>www.rehab.alabama.gov/tbi</a:t>
            </a:r>
          </a:p>
          <a:p>
            <a:pPr marL="0" indent="0" algn="ctr">
              <a:buNone/>
            </a:pPr>
            <a:endParaRPr lang="en-US" sz="1800" dirty="0">
              <a:solidFill>
                <a:schemeClr val="tx2">
                  <a:lumMod val="75000"/>
                </a:schemeClr>
              </a:solidFill>
            </a:endParaRPr>
          </a:p>
          <a:p>
            <a:pPr marL="0" indent="0" algn="ctr">
              <a:buNone/>
            </a:pPr>
            <a:r>
              <a:rPr lang="en-US" sz="1800" b="1" dirty="0" smtClean="0">
                <a:solidFill>
                  <a:schemeClr val="tx2">
                    <a:lumMod val="75000"/>
                  </a:schemeClr>
                </a:solidFill>
              </a:rPr>
              <a:t>Mapping Access to Program Services      </a:t>
            </a:r>
            <a:r>
              <a:rPr lang="en-US" sz="1800" dirty="0" smtClean="0">
                <a:solidFill>
                  <a:schemeClr val="tx2">
                    <a:lumMod val="75000"/>
                  </a:schemeClr>
                </a:solidFill>
              </a:rPr>
              <a:t>www.rehab.alabama.gov/maps</a:t>
            </a:r>
          </a:p>
          <a:p>
            <a:pPr marL="0" indent="0" algn="ctr">
              <a:buNone/>
            </a:pPr>
            <a:endParaRPr lang="en-US" sz="800" dirty="0">
              <a:solidFill>
                <a:schemeClr val="tx2">
                  <a:lumMod val="75000"/>
                </a:schemeClr>
              </a:solidFill>
            </a:endParaRPr>
          </a:p>
          <a:p>
            <a:pPr marL="0" indent="0" algn="ctr">
              <a:buNone/>
            </a:pPr>
            <a:endParaRPr lang="en-US" sz="800" b="1" dirty="0" smtClean="0">
              <a:solidFill>
                <a:schemeClr val="tx2">
                  <a:lumMod val="75000"/>
                </a:schemeClr>
              </a:solidFill>
            </a:endParaRPr>
          </a:p>
          <a:p>
            <a:pPr marL="0" indent="0" algn="ctr">
              <a:buNone/>
            </a:pPr>
            <a:endParaRPr lang="en-US" sz="800" dirty="0">
              <a:solidFill>
                <a:schemeClr val="tx2">
                  <a:lumMod val="75000"/>
                </a:schemeClr>
              </a:solidFill>
            </a:endParaRPr>
          </a:p>
          <a:p>
            <a:pPr marL="0" indent="0" algn="ctr">
              <a:buNone/>
            </a:pPr>
            <a:r>
              <a:rPr lang="en-US" sz="1800" b="1" dirty="0" smtClean="0">
                <a:solidFill>
                  <a:schemeClr val="tx2">
                    <a:lumMod val="75000"/>
                  </a:schemeClr>
                </a:solidFill>
              </a:rPr>
              <a:t>Alabama Disabilities Advocacy Program</a:t>
            </a:r>
          </a:p>
          <a:p>
            <a:pPr marL="0" indent="0" algn="ctr">
              <a:buNone/>
            </a:pPr>
            <a:r>
              <a:rPr lang="en-US" sz="1800" dirty="0" smtClean="0">
                <a:solidFill>
                  <a:schemeClr val="tx2">
                    <a:lumMod val="75000"/>
                  </a:schemeClr>
                </a:solidFill>
              </a:rPr>
              <a:t>www.adap.net</a:t>
            </a:r>
          </a:p>
          <a:p>
            <a:pPr marL="0" indent="0" algn="ctr">
              <a:buNone/>
            </a:pPr>
            <a:endParaRPr lang="en-US" sz="1800" b="1" dirty="0">
              <a:solidFill>
                <a:schemeClr val="tx2">
                  <a:lumMod val="75000"/>
                </a:schemeClr>
              </a:solidFill>
            </a:endParaRPr>
          </a:p>
        </p:txBody>
      </p:sp>
    </p:spTree>
    <p:extLst>
      <p:ext uri="{BB962C8B-B14F-4D97-AF65-F5344CB8AC3E}">
        <p14:creationId xmlns:p14="http://schemas.microsoft.com/office/powerpoint/2010/main" val="159798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12725"/>
            <a:ext cx="8077200" cy="1006475"/>
          </a:xfrm>
        </p:spPr>
        <p:txBody>
          <a:bodyPr/>
          <a:lstStyle/>
          <a:p>
            <a:pPr eaLnBrk="1" hangingPunct="1"/>
            <a:r>
              <a:rPr lang="en-US" dirty="0" smtClean="0"/>
              <a:t>Core TBI Service System</a:t>
            </a:r>
          </a:p>
        </p:txBody>
      </p:sp>
      <p:pic>
        <p:nvPicPr>
          <p:cNvPr id="35844" name="Picture 14" descr="BD06663_"/>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1530644"/>
            <a:ext cx="4191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body" sz="half" idx="1"/>
          </p:nvPr>
        </p:nvSpPr>
        <p:spPr>
          <a:xfrm>
            <a:off x="1219200" y="1524000"/>
            <a:ext cx="4114800" cy="4800600"/>
          </a:xfrm>
        </p:spPr>
        <p:txBody>
          <a:bodyPr/>
          <a:lstStyle/>
          <a:p>
            <a:pPr eaLnBrk="1" hangingPunct="1"/>
            <a:r>
              <a:rPr lang="en-US" sz="2800" dirty="0" smtClean="0">
                <a:solidFill>
                  <a:schemeClr val="tx2">
                    <a:lumMod val="75000"/>
                  </a:schemeClr>
                </a:solidFill>
              </a:rPr>
              <a:t>Alabama Head Injury Foundation </a:t>
            </a:r>
          </a:p>
          <a:p>
            <a:r>
              <a:rPr lang="en-US" sz="2800" dirty="0">
                <a:solidFill>
                  <a:schemeClr val="tx2">
                    <a:lumMod val="75000"/>
                  </a:schemeClr>
                </a:solidFill>
              </a:rPr>
              <a:t>Interactive Community-Based Model </a:t>
            </a:r>
          </a:p>
          <a:p>
            <a:pPr eaLnBrk="1" hangingPunct="1"/>
            <a:r>
              <a:rPr lang="en-US" sz="2800" dirty="0" smtClean="0">
                <a:solidFill>
                  <a:schemeClr val="tx2">
                    <a:lumMod val="75000"/>
                  </a:schemeClr>
                </a:solidFill>
              </a:rPr>
              <a:t>Vocational Rehabilitation Service</a:t>
            </a:r>
          </a:p>
          <a:p>
            <a:pPr eaLnBrk="1" hangingPunct="1"/>
            <a:r>
              <a:rPr lang="en-US" sz="2800" dirty="0" smtClean="0">
                <a:solidFill>
                  <a:schemeClr val="tx2">
                    <a:lumMod val="75000"/>
                  </a:schemeClr>
                </a:solidFill>
              </a:rPr>
              <a:t>Children’s Rehabilitation Service </a:t>
            </a:r>
          </a:p>
        </p:txBody>
      </p:sp>
      <p:pic>
        <p:nvPicPr>
          <p:cNvPr id="35845" name="Picture 16" descr="BD10358_"/>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81000" y="1370480"/>
            <a:ext cx="8305800" cy="1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76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spc="-150" dirty="0" smtClean="0"/>
              <a:t>Traumatic Brain Injury (TBI) Defined</a:t>
            </a:r>
            <a:r>
              <a:rPr lang="en-US" sz="4000" spc="-150" baseline="20000" dirty="0" smtClean="0"/>
              <a:t>4</a:t>
            </a:r>
            <a:endParaRPr lang="en-US" sz="4000" spc="-150" baseline="20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3642199"/>
              </p:ext>
            </p:extLst>
          </p:nvPr>
        </p:nvGraphicFramePr>
        <p:xfrm>
          <a:off x="304800" y="7620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973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228600"/>
            <a:ext cx="8458200" cy="685800"/>
          </a:xfrm>
        </p:spPr>
        <p:txBody>
          <a:bodyPr/>
          <a:lstStyle/>
          <a:p>
            <a:pPr eaLnBrk="1" hangingPunct="1">
              <a:lnSpc>
                <a:spcPts val="2100"/>
              </a:lnSpc>
            </a:pPr>
            <a:r>
              <a:rPr lang="en-US" sz="3200" dirty="0" smtClean="0"/>
              <a:t>Alabama Head Injury Foundation (AHIF)</a:t>
            </a:r>
            <a:endParaRPr lang="en-US" sz="1800" i="1" dirty="0" smtClean="0"/>
          </a:p>
        </p:txBody>
      </p:sp>
      <p:sp>
        <p:nvSpPr>
          <p:cNvPr id="95235" name="Rectangle 3"/>
          <p:cNvSpPr>
            <a:spLocks noGrp="1" noChangeArrowheads="1"/>
          </p:cNvSpPr>
          <p:nvPr>
            <p:ph idx="1"/>
          </p:nvPr>
        </p:nvSpPr>
        <p:spPr>
          <a:xfrm>
            <a:off x="76200" y="1131332"/>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 state-wide non-profit with the mission </a:t>
            </a:r>
            <a:r>
              <a:rPr lang="en-US" sz="2000" dirty="0" smtClean="0"/>
              <a:t>to </a:t>
            </a:r>
            <a:r>
              <a:rPr lang="en-US" sz="2000" dirty="0"/>
              <a:t>improve the quality of life for people who have survived traumatic brain injuries and for their families</a:t>
            </a:r>
            <a:r>
              <a:rPr lang="en-US" sz="2000" dirty="0" smtClean="0"/>
              <a:t>. </a:t>
            </a:r>
          </a:p>
          <a:p>
            <a:pPr marL="0" indent="0">
              <a:buClr>
                <a:schemeClr val="accent3"/>
              </a:buClr>
              <a:buNone/>
              <a:defRPr/>
            </a:pPr>
            <a:endParaRPr lang="en-US" sz="2000" dirty="0"/>
          </a:p>
          <a:p>
            <a:pPr marL="0" indent="0">
              <a:buClr>
                <a:schemeClr val="accent3"/>
              </a:buClr>
              <a:buNone/>
              <a:defRPr/>
            </a:pPr>
            <a:r>
              <a:rPr lang="en-US" sz="2000" dirty="0" smtClean="0"/>
              <a:t>AHIF </a:t>
            </a:r>
            <a:r>
              <a:rPr lang="en-US" sz="2000" dirty="0"/>
              <a:t>helps access available resources and provides services and programs which meet the unique needs of individuals with traumatic brain injury (TBI) as well as spinal cord injury (SCI) in certain </a:t>
            </a:r>
            <a:r>
              <a:rPr lang="en-US" sz="2000" dirty="0" smtClean="0"/>
              <a:t>programs.</a:t>
            </a:r>
            <a:endParaRPr lang="en-US" sz="2000" dirty="0" smtClean="0">
              <a:effectLst>
                <a:outerShdw blurRad="38100" dist="38100" dir="2700000" algn="tl">
                  <a:srgbClr val="000000">
                    <a:alpha val="43137"/>
                  </a:srgbClr>
                </a:outerShdw>
              </a:effectLst>
            </a:endParaRPr>
          </a:p>
          <a:p>
            <a:pPr marL="0" indent="0">
              <a:buClr>
                <a:schemeClr val="accent3"/>
              </a:buClr>
              <a:buNone/>
              <a:defRPr/>
            </a:pPr>
            <a:endParaRPr lang="en-US" sz="2000" u="sng" dirty="0" smtClean="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Programs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smtClean="0">
                <a:effectLst>
                  <a:outerShdw blurRad="38100" dist="38100" dir="2700000" algn="tl">
                    <a:srgbClr val="000000">
                      <a:alpha val="43137"/>
                    </a:srgbClr>
                  </a:outerShdw>
                </a:effectLst>
              </a:rPr>
              <a:t>Resource Coordination, Respite Care, Housing Assistance, Information and Referral, Camp Program, Recreation Program, Advocacy, Recreational Support Groups, Car Seats for Kids, </a:t>
            </a:r>
            <a:r>
              <a:rPr lang="en-US" sz="2000" dirty="0" err="1" smtClean="0">
                <a:effectLst>
                  <a:outerShdw blurRad="38100" dist="38100" dir="2700000" algn="tl">
                    <a:srgbClr val="000000">
                      <a:alpha val="43137"/>
                    </a:srgbClr>
                  </a:outerShdw>
                </a:effectLst>
              </a:rPr>
              <a:t>Neurobehavior</a:t>
            </a:r>
            <a:r>
              <a:rPr lang="en-US" sz="2000" dirty="0" smtClean="0">
                <a:effectLst>
                  <a:outerShdw blurRad="38100" dist="38100" dir="2700000" algn="tl">
                    <a:srgbClr val="000000">
                      <a:alpha val="43137"/>
                    </a:srgbClr>
                  </a:outerShdw>
                </a:effectLst>
              </a:rPr>
              <a:t> Clinic</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AHIF, call 205-823-3818 or 800-433-8002,  or email AHIF1@bellsouth.net.</a:t>
            </a:r>
            <a:endParaRPr lang="en-US" b="1" i="1" dirty="0">
              <a:solidFill>
                <a:schemeClr val="tx2">
                  <a:lumMod val="75000"/>
                </a:schemeClr>
              </a:solidFill>
            </a:endParaRPr>
          </a:p>
        </p:txBody>
      </p:sp>
    </p:spTree>
    <p:extLst>
      <p:ext uri="{BB962C8B-B14F-4D97-AF65-F5344CB8AC3E}">
        <p14:creationId xmlns:p14="http://schemas.microsoft.com/office/powerpoint/2010/main" val="276253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Interactive Community-Based Model (ICBM)</a:t>
            </a:r>
            <a:r>
              <a:rPr lang="en-US" sz="2400" dirty="0" smtClean="0"/>
              <a:t/>
            </a:r>
            <a:br>
              <a:rPr lang="en-US" sz="2400" dirty="0" smtClean="0"/>
            </a:br>
            <a:r>
              <a:rPr lang="en-US" sz="1800" i="1" dirty="0" smtClean="0"/>
              <a:t>A program within the Alabama Department of Rehabilitation Services</a:t>
            </a:r>
          </a:p>
        </p:txBody>
      </p:sp>
      <p:sp>
        <p:nvSpPr>
          <p:cNvPr id="95235" name="Rectangle 3"/>
          <p:cNvSpPr>
            <a:spLocks noGrp="1" noChangeArrowheads="1"/>
          </p:cNvSpPr>
          <p:nvPr>
            <p:ph idx="1"/>
          </p:nvPr>
        </p:nvSpPr>
        <p:spPr>
          <a:xfrm>
            <a:off x="76200" y="1295400"/>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…an interactive</a:t>
            </a:r>
            <a:r>
              <a:rPr lang="en-US" sz="2000" dirty="0">
                <a:effectLst>
                  <a:outerShdw blurRad="38100" dist="38100" dir="2700000" algn="tl">
                    <a:srgbClr val="000000">
                      <a:alpha val="43137"/>
                    </a:srgbClr>
                  </a:outerShdw>
                </a:effectLst>
              </a:rPr>
              <a:t>, criterion-based </a:t>
            </a:r>
            <a:r>
              <a:rPr lang="en-US" sz="2000" dirty="0" smtClean="0">
                <a:effectLst>
                  <a:outerShdw blurRad="38100" dist="38100" dir="2700000" algn="tl">
                    <a:srgbClr val="000000">
                      <a:alpha val="43137"/>
                    </a:srgbClr>
                  </a:outerShdw>
                </a:effectLst>
              </a:rPr>
              <a:t>program designed </a:t>
            </a:r>
            <a:r>
              <a:rPr lang="en-US" sz="2000" dirty="0">
                <a:effectLst>
                  <a:outerShdw blurRad="38100" dist="38100" dir="2700000" algn="tl">
                    <a:srgbClr val="000000">
                      <a:alpha val="43137"/>
                    </a:srgbClr>
                  </a:outerShdw>
                </a:effectLst>
              </a:rPr>
              <a:t>to address employability, independence and community reintegration for </a:t>
            </a:r>
            <a:r>
              <a:rPr lang="en-US" sz="2000" dirty="0" smtClean="0">
                <a:effectLst>
                  <a:outerShdw blurRad="38100" dist="38100" dir="2700000" algn="tl">
                    <a:srgbClr val="000000">
                      <a:alpha val="43137"/>
                    </a:srgbClr>
                  </a:outerShdw>
                </a:effectLst>
              </a:rPr>
              <a:t>individuals with TBI.</a:t>
            </a:r>
          </a:p>
          <a:p>
            <a:pPr marL="0" indent="0">
              <a:buNone/>
            </a:pPr>
            <a:r>
              <a:rPr lang="en-US" sz="2000" u="sng" dirty="0" smtClean="0">
                <a:effectLst>
                  <a:outerShdw blurRad="38100" dist="38100" dir="2700000" algn="tl">
                    <a:srgbClr val="000000">
                      <a:alpha val="43137"/>
                    </a:srgbClr>
                  </a:outerShdw>
                </a:effectLst>
              </a:rPr>
              <a:t>To qualify the individual must:</a:t>
            </a:r>
          </a:p>
          <a:p>
            <a:r>
              <a:rPr lang="en-US" sz="2000" dirty="0" smtClean="0">
                <a:effectLst>
                  <a:outerShdw blurRad="38100" dist="38100" dir="2700000" algn="tl">
                    <a:srgbClr val="000000">
                      <a:alpha val="43137"/>
                    </a:srgbClr>
                  </a:outerShdw>
                </a:effectLst>
              </a:rPr>
              <a:t>be </a:t>
            </a:r>
            <a:r>
              <a:rPr lang="en-US" sz="2000" dirty="0">
                <a:effectLst>
                  <a:outerShdw blurRad="38100" dist="38100" dir="2700000" algn="tl">
                    <a:srgbClr val="000000">
                      <a:alpha val="43137"/>
                    </a:srgbClr>
                  </a:outerShdw>
                </a:effectLst>
              </a:rPr>
              <a:t>less than 2</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years </a:t>
            </a:r>
            <a:r>
              <a:rPr lang="en-US" sz="2000" dirty="0" smtClean="0">
                <a:effectLst>
                  <a:outerShdw blurRad="38100" dist="38100" dir="2700000" algn="tl">
                    <a:srgbClr val="000000">
                      <a:alpha val="43137"/>
                    </a:srgbClr>
                  </a:outerShdw>
                </a:effectLst>
              </a:rPr>
              <a:t>post-injury, which was a result of external force neurotrauma</a:t>
            </a: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not be appropriate </a:t>
            </a:r>
            <a:r>
              <a:rPr lang="en-US" sz="2000" dirty="0">
                <a:effectLst>
                  <a:outerShdw blurRad="38100" dist="38100" dir="2700000" algn="tl">
                    <a:srgbClr val="000000">
                      <a:alpha val="43137"/>
                    </a:srgbClr>
                  </a:outerShdw>
                </a:effectLst>
              </a:rPr>
              <a:t>for traditional vocational rehabilitation services at the time of referral</a:t>
            </a:r>
          </a:p>
          <a:p>
            <a:r>
              <a:rPr lang="en-US" sz="2000" dirty="0" smtClean="0">
                <a:effectLst>
                  <a:outerShdw blurRad="38100" dist="38100" dir="2700000" algn="tl">
                    <a:srgbClr val="000000">
                      <a:alpha val="43137"/>
                    </a:srgbClr>
                  </a:outerShdw>
                </a:effectLst>
              </a:rPr>
              <a:t>be able to benefit </a:t>
            </a:r>
            <a:r>
              <a:rPr lang="en-US" sz="2000" dirty="0">
                <a:effectLst>
                  <a:outerShdw blurRad="38100" dist="38100" dir="2700000" algn="tl">
                    <a:srgbClr val="000000">
                      <a:alpha val="43137"/>
                    </a:srgbClr>
                  </a:outerShdw>
                </a:effectLst>
              </a:rPr>
              <a:t>from a cognitive and behavioral rehabilitation program</a:t>
            </a: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Counseling and Guidance</a:t>
            </a:r>
            <a:r>
              <a:rPr lang="en-US" sz="2000" dirty="0">
                <a:effectLst>
                  <a:outerShdw blurRad="38100" dist="38100" dir="2700000" algn="tl">
                    <a:srgbClr val="000000">
                      <a:alpha val="43137"/>
                    </a:srgbClr>
                  </a:outerShdw>
                </a:effectLst>
              </a:rPr>
              <a:t>, Cognitive Remediation, </a:t>
            </a:r>
            <a:r>
              <a:rPr lang="en-US" sz="2000" dirty="0" smtClean="0">
                <a:effectLst>
                  <a:outerShdw blurRad="38100" dist="38100" dir="2700000" algn="tl">
                    <a:srgbClr val="000000">
                      <a:alpha val="43137"/>
                    </a:srgbClr>
                  </a:outerShdw>
                </a:effectLst>
              </a:rPr>
              <a:t>         	   	    TBI Education, Individual and Family Support,          	     	    	Case Management, Behavioral Program Development</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ICBM, </a:t>
            </a:r>
            <a:r>
              <a:rPr lang="en-US" b="1" i="1" dirty="0">
                <a:solidFill>
                  <a:schemeClr val="tx2">
                    <a:lumMod val="75000"/>
                  </a:schemeClr>
                </a:solidFill>
              </a:rPr>
              <a:t>call 205-290-4590  or  </a:t>
            </a:r>
            <a:r>
              <a:rPr lang="en-US" b="1" i="1" dirty="0" smtClean="0">
                <a:solidFill>
                  <a:schemeClr val="tx2">
                    <a:lumMod val="75000"/>
                  </a:schemeClr>
                </a:solidFill>
              </a:rPr>
              <a:t>888-879-4706, or email</a:t>
            </a:r>
            <a:endParaRPr lang="en-US" b="1" i="1" dirty="0">
              <a:solidFill>
                <a:schemeClr val="tx2">
                  <a:lumMod val="75000"/>
                </a:schemeClr>
              </a:solidFill>
            </a:endParaRPr>
          </a:p>
          <a:p>
            <a:pPr algn="ctr">
              <a:buClr>
                <a:schemeClr val="accent3"/>
              </a:buClr>
              <a:defRPr/>
            </a:pPr>
            <a:r>
              <a:rPr lang="en-US" b="1" i="1" dirty="0" smtClean="0">
                <a:solidFill>
                  <a:schemeClr val="tx2">
                    <a:lumMod val="75000"/>
                  </a:schemeClr>
                </a:solidFill>
              </a:rPr>
              <a:t>maria.crowley@rehab.alabama.gov.</a:t>
            </a:r>
            <a:endParaRPr lang="en-US" b="1" i="1" dirty="0">
              <a:solidFill>
                <a:schemeClr val="tx2">
                  <a:lumMod val="75000"/>
                </a:schemeClr>
              </a:solidFill>
            </a:endParaRPr>
          </a:p>
        </p:txBody>
      </p:sp>
    </p:spTree>
    <p:extLst>
      <p:ext uri="{BB962C8B-B14F-4D97-AF65-F5344CB8AC3E}">
        <p14:creationId xmlns:p14="http://schemas.microsoft.com/office/powerpoint/2010/main" val="2119732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Children’s Rehabilitation Service (CRS)</a:t>
            </a:r>
            <a:r>
              <a:rPr lang="en-US" sz="2400" dirty="0" smtClean="0"/>
              <a:t/>
            </a:r>
            <a:br>
              <a:rPr lang="en-US" sz="2400" dirty="0" smtClean="0"/>
            </a:br>
            <a:r>
              <a:rPr lang="en-US" sz="1800" i="1" dirty="0" smtClean="0"/>
              <a:t>A division within the Alabama Department of Rehabilitation Services</a:t>
            </a:r>
          </a:p>
        </p:txBody>
      </p:sp>
      <p:sp>
        <p:nvSpPr>
          <p:cNvPr id="95235" name="Rectangle 3"/>
          <p:cNvSpPr>
            <a:spLocks noGrp="1" noChangeArrowheads="1"/>
          </p:cNvSpPr>
          <p:nvPr>
            <p:ph idx="1"/>
          </p:nvPr>
        </p:nvSpPr>
        <p:spPr>
          <a:xfrm>
            <a:off x="76200" y="1131332"/>
            <a:ext cx="8991600" cy="405026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…to assist children and youth in transition from hospital to home, to school, and to the community.</a:t>
            </a:r>
          </a:p>
          <a:p>
            <a:pPr marL="0" indent="0">
              <a:buNone/>
            </a:pPr>
            <a:endParaRPr lang="en-US" sz="2000" u="sng" dirty="0" smtClean="0">
              <a:effectLst>
                <a:outerShdw blurRad="38100" dist="38100" dir="2700000" algn="tl">
                  <a:srgbClr val="000000">
                    <a:alpha val="43137"/>
                  </a:srgbClr>
                </a:outerShdw>
              </a:effectLst>
            </a:endParaRPr>
          </a:p>
          <a:p>
            <a:pPr marL="0" indent="0">
              <a:buNone/>
            </a:pPr>
            <a:r>
              <a:rPr lang="en-US" sz="2000" u="sng" dirty="0" smtClean="0">
                <a:effectLst>
                  <a:outerShdw blurRad="38100" dist="38100" dir="2700000" algn="tl">
                    <a:srgbClr val="000000">
                      <a:alpha val="43137"/>
                    </a:srgbClr>
                  </a:outerShdw>
                </a:effectLst>
              </a:rPr>
              <a:t>Eligibility:</a:t>
            </a:r>
          </a:p>
          <a:p>
            <a:pPr marL="0" indent="0">
              <a:buNone/>
            </a:pPr>
            <a:r>
              <a:rPr lang="en-US" sz="2000" dirty="0"/>
              <a:t>Any child or adolescent younger than 21 years of age who is a resident of Alabama and has a special health care </a:t>
            </a:r>
            <a:r>
              <a:rPr lang="en-US" sz="2000" dirty="0" smtClean="0"/>
              <a:t>need</a:t>
            </a:r>
            <a:r>
              <a:rPr lang="en-US" sz="2000" dirty="0">
                <a:solidFill>
                  <a:schemeClr val="bg1"/>
                </a:solidFill>
              </a:rPr>
              <a:t>.</a:t>
            </a:r>
            <a:endParaRPr lang="en-US" sz="2000" u="sng" dirty="0" smtClean="0">
              <a:solidFill>
                <a:schemeClr val="bg1"/>
              </a:solidFill>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Information and Referral, Care Coordination, Treatment, Transportation Assistance, Community Education and Support, </a:t>
            </a:r>
          </a:p>
          <a:p>
            <a:pPr marL="0" indent="0" algn="ctr">
              <a:buClr>
                <a:schemeClr val="accent3"/>
              </a:buClr>
              <a:buNone/>
              <a:defRPr/>
            </a:pPr>
            <a:r>
              <a:rPr lang="en-US" sz="2000" dirty="0" smtClean="0">
                <a:effectLst>
                  <a:outerShdw blurRad="38100" dist="38100" dir="2700000" algn="tl">
                    <a:srgbClr val="000000">
                      <a:alpha val="43137"/>
                    </a:srgbClr>
                  </a:outerShdw>
                </a:effectLst>
              </a:rPr>
              <a:t>Evaluation and Assessment, </a:t>
            </a:r>
            <a:r>
              <a:rPr lang="en-US" sz="2000" dirty="0">
                <a:effectLst>
                  <a:outerShdw blurRad="38100" dist="38100" dir="2700000" algn="tl">
                    <a:srgbClr val="000000">
                      <a:alpha val="43137"/>
                    </a:srgbClr>
                  </a:outerShdw>
                </a:effectLst>
              </a:rPr>
              <a:t>Family Education</a:t>
            </a: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prstClr val="black"/>
              </a:solidFill>
            </a:endParaRPr>
          </a:p>
        </p:txBody>
      </p:sp>
      <p:sp>
        <p:nvSpPr>
          <p:cNvPr id="3" name="TextBox 2"/>
          <p:cNvSpPr txBox="1"/>
          <p:nvPr/>
        </p:nvSpPr>
        <p:spPr>
          <a:xfrm>
            <a:off x="160283" y="5410200"/>
            <a:ext cx="8839200" cy="1323439"/>
          </a:xfrm>
          <a:prstGeom prst="rect">
            <a:avLst/>
          </a:prstGeom>
          <a:noFill/>
        </p:spPr>
        <p:txBody>
          <a:bodyPr wrap="square" rtlCol="0">
            <a:spAutoFit/>
          </a:bodyPr>
          <a:lstStyle/>
          <a:p>
            <a:pPr algn="ctr"/>
            <a:r>
              <a:rPr lang="en-US" sz="2000" b="1" i="1" dirty="0">
                <a:solidFill>
                  <a:srgbClr val="2F5897">
                    <a:lumMod val="75000"/>
                  </a:srgbClr>
                </a:solidFill>
              </a:rPr>
              <a:t>For more information about </a:t>
            </a:r>
            <a:r>
              <a:rPr lang="en-US" sz="2000" b="1" i="1" dirty="0" smtClean="0">
                <a:solidFill>
                  <a:srgbClr val="2F5897">
                    <a:lumMod val="75000"/>
                  </a:srgbClr>
                </a:solidFill>
              </a:rPr>
              <a:t>CRS, </a:t>
            </a:r>
            <a:r>
              <a:rPr lang="en-US" sz="2000" b="1" i="1" dirty="0">
                <a:solidFill>
                  <a:schemeClr val="tx2">
                    <a:lumMod val="75000"/>
                  </a:schemeClr>
                </a:solidFill>
              </a:rPr>
              <a:t>Services, </a:t>
            </a:r>
            <a:endParaRPr lang="en-US" sz="2000" b="1" i="1" dirty="0" smtClean="0">
              <a:solidFill>
                <a:schemeClr val="tx2">
                  <a:lumMod val="75000"/>
                </a:schemeClr>
              </a:solidFill>
            </a:endParaRPr>
          </a:p>
          <a:p>
            <a:pPr algn="ctr"/>
            <a:r>
              <a:rPr lang="en-US" sz="2000" b="1" i="1" dirty="0" smtClean="0">
                <a:solidFill>
                  <a:schemeClr val="tx2">
                    <a:lumMod val="75000"/>
                  </a:schemeClr>
                </a:solidFill>
              </a:rPr>
              <a:t>call </a:t>
            </a:r>
            <a:r>
              <a:rPr lang="en-US" sz="2000" b="1" i="1" dirty="0">
                <a:solidFill>
                  <a:schemeClr val="tx2">
                    <a:lumMod val="75000"/>
                  </a:schemeClr>
                </a:solidFill>
              </a:rPr>
              <a:t>1-800-441-7607 (TTY 1-800-499-1816) or contact the </a:t>
            </a:r>
            <a:r>
              <a:rPr lang="en-US" sz="2000" b="1" i="1" dirty="0" smtClean="0">
                <a:solidFill>
                  <a:schemeClr val="tx2">
                    <a:lumMod val="75000"/>
                  </a:schemeClr>
                </a:solidFill>
              </a:rPr>
              <a:t>CRS </a:t>
            </a:r>
            <a:r>
              <a:rPr lang="en-US" sz="2000" b="1" i="1" dirty="0">
                <a:solidFill>
                  <a:schemeClr val="tx2">
                    <a:lumMod val="75000"/>
                  </a:schemeClr>
                </a:solidFill>
              </a:rPr>
              <a:t>office in your area.</a:t>
            </a:r>
          </a:p>
          <a:p>
            <a:pPr algn="ctr"/>
            <a:r>
              <a:rPr lang="en-US" sz="2000" b="1" i="1" dirty="0">
                <a:solidFill>
                  <a:schemeClr val="tx2">
                    <a:lumMod val="75000"/>
                  </a:schemeClr>
                </a:solidFill>
              </a:rPr>
              <a:t>www.rehab.alabama.gov </a:t>
            </a:r>
          </a:p>
        </p:txBody>
      </p:sp>
    </p:spTree>
    <p:extLst>
      <p:ext uri="{BB962C8B-B14F-4D97-AF65-F5344CB8AC3E}">
        <p14:creationId xmlns:p14="http://schemas.microsoft.com/office/powerpoint/2010/main" val="406286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a:lnSpc>
                <a:spcPts val="2100"/>
              </a:lnSpc>
            </a:pPr>
            <a:r>
              <a:rPr lang="en-US" sz="3200" dirty="0" smtClean="0">
                <a:solidFill>
                  <a:schemeClr val="tx2">
                    <a:lumMod val="75000"/>
                  </a:schemeClr>
                </a:solidFill>
              </a:rPr>
              <a:t>Vocational Rehabilitation Service (VRS)</a:t>
            </a:r>
            <a:r>
              <a:rPr lang="en-US" sz="2400" dirty="0" smtClean="0">
                <a:solidFill>
                  <a:schemeClr val="tx2">
                    <a:lumMod val="75000"/>
                  </a:schemeClr>
                </a:solidFill>
              </a:rPr>
              <a:t/>
            </a:r>
            <a:br>
              <a:rPr lang="en-US" sz="2400" dirty="0" smtClean="0">
                <a:solidFill>
                  <a:schemeClr val="tx2">
                    <a:lumMod val="75000"/>
                  </a:schemeClr>
                </a:solidFill>
              </a:rPr>
            </a:br>
            <a:r>
              <a:rPr lang="en-US" sz="1800" i="1" dirty="0" smtClean="0">
                <a:solidFill>
                  <a:schemeClr val="tx2">
                    <a:lumMod val="75000"/>
                  </a:schemeClr>
                </a:solidFill>
              </a:rPr>
              <a:t>A division within the Alabama Department of Rehabilitation Services</a:t>
            </a:r>
          </a:p>
        </p:txBody>
      </p:sp>
      <p:sp>
        <p:nvSpPr>
          <p:cNvPr id="95235" name="Rectangle 3"/>
          <p:cNvSpPr>
            <a:spLocks noGrp="1" noChangeArrowheads="1"/>
          </p:cNvSpPr>
          <p:nvPr>
            <p:ph idx="1"/>
          </p:nvPr>
        </p:nvSpPr>
        <p:spPr>
          <a:xfrm>
            <a:off x="76200" y="1295399"/>
            <a:ext cx="8991600" cy="466656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…provides services to eligible individuals with disabilities to improve opportunities for employment</a:t>
            </a:r>
          </a:p>
          <a:p>
            <a:pPr marL="0" indent="0">
              <a:buClr>
                <a:schemeClr val="accent3"/>
              </a:buClr>
              <a:buNone/>
              <a:defRPr/>
            </a:pPr>
            <a:endParaRPr lang="en-US" sz="1200"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To be eligible the individual must:</a:t>
            </a:r>
          </a:p>
          <a:p>
            <a:r>
              <a:rPr lang="en-US" sz="2000" dirty="0" smtClean="0">
                <a:solidFill>
                  <a:schemeClr val="bg1"/>
                </a:solidFill>
                <a:effectLst>
                  <a:outerShdw blurRad="38100" dist="38100" dir="2700000" algn="tl">
                    <a:srgbClr val="000000">
                      <a:alpha val="43137"/>
                    </a:srgbClr>
                  </a:outerShdw>
                </a:effectLst>
              </a:rPr>
              <a:t>Have a physical or mental disability that inhibits obtaining or maintaining employment</a:t>
            </a:r>
          </a:p>
          <a:p>
            <a:r>
              <a:rPr lang="en-US" sz="2000" dirty="0" smtClean="0">
                <a:solidFill>
                  <a:schemeClr val="bg1"/>
                </a:solidFill>
                <a:effectLst>
                  <a:outerShdw blurRad="38100" dist="38100" dir="2700000" algn="tl">
                    <a:srgbClr val="000000">
                      <a:alpha val="43137"/>
                    </a:srgbClr>
                  </a:outerShdw>
                </a:effectLst>
              </a:rPr>
              <a:t>Require vocational rehabilitation services  in order to get or keep a job</a:t>
            </a:r>
          </a:p>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*Eligibility is presumed for recipients of SSI or SSDI who intend to achieve an employment outcome.</a:t>
            </a:r>
          </a:p>
          <a:p>
            <a:pPr marL="0" indent="0">
              <a:buClr>
                <a:schemeClr val="accent3"/>
              </a:buClr>
              <a:buNone/>
              <a:defRPr/>
            </a:pPr>
            <a:endParaRPr lang="en-US" sz="1050" u="sng"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Services may include:</a:t>
            </a:r>
            <a:r>
              <a:rPr lang="en-US" sz="2000" dirty="0" smtClean="0">
                <a:solidFill>
                  <a:schemeClr val="bg1"/>
                </a:solidFill>
                <a:effectLst>
                  <a:outerShdw blurRad="38100" dist="38100" dir="2700000" algn="tl">
                    <a:srgbClr val="000000">
                      <a:alpha val="43137"/>
                    </a:srgbClr>
                  </a:outerShdw>
                </a:effectLst>
              </a:rPr>
              <a:t>  </a:t>
            </a:r>
          </a:p>
          <a:p>
            <a:pPr marL="0" indent="0" algn="ctr">
              <a:buClr>
                <a:schemeClr val="accent3"/>
              </a:buClr>
              <a:buNone/>
              <a:defRPr/>
            </a:pPr>
            <a:r>
              <a:rPr lang="en-US" sz="2000" dirty="0" smtClean="0">
                <a:solidFill>
                  <a:schemeClr val="bg1"/>
                </a:solidFill>
                <a:effectLst>
                  <a:outerShdw blurRad="38100" dist="38100" dir="2700000" algn="tl">
                    <a:srgbClr val="000000">
                      <a:alpha val="43137"/>
                    </a:srgbClr>
                  </a:outerShdw>
                </a:effectLst>
              </a:rPr>
              <a:t>Counseling and Guidance, Evaluation, Training Services, Job Placement , Assistive Technology, Supported Employment, Postemployment Services </a:t>
            </a:r>
            <a:endParaRPr lang="en-US" sz="20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schemeClr val="bg1"/>
              </a:solidFill>
            </a:endParaRPr>
          </a:p>
        </p:txBody>
      </p:sp>
      <p:sp>
        <p:nvSpPr>
          <p:cNvPr id="3" name="TextBox 2"/>
          <p:cNvSpPr txBox="1"/>
          <p:nvPr/>
        </p:nvSpPr>
        <p:spPr>
          <a:xfrm>
            <a:off x="146713" y="5961965"/>
            <a:ext cx="8839200" cy="923330"/>
          </a:xfrm>
          <a:prstGeom prst="rect">
            <a:avLst/>
          </a:prstGeom>
          <a:noFill/>
        </p:spPr>
        <p:txBody>
          <a:bodyPr wrap="square" rtlCol="0">
            <a:spAutoFit/>
          </a:bodyPr>
          <a:lstStyle/>
          <a:p>
            <a:pPr algn="ctr"/>
            <a:r>
              <a:rPr lang="en-US" b="1" i="1" dirty="0">
                <a:solidFill>
                  <a:srgbClr val="2F5897">
                    <a:lumMod val="75000"/>
                  </a:srgbClr>
                </a:solidFill>
              </a:rPr>
              <a:t>For more information about </a:t>
            </a:r>
            <a:r>
              <a:rPr lang="en-US" b="1" i="1" dirty="0" smtClean="0">
                <a:solidFill>
                  <a:srgbClr val="2F5897">
                    <a:lumMod val="75000"/>
                  </a:srgbClr>
                </a:solidFill>
              </a:rPr>
              <a:t>VRS</a:t>
            </a:r>
            <a:r>
              <a:rPr lang="en-US" b="1" i="1" dirty="0" smtClean="0">
                <a:solidFill>
                  <a:schemeClr val="tx2">
                    <a:lumMod val="75000"/>
                  </a:schemeClr>
                </a:solidFill>
              </a:rPr>
              <a:t>, </a:t>
            </a:r>
            <a:endParaRPr lang="en-US" b="1" i="1" dirty="0">
              <a:solidFill>
                <a:schemeClr val="tx2">
                  <a:lumMod val="75000"/>
                </a:schemeClr>
              </a:solidFill>
            </a:endParaRPr>
          </a:p>
          <a:p>
            <a:pPr algn="ctr"/>
            <a:r>
              <a:rPr lang="en-US" b="1" i="1" dirty="0">
                <a:solidFill>
                  <a:schemeClr val="tx2">
                    <a:lumMod val="75000"/>
                  </a:schemeClr>
                </a:solidFill>
              </a:rPr>
              <a:t>call 1-800-441-7607 (TTY 1-800-499-1816) or contact the </a:t>
            </a:r>
            <a:r>
              <a:rPr lang="en-US" b="1" i="1" dirty="0" smtClean="0">
                <a:solidFill>
                  <a:schemeClr val="tx2">
                    <a:lumMod val="75000"/>
                  </a:schemeClr>
                </a:solidFill>
              </a:rPr>
              <a:t>VRS </a:t>
            </a:r>
            <a:r>
              <a:rPr lang="en-US" b="1" i="1" dirty="0">
                <a:solidFill>
                  <a:schemeClr val="tx2">
                    <a:lumMod val="75000"/>
                  </a:schemeClr>
                </a:solidFill>
              </a:rPr>
              <a:t>office in your area.</a:t>
            </a:r>
          </a:p>
          <a:p>
            <a:pPr algn="ctr"/>
            <a:r>
              <a:rPr lang="en-US" b="1" i="1" dirty="0">
                <a:solidFill>
                  <a:schemeClr val="tx2">
                    <a:lumMod val="75000"/>
                  </a:schemeClr>
                </a:solidFill>
              </a:rPr>
              <a:t>www.rehab.alabama.gov </a:t>
            </a:r>
          </a:p>
        </p:txBody>
      </p:sp>
    </p:spTree>
    <p:extLst>
      <p:ext uri="{BB962C8B-B14F-4D97-AF65-F5344CB8AC3E}">
        <p14:creationId xmlns:p14="http://schemas.microsoft.com/office/powerpoint/2010/main" val="312581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p:spPr>
        <p:txBody>
          <a:bodyPr/>
          <a:lstStyle/>
          <a:p>
            <a:r>
              <a:rPr lang="en-US" sz="3700" dirty="0" smtClean="0"/>
              <a:t>Alabama Statewide TBI Core System</a:t>
            </a:r>
            <a:endParaRPr lang="en-US" sz="37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0428720"/>
              </p:ext>
            </p:extLst>
          </p:nvPr>
        </p:nvGraphicFramePr>
        <p:xfrm>
          <a:off x="457200" y="9144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4786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8229600" cy="762000"/>
          </a:xfrm>
        </p:spPr>
        <p:txBody>
          <a:bodyPr/>
          <a:lstStyle/>
          <a:p>
            <a:pPr algn="ctr" eaLnBrk="1" hangingPunct="1"/>
            <a:r>
              <a:rPr lang="en-US" sz="4800" dirty="0" smtClean="0"/>
              <a:t>Core System Contacts</a:t>
            </a:r>
            <a:endParaRPr lang="en-US" sz="2000" dirty="0" smtClean="0">
              <a:solidFill>
                <a:srgbClr val="FF0000"/>
              </a:solidFill>
            </a:endParaRPr>
          </a:p>
        </p:txBody>
      </p:sp>
      <p:sp>
        <p:nvSpPr>
          <p:cNvPr id="72707" name="Rectangle 3"/>
          <p:cNvSpPr>
            <a:spLocks noGrp="1" noChangeArrowheads="1"/>
          </p:cNvSpPr>
          <p:nvPr>
            <p:ph idx="1"/>
          </p:nvPr>
        </p:nvSpPr>
        <p:spPr>
          <a:xfrm>
            <a:off x="685800" y="990600"/>
            <a:ext cx="7620000" cy="5486400"/>
          </a:xfrm>
          <a:solidFill>
            <a:schemeClr val="tx2">
              <a:lumMod val="75000"/>
            </a:schemeClr>
          </a:solidFill>
          <a:ln/>
        </p:spPr>
        <p:style>
          <a:lnRef idx="0">
            <a:schemeClr val="accent1"/>
          </a:lnRef>
          <a:fillRef idx="3">
            <a:schemeClr val="accent1"/>
          </a:fillRef>
          <a:effectRef idx="3">
            <a:schemeClr val="accent1"/>
          </a:effectRef>
          <a:fontRef idx="minor">
            <a:schemeClr val="lt1"/>
          </a:fontRef>
        </p:style>
        <p:txBody>
          <a:bodyPr>
            <a:noAutofit/>
          </a:bodyPr>
          <a:lstStyle/>
          <a:p>
            <a:pPr marL="0" indent="0" algn="ctr" eaLnBrk="1" fontAlgn="auto" hangingPunct="1">
              <a:lnSpc>
                <a:spcPts val="2900"/>
              </a:lnSpc>
              <a:spcAft>
                <a:spcPts val="0"/>
              </a:spcAft>
              <a:buClr>
                <a:schemeClr val="accent3"/>
              </a:buClr>
              <a:buNone/>
              <a:defRPr/>
            </a:pPr>
            <a:endParaRPr lang="en-US" sz="28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 Crowley</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State Head Injury Coordinator</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205-290-4590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888-879-4706</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maria.crowley@rehab.alabama.gov</a:t>
            </a:r>
          </a:p>
          <a:p>
            <a:pPr marL="0" indent="0" algn="ctr">
              <a:lnSpc>
                <a:spcPts val="2900"/>
              </a:lnSpc>
              <a:buClr>
                <a:schemeClr val="accent3"/>
              </a:buClr>
              <a:buNone/>
              <a:defRPr/>
            </a:pPr>
            <a:r>
              <a:rPr lang="en-US" sz="2800" dirty="0" smtClean="0"/>
              <a:t>www.rehab.alabama.gov/tbi</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None/>
              <a:defRPr/>
            </a:pPr>
            <a:endParaRPr lang="en-US" sz="16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Alabama Head Injury Foundation</a:t>
            </a:r>
            <a:endParaRPr lang="en-US" sz="2800" dirty="0" smtClean="0">
              <a:solidFill>
                <a:srgbClr val="FF0000"/>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205-823-3818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800-433-8002</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ahif1@bellsouth.net </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www.ahif.org</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9104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aleigh Work\AppData\Local\Microsoft\Windows\Temporary Internet Files\Content.IE5\EOF3AYFT\MC900433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599"/>
            <a:ext cx="3810000" cy="2859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0292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chemeClr val="tx2">
                    <a:lumMod val="50000"/>
                  </a:scheme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chemeClr val="tx2">
                  <a:lumMod val="50000"/>
                </a:schemeClr>
              </a:solidFill>
            </a:endParaRPr>
          </a:p>
        </p:txBody>
      </p:sp>
    </p:spTree>
    <p:extLst>
      <p:ext uri="{BB962C8B-B14F-4D97-AF65-F5344CB8AC3E}">
        <p14:creationId xmlns:p14="http://schemas.microsoft.com/office/powerpoint/2010/main" val="1620940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smtClean="0"/>
              <a:t>References</a:t>
            </a:r>
            <a:endParaRPr lang="en-US" dirty="0"/>
          </a:p>
        </p:txBody>
      </p:sp>
      <p:sp>
        <p:nvSpPr>
          <p:cNvPr id="3" name="Content Placeholder 2"/>
          <p:cNvSpPr>
            <a:spLocks noGrp="1"/>
          </p:cNvSpPr>
          <p:nvPr>
            <p:ph idx="1"/>
          </p:nvPr>
        </p:nvSpPr>
        <p:spPr>
          <a:xfrm>
            <a:off x="381000" y="1295400"/>
            <a:ext cx="8229600" cy="5410200"/>
          </a:xfrm>
        </p:spPr>
        <p:txBody>
          <a:bodyPr numCol="1">
            <a:normAutofit lnSpcReduction="10000"/>
          </a:bodyPr>
          <a:lstStyle/>
          <a:p>
            <a:pPr marL="228600" indent="-228600">
              <a:buAutoNum type="arabicPlain"/>
            </a:pPr>
            <a:r>
              <a:rPr lang="en-US" sz="1600" dirty="0" err="1" smtClean="0">
                <a:solidFill>
                  <a:schemeClr val="tx2">
                    <a:lumMod val="75000"/>
                  </a:schemeClr>
                </a:solidFill>
              </a:rPr>
              <a:t>Faul</a:t>
            </a:r>
            <a:r>
              <a:rPr lang="en-US" sz="1600" dirty="0" smtClean="0">
                <a:solidFill>
                  <a:schemeClr val="tx2">
                    <a:lumMod val="75000"/>
                  </a:schemeClr>
                </a:solidFill>
              </a:rPr>
              <a:t> </a:t>
            </a:r>
            <a:r>
              <a:rPr lang="en-US" sz="1600" dirty="0">
                <a:solidFill>
                  <a:schemeClr val="tx2">
                    <a:lumMod val="75000"/>
                  </a:schemeClr>
                </a:solidFill>
              </a:rPr>
              <a:t>M, </a:t>
            </a:r>
            <a:r>
              <a:rPr lang="en-US" sz="1600" dirty="0" err="1">
                <a:solidFill>
                  <a:schemeClr val="tx2">
                    <a:lumMod val="75000"/>
                  </a:schemeClr>
                </a:solidFill>
              </a:rPr>
              <a:t>Xu</a:t>
            </a:r>
            <a:r>
              <a:rPr lang="en-US" sz="1600" dirty="0">
                <a:solidFill>
                  <a:schemeClr val="tx2">
                    <a:lumMod val="75000"/>
                  </a:schemeClr>
                </a:solidFill>
              </a:rPr>
              <a:t> L, Wald MM, Coronado VG. Traumatic brain injury in the United States: emergency department visits, </a:t>
            </a:r>
            <a:r>
              <a:rPr lang="en-US" sz="1600" dirty="0" smtClean="0">
                <a:solidFill>
                  <a:schemeClr val="tx2">
                    <a:lumMod val="75000"/>
                  </a:schemeClr>
                </a:solidFill>
              </a:rPr>
              <a:t>hospitalizations</a:t>
            </a:r>
            <a:r>
              <a:rPr lang="en-US" sz="1600" dirty="0">
                <a:solidFill>
                  <a:schemeClr val="tx2">
                    <a:lumMod val="75000"/>
                  </a:schemeClr>
                </a:solidFill>
              </a:rPr>
              <a:t>, and deaths. Atlanta (GA): Centers for Disease Control and Prevention, National Center for Injury Prevention and Control; 2010 </a:t>
            </a:r>
            <a:r>
              <a:rPr lang="en-US" sz="1600" dirty="0" smtClean="0">
                <a:solidFill>
                  <a:schemeClr val="tx2">
                    <a:lumMod val="75000"/>
                  </a:schemeClr>
                </a:solidFill>
              </a:rPr>
              <a:t>; </a:t>
            </a:r>
            <a:r>
              <a:rPr lang="en-US" sz="1600" dirty="0">
                <a:solidFill>
                  <a:schemeClr val="tx2">
                    <a:lumMod val="75000"/>
                  </a:schemeClr>
                </a:solidFill>
              </a:rPr>
              <a:t> </a:t>
            </a:r>
            <a:r>
              <a:rPr lang="en-US" sz="1600" dirty="0" smtClean="0">
                <a:solidFill>
                  <a:schemeClr val="tx2">
                    <a:lumMod val="75000"/>
                  </a:schemeClr>
                </a:solidFill>
              </a:rPr>
              <a:t>www.cdc.gov/TraumaticBrainInjury </a:t>
            </a:r>
          </a:p>
          <a:p>
            <a:pPr marL="0" indent="0">
              <a:buNone/>
            </a:pPr>
            <a:endParaRPr lang="en-US" sz="1600" dirty="0">
              <a:solidFill>
                <a:schemeClr val="tx2">
                  <a:lumMod val="75000"/>
                </a:schemeClr>
              </a:solidFill>
            </a:endParaRPr>
          </a:p>
          <a:p>
            <a:pPr marL="228600" indent="-228600">
              <a:buAutoNum type="arabicPlain" startAt="2"/>
            </a:pPr>
            <a:r>
              <a:rPr lang="en-US" sz="1600" dirty="0" smtClean="0">
                <a:solidFill>
                  <a:schemeClr val="tx2">
                    <a:lumMod val="75000"/>
                  </a:schemeClr>
                </a:solidFill>
              </a:rPr>
              <a:t>“</a:t>
            </a:r>
            <a:r>
              <a:rPr lang="en-US" sz="1600" dirty="0">
                <a:solidFill>
                  <a:schemeClr val="tx2">
                    <a:lumMod val="75000"/>
                  </a:schemeClr>
                </a:solidFill>
              </a:rPr>
              <a:t>Traumatic Brain Injury Provider Training Manual”. TBI Project. Michigan         Department of Community Health. 2005</a:t>
            </a:r>
            <a:r>
              <a:rPr lang="en-US" sz="1600" dirty="0" smtClean="0">
                <a:solidFill>
                  <a:schemeClr val="tx2">
                    <a:lumMod val="75000"/>
                  </a:schemeClr>
                </a:solidFill>
              </a:rPr>
              <a:t>.</a:t>
            </a:r>
          </a:p>
          <a:p>
            <a:pPr marL="228600" indent="-228600">
              <a:buAutoNum type="arabicPlain" startAt="2"/>
            </a:pPr>
            <a:endParaRPr lang="en-US" sz="1600" dirty="0">
              <a:solidFill>
                <a:schemeClr val="tx2">
                  <a:lumMod val="75000"/>
                </a:schemeClr>
              </a:solidFill>
            </a:endParaRPr>
          </a:p>
          <a:p>
            <a:pPr marL="228600" indent="-228600">
              <a:buAutoNum type="arabicPlain" startAt="3"/>
            </a:pPr>
            <a:r>
              <a:rPr lang="en-US" sz="1600" dirty="0">
                <a:solidFill>
                  <a:schemeClr val="tx2">
                    <a:lumMod val="75000"/>
                  </a:schemeClr>
                </a:solidFill>
              </a:rPr>
              <a:t>"Traumatic Brain Injury Model Systems National Database Update". Traumatic Brain Injury Model Systems National Data and Statistical Center. www.tbindsc.org. 2011. </a:t>
            </a:r>
            <a:endParaRPr lang="en-US" sz="1600" dirty="0" smtClean="0">
              <a:solidFill>
                <a:schemeClr val="tx2">
                  <a:lumMod val="75000"/>
                </a:schemeClr>
              </a:solidFill>
            </a:endParaRPr>
          </a:p>
          <a:p>
            <a:pPr marL="228600" indent="-228600">
              <a:buAutoNum type="arabicPlain" startAt="3"/>
            </a:pPr>
            <a:endParaRPr lang="en-US" sz="1600" dirty="0">
              <a:solidFill>
                <a:schemeClr val="tx2">
                  <a:lumMod val="75000"/>
                </a:schemeClr>
              </a:solidFill>
            </a:endParaRPr>
          </a:p>
          <a:p>
            <a:pPr marL="228600" indent="-228600">
              <a:buAutoNum type="arabicPlain" startAt="4"/>
            </a:pPr>
            <a:r>
              <a:rPr lang="en-US" sz="1600" dirty="0" smtClean="0">
                <a:solidFill>
                  <a:schemeClr val="tx2">
                    <a:lumMod val="75000"/>
                  </a:schemeClr>
                </a:solidFill>
              </a:rPr>
              <a:t>“</a:t>
            </a:r>
            <a:r>
              <a:rPr lang="en-US" sz="1600" dirty="0">
                <a:solidFill>
                  <a:schemeClr val="tx2">
                    <a:lumMod val="75000"/>
                  </a:schemeClr>
                </a:solidFill>
              </a:rPr>
              <a:t>BIAA Adopts New TBI </a:t>
            </a:r>
            <a:r>
              <a:rPr lang="en-US" sz="1600" dirty="0" smtClean="0">
                <a:solidFill>
                  <a:schemeClr val="tx2">
                    <a:lumMod val="75000"/>
                  </a:schemeClr>
                </a:solidFill>
              </a:rPr>
              <a:t>Definition.” </a:t>
            </a:r>
            <a:r>
              <a:rPr lang="en-US" sz="1600" dirty="0">
                <a:solidFill>
                  <a:schemeClr val="tx2">
                    <a:lumMod val="75000"/>
                  </a:schemeClr>
                </a:solidFill>
              </a:rPr>
              <a:t>www.biausa.org. Feb 6 2011</a:t>
            </a:r>
            <a:r>
              <a:rPr lang="en-US" sz="1600" dirty="0" smtClean="0">
                <a:solidFill>
                  <a:schemeClr val="tx2">
                    <a:lumMod val="75000"/>
                  </a:schemeClr>
                </a:solidFill>
              </a:rPr>
              <a:t>.</a:t>
            </a:r>
          </a:p>
          <a:p>
            <a:pPr marL="228600" indent="-228600">
              <a:buAutoNum type="arabicPlain" startAt="4"/>
            </a:pPr>
            <a:endParaRPr lang="en-US" sz="1600" dirty="0" smtClean="0">
              <a:solidFill>
                <a:schemeClr val="tx2">
                  <a:lumMod val="75000"/>
                </a:schemeClr>
              </a:solidFill>
            </a:endParaRPr>
          </a:p>
          <a:p>
            <a:pPr>
              <a:buAutoNum type="arabicPlain" startAt="5"/>
            </a:pPr>
            <a:r>
              <a:rPr lang="en-US" sz="1600" dirty="0" smtClean="0">
                <a:solidFill>
                  <a:schemeClr val="tx2">
                    <a:lumMod val="75000"/>
                  </a:schemeClr>
                </a:solidFill>
              </a:rPr>
              <a:t>"</a:t>
            </a:r>
            <a:r>
              <a:rPr lang="en-US" sz="1600" dirty="0">
                <a:solidFill>
                  <a:schemeClr val="tx2">
                    <a:lumMod val="75000"/>
                  </a:schemeClr>
                </a:solidFill>
              </a:rPr>
              <a:t>Traumatic brain injury." Mayo Clinic  Staff. www.MayoClinic.com. Mayo Foundation for Medical Education and Research. Sep 16, 2010</a:t>
            </a:r>
            <a:r>
              <a:rPr lang="en-US" sz="1600" dirty="0" smtClean="0">
                <a:solidFill>
                  <a:schemeClr val="tx2">
                    <a:lumMod val="75000"/>
                  </a:schemeClr>
                </a:solidFill>
              </a:rPr>
              <a:t>.</a:t>
            </a:r>
          </a:p>
          <a:p>
            <a:pPr>
              <a:buAutoNum type="arabicPlain" startAt="5"/>
            </a:pPr>
            <a:endParaRPr lang="en-US" sz="1600" dirty="0" smtClean="0">
              <a:solidFill>
                <a:schemeClr val="tx2">
                  <a:lumMod val="75000"/>
                </a:schemeClr>
              </a:solidFill>
            </a:endParaRPr>
          </a:p>
          <a:p>
            <a:pPr>
              <a:buAutoNum type="arabicPlain" startAt="6"/>
            </a:pPr>
            <a:r>
              <a:rPr lang="en-US" sz="1600" dirty="0" smtClean="0">
                <a:solidFill>
                  <a:schemeClr val="tx2">
                    <a:lumMod val="75000"/>
                  </a:schemeClr>
                </a:solidFill>
              </a:rPr>
              <a:t>"</a:t>
            </a:r>
            <a:r>
              <a:rPr lang="en-US" sz="1600" dirty="0">
                <a:solidFill>
                  <a:schemeClr val="tx2">
                    <a:lumMod val="75000"/>
                  </a:schemeClr>
                </a:solidFill>
              </a:rPr>
              <a:t>Injury Prevention &amp; Control: Traumatic Brain Injury."  Centers for Disease Control  </a:t>
            </a:r>
            <a:r>
              <a:rPr lang="en-US" sz="1600" dirty="0" smtClean="0">
                <a:solidFill>
                  <a:schemeClr val="tx2">
                    <a:lumMod val="75000"/>
                  </a:schemeClr>
                </a:solidFill>
              </a:rPr>
              <a:t>                   and </a:t>
            </a:r>
            <a:r>
              <a:rPr lang="en-US" sz="1600" dirty="0">
                <a:solidFill>
                  <a:schemeClr val="tx2">
                    <a:lumMod val="75000"/>
                  </a:schemeClr>
                </a:solidFill>
              </a:rPr>
              <a:t>Prevention. www.cdc.gov. Sep 21, 2011. </a:t>
            </a:r>
            <a:endParaRPr lang="en-US" sz="1600" dirty="0" smtClean="0">
              <a:solidFill>
                <a:schemeClr val="tx2">
                  <a:lumMod val="75000"/>
                </a:schemeClr>
              </a:solidFill>
            </a:endParaRPr>
          </a:p>
          <a:p>
            <a:pPr>
              <a:buAutoNum type="arabicPlain" startAt="6"/>
            </a:pPr>
            <a:endParaRPr lang="en-US" sz="1600" dirty="0">
              <a:solidFill>
                <a:schemeClr val="tx2">
                  <a:lumMod val="75000"/>
                </a:schemeClr>
              </a:solidFill>
            </a:endParaRPr>
          </a:p>
          <a:p>
            <a:pPr marL="0" indent="0">
              <a:buNone/>
            </a:pPr>
            <a:r>
              <a:rPr lang="en-US" sz="1600" dirty="0" smtClean="0">
                <a:solidFill>
                  <a:schemeClr val="tx2">
                    <a:lumMod val="75000"/>
                  </a:schemeClr>
                </a:solidFill>
              </a:rPr>
              <a:t>7    National Institute on </a:t>
            </a:r>
            <a:r>
              <a:rPr lang="en-US" sz="1600" dirty="0">
                <a:solidFill>
                  <a:schemeClr val="tx2">
                    <a:lumMod val="75000"/>
                  </a:schemeClr>
                </a:solidFill>
              </a:rPr>
              <a:t>Disability and Rehabilitation </a:t>
            </a:r>
            <a:r>
              <a:rPr lang="en-US" sz="1600" dirty="0" smtClean="0">
                <a:solidFill>
                  <a:schemeClr val="tx2">
                    <a:lumMod val="75000"/>
                  </a:schemeClr>
                </a:solidFill>
              </a:rPr>
              <a:t>Research;  www2.ed.gov.</a:t>
            </a:r>
            <a:endParaRPr lang="en-US" sz="1200" dirty="0">
              <a:solidFill>
                <a:srgbClr val="FF0000"/>
              </a:solidFill>
            </a:endParaRPr>
          </a:p>
        </p:txBody>
      </p:sp>
    </p:spTree>
    <p:extLst>
      <p:ext uri="{BB962C8B-B14F-4D97-AF65-F5344CB8AC3E}">
        <p14:creationId xmlns:p14="http://schemas.microsoft.com/office/powerpoint/2010/main" val="169092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latin typeface="Times New Roman" pitchFamily="18" charset="0"/>
              </a:rPr>
              <a:t>Traumatic Brain Injury is…</a:t>
            </a:r>
          </a:p>
        </p:txBody>
      </p:sp>
      <p:sp>
        <p:nvSpPr>
          <p:cNvPr id="91139" name="Rectangle 3"/>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a:buClr>
                <a:schemeClr val="tx2">
                  <a:lumMod val="75000"/>
                </a:schemeClr>
              </a:buClr>
            </a:pPr>
            <a:r>
              <a:rPr lang="en-US" sz="3600" b="1" dirty="0">
                <a:solidFill>
                  <a:schemeClr val="tx2">
                    <a:lumMod val="75000"/>
                  </a:schemeClr>
                </a:solidFill>
              </a:rPr>
              <a:t>Injury to the head from a blunt or penetrating object</a:t>
            </a:r>
          </a:p>
          <a:p>
            <a:pPr marL="0" indent="0">
              <a:buClr>
                <a:schemeClr val="tx2">
                  <a:lumMod val="75000"/>
                </a:schemeClr>
              </a:buClr>
              <a:buNone/>
            </a:pPr>
            <a:endParaRPr lang="en-US" sz="3600" b="1" dirty="0">
              <a:solidFill>
                <a:schemeClr val="tx2">
                  <a:lumMod val="75000"/>
                </a:schemeClr>
              </a:solidFill>
            </a:endParaRPr>
          </a:p>
          <a:p>
            <a:pPr>
              <a:buClr>
                <a:schemeClr val="tx2">
                  <a:lumMod val="75000"/>
                </a:schemeClr>
              </a:buClr>
            </a:pPr>
            <a:r>
              <a:rPr lang="en-US" sz="3600" b="1" dirty="0">
                <a:solidFill>
                  <a:schemeClr val="tx2">
                    <a:lumMod val="75000"/>
                  </a:schemeClr>
                </a:solidFill>
              </a:rPr>
              <a:t> Injury from rapid movement of the head that causes back and forth movement inside the skull </a:t>
            </a:r>
            <a:endParaRPr lang="en-US" sz="3600" dirty="0">
              <a:solidFill>
                <a:schemeClr val="tx2">
                  <a:lumMod val="75000"/>
                </a:schemeClr>
              </a:solidFill>
            </a:endParaRPr>
          </a:p>
        </p:txBody>
      </p:sp>
    </p:spTree>
    <p:extLst>
      <p:ext uri="{BB962C8B-B14F-4D97-AF65-F5344CB8AC3E}">
        <p14:creationId xmlns:p14="http://schemas.microsoft.com/office/powerpoint/2010/main" val="3214361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spc="-150" dirty="0" smtClean="0"/>
              <a:t>Traumatic Brain Injury (TBI) Defined</a:t>
            </a:r>
            <a:r>
              <a:rPr lang="en-US" sz="4000" spc="-150" baseline="20000" dirty="0" smtClean="0"/>
              <a:t>2</a:t>
            </a:r>
            <a:endParaRPr lang="en-US" sz="4000" spc="-150" baseline="20000" dirty="0"/>
          </a:p>
        </p:txBody>
      </p:sp>
      <p:graphicFrame>
        <p:nvGraphicFramePr>
          <p:cNvPr id="5" name="Diagram 4"/>
          <p:cNvGraphicFramePr/>
          <p:nvPr>
            <p:extLst>
              <p:ext uri="{D42A27DB-BD31-4B8C-83A1-F6EECF244321}">
                <p14:modId xmlns:p14="http://schemas.microsoft.com/office/powerpoint/2010/main" val="1519234584"/>
              </p:ext>
            </p:extLst>
          </p:nvPr>
        </p:nvGraphicFramePr>
        <p:xfrm>
          <a:off x="304800" y="914400"/>
          <a:ext cx="8458200" cy="551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94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a:t>What happens when </a:t>
            </a:r>
            <a:r>
              <a:rPr lang="en-US" sz="4400" dirty="0" smtClean="0"/>
              <a:t/>
            </a:r>
            <a:br>
              <a:rPr lang="en-US" sz="4400" dirty="0" smtClean="0"/>
            </a:br>
            <a:r>
              <a:rPr lang="en-US" sz="4400" dirty="0" smtClean="0"/>
              <a:t>the </a:t>
            </a:r>
            <a:r>
              <a:rPr lang="en-US" sz="4400" dirty="0"/>
              <a:t>brain is injured?</a:t>
            </a:r>
            <a:endParaRPr lang="en-US" sz="4400" dirty="0">
              <a:solidFill>
                <a:schemeClr val="tx2">
                  <a:lumMod val="75000"/>
                </a:schemeClr>
              </a:solidFill>
            </a:endParaRPr>
          </a:p>
        </p:txBody>
      </p:sp>
      <p:sp>
        <p:nvSpPr>
          <p:cNvPr id="15363" name="Content Placeholder 2"/>
          <p:cNvSpPr>
            <a:spLocks noGrp="1"/>
          </p:cNvSpPr>
          <p:nvPr>
            <p:ph sz="half" idx="2"/>
          </p:nvPr>
        </p:nvSpPr>
        <p:spPr>
          <a:xfrm>
            <a:off x="381000" y="1676400"/>
            <a:ext cx="3962400" cy="4525963"/>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eaLnBrk="1" hangingPunct="1">
              <a:buNone/>
            </a:pPr>
            <a:r>
              <a:rPr lang="en-US" u="sng" dirty="0" smtClean="0">
                <a:solidFill>
                  <a:schemeClr val="tx2">
                    <a:lumMod val="75000"/>
                  </a:schemeClr>
                </a:solidFill>
              </a:rPr>
              <a:t>Primary Injury </a:t>
            </a:r>
          </a:p>
          <a:p>
            <a:r>
              <a:rPr lang="en-US" dirty="0" smtClean="0">
                <a:solidFill>
                  <a:schemeClr val="tx2">
                    <a:lumMod val="75000"/>
                  </a:schemeClr>
                </a:solidFill>
              </a:rPr>
              <a:t>Direct movement of the </a:t>
            </a:r>
            <a:r>
              <a:rPr lang="en-US" dirty="0">
                <a:solidFill>
                  <a:schemeClr val="tx2">
                    <a:lumMod val="75000"/>
                  </a:schemeClr>
                </a:solidFill>
              </a:rPr>
              <a:t>b</a:t>
            </a:r>
            <a:r>
              <a:rPr lang="en-US" dirty="0" smtClean="0">
                <a:solidFill>
                  <a:schemeClr val="tx2">
                    <a:lumMod val="75000"/>
                  </a:schemeClr>
                </a:solidFill>
              </a:rPr>
              <a:t>rain inside skull  </a:t>
            </a:r>
            <a:r>
              <a:rPr lang="en-US" sz="2200" dirty="0" smtClean="0">
                <a:solidFill>
                  <a:schemeClr val="tx2">
                    <a:lumMod val="75000"/>
                  </a:schemeClr>
                </a:solidFill>
              </a:rPr>
              <a:t>(slamming, rubbing, shearing)</a:t>
            </a:r>
          </a:p>
          <a:p>
            <a:r>
              <a:rPr lang="en-US" dirty="0" smtClean="0">
                <a:solidFill>
                  <a:schemeClr val="tx2">
                    <a:lumMod val="75000"/>
                  </a:schemeClr>
                </a:solidFill>
              </a:rPr>
              <a:t>Penetrating object </a:t>
            </a:r>
          </a:p>
          <a:p>
            <a:pPr eaLnBrk="1" hangingPunct="1">
              <a:buFont typeface="Wingdings 2" pitchFamily="18" charset="2"/>
              <a:buNone/>
            </a:pPr>
            <a:r>
              <a:rPr lang="en-US" u="sng" dirty="0" smtClean="0">
                <a:solidFill>
                  <a:schemeClr val="tx2">
                    <a:lumMod val="75000"/>
                  </a:schemeClr>
                </a:solidFill>
              </a:rPr>
              <a:t>Secondary Injury</a:t>
            </a:r>
          </a:p>
          <a:p>
            <a:r>
              <a:rPr lang="en-US" dirty="0" smtClean="0">
                <a:solidFill>
                  <a:schemeClr val="tx2">
                    <a:lumMod val="75000"/>
                  </a:schemeClr>
                </a:solidFill>
              </a:rPr>
              <a:t>Bleeding over and within the brain tissue</a:t>
            </a:r>
          </a:p>
          <a:p>
            <a:r>
              <a:rPr lang="en-US" dirty="0" smtClean="0">
                <a:solidFill>
                  <a:schemeClr val="tx2">
                    <a:lumMod val="75000"/>
                  </a:schemeClr>
                </a:solidFill>
              </a:rPr>
              <a:t>Swelling from fluid leakage</a:t>
            </a:r>
          </a:p>
          <a:p>
            <a:pPr eaLnBrk="1" hangingPunct="1">
              <a:buFont typeface="Wingdings 2" pitchFamily="18" charset="2"/>
              <a:buNone/>
            </a:pPr>
            <a:r>
              <a:rPr lang="en-US" dirty="0" smtClean="0">
                <a:solidFill>
                  <a:schemeClr val="tx2">
                    <a:lumMod val="75000"/>
                  </a:schemeClr>
                </a:solidFill>
              </a:rPr>
              <a:t>	(increased intracranial pressure)</a:t>
            </a:r>
          </a:p>
        </p:txBody>
      </p:sp>
      <p:sp>
        <p:nvSpPr>
          <p:cNvPr id="3" name="Content Placeholder 2"/>
          <p:cNvSpPr>
            <a:spLocks noGrp="1"/>
          </p:cNvSpPr>
          <p:nvPr>
            <p:ph sz="quarter" idx="13"/>
          </p:nvPr>
        </p:nvSpPr>
        <p:spPr>
          <a:xfrm>
            <a:off x="4648200" y="1676400"/>
            <a:ext cx="4038600" cy="4526280"/>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tx2">
                    <a:lumMod val="75000"/>
                  </a:schemeClr>
                </a:solidFill>
              </a:rPr>
              <a:t>Ex. Diffuse Axonal Injury</a:t>
            </a:r>
          </a:p>
          <a:p>
            <a:pPr marL="0" indent="0">
              <a:buNone/>
            </a:pPr>
            <a:endParaRPr lang="en-US" dirty="0"/>
          </a:p>
        </p:txBody>
      </p:sp>
      <p:pic>
        <p:nvPicPr>
          <p:cNvPr id="5" name="Picture 5" descr="whi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342" y="2438400"/>
            <a:ext cx="3013670" cy="3429000"/>
          </a:xfrm>
          <a:prstGeom prst="rect">
            <a:avLst/>
          </a:prstGeom>
          <a:ln w="19050">
            <a:solidFill>
              <a:schemeClr val="tx2">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3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View of the Brain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600"/>
            <a:ext cx="4572000" cy="5181600"/>
          </a:xfrm>
        </p:spPr>
      </p:pic>
      <p:sp>
        <p:nvSpPr>
          <p:cNvPr id="3" name="TextBox 2"/>
          <p:cNvSpPr txBox="1"/>
          <p:nvPr/>
        </p:nvSpPr>
        <p:spPr>
          <a:xfrm>
            <a:off x="5478518" y="1066801"/>
            <a:ext cx="3055881" cy="4708981"/>
          </a:xfrm>
          <a:prstGeom prst="rect">
            <a:avLst/>
          </a:prstGeom>
          <a:noFill/>
        </p:spPr>
        <p:txBody>
          <a:bodyPr wrap="square" rtlCol="0">
            <a:spAutoFit/>
          </a:bodyPr>
          <a:lstStyle/>
          <a:p>
            <a:pPr algn="r">
              <a:lnSpc>
                <a:spcPts val="1800"/>
              </a:lnSpc>
            </a:pPr>
            <a:r>
              <a:rPr lang="en-US" b="1" dirty="0">
                <a:solidFill>
                  <a:schemeClr val="tx2">
                    <a:lumMod val="75000"/>
                  </a:schemeClr>
                </a:solidFill>
              </a:rPr>
              <a:t>Frontal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Executive Function (Attention, Judgment, Organization, etc.) </a:t>
            </a: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Parietal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Visual</a:t>
            </a:r>
            <a:r>
              <a:rPr lang="en-US" dirty="0">
                <a:solidFill>
                  <a:schemeClr val="tx2">
                    <a:lumMod val="75000"/>
                  </a:schemeClr>
                </a:solidFill>
              </a:rPr>
              <a:t>, </a:t>
            </a:r>
            <a:r>
              <a:rPr lang="en-US" dirty="0" smtClean="0">
                <a:solidFill>
                  <a:schemeClr val="tx2">
                    <a:lumMod val="75000"/>
                  </a:schemeClr>
                </a:solidFill>
              </a:rPr>
              <a:t>Spatial Orientation</a:t>
            </a:r>
            <a:endParaRPr lang="en-US" dirty="0">
              <a:solidFill>
                <a:schemeClr val="tx2">
                  <a:lumMod val="75000"/>
                </a:schemeClr>
              </a:solidFill>
            </a:endParaRP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Occipital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Vision</a:t>
            </a:r>
            <a:endParaRPr lang="en-US" dirty="0">
              <a:solidFill>
                <a:schemeClr val="tx2">
                  <a:lumMod val="75000"/>
                </a:schemeClr>
              </a:solidFill>
            </a:endParaRP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Temporal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Hearing</a:t>
            </a:r>
            <a:r>
              <a:rPr lang="en-US" dirty="0">
                <a:solidFill>
                  <a:schemeClr val="tx2">
                    <a:lumMod val="75000"/>
                  </a:schemeClr>
                </a:solidFill>
              </a:rPr>
              <a:t>, Memory</a:t>
            </a:r>
          </a:p>
          <a:p>
            <a:pPr algn="r">
              <a:lnSpc>
                <a:spcPts val="1800"/>
              </a:lnSpc>
            </a:pPr>
            <a:endParaRPr lang="en-US" dirty="0">
              <a:solidFill>
                <a:schemeClr val="tx2">
                  <a:lumMod val="75000"/>
                </a:schemeClr>
              </a:solidFill>
            </a:endParaRPr>
          </a:p>
          <a:p>
            <a:pPr algn="r">
              <a:lnSpc>
                <a:spcPts val="1800"/>
              </a:lnSpc>
            </a:pPr>
            <a:r>
              <a:rPr lang="en-US" b="1" dirty="0" smtClean="0">
                <a:solidFill>
                  <a:schemeClr val="tx2">
                    <a:lumMod val="75000"/>
                  </a:schemeClr>
                </a:solidFill>
              </a:rPr>
              <a:t>Cerebellum</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Balance, Coordination</a:t>
            </a: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Brain </a:t>
            </a:r>
            <a:r>
              <a:rPr lang="en-US" b="1" dirty="0" smtClean="0">
                <a:solidFill>
                  <a:schemeClr val="tx2">
                    <a:lumMod val="75000"/>
                  </a:schemeClr>
                </a:solidFill>
              </a:rPr>
              <a:t>Stem</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Regulation</a:t>
            </a:r>
            <a:r>
              <a:rPr lang="en-US" dirty="0">
                <a:solidFill>
                  <a:schemeClr val="tx2">
                    <a:lumMod val="75000"/>
                  </a:schemeClr>
                </a:solidFill>
              </a:rPr>
              <a:t>, </a:t>
            </a:r>
            <a:r>
              <a:rPr lang="en-US" dirty="0" smtClean="0">
                <a:solidFill>
                  <a:schemeClr val="tx2">
                    <a:lumMod val="75000"/>
                  </a:schemeClr>
                </a:solidFill>
              </a:rPr>
              <a:t>Consciousness,</a:t>
            </a:r>
            <a:endParaRPr lang="en-US" dirty="0">
              <a:solidFill>
                <a:schemeClr val="tx2">
                  <a:lumMod val="75000"/>
                </a:schemeClr>
              </a:solidFill>
            </a:endParaRPr>
          </a:p>
          <a:p>
            <a:pPr algn="r">
              <a:lnSpc>
                <a:spcPts val="1800"/>
              </a:lnSpc>
            </a:pPr>
            <a:r>
              <a:rPr lang="en-US" dirty="0" smtClean="0">
                <a:solidFill>
                  <a:schemeClr val="tx2">
                    <a:lumMod val="75000"/>
                  </a:schemeClr>
                </a:solidFill>
              </a:rPr>
              <a:t>Involuntary Activities </a:t>
            </a:r>
            <a:endParaRPr lang="en-US" dirty="0">
              <a:solidFill>
                <a:schemeClr val="tx2">
                  <a:lumMod val="75000"/>
                </a:schemeClr>
              </a:solidFill>
            </a:endParaRPr>
          </a:p>
        </p:txBody>
      </p:sp>
    </p:spTree>
    <p:extLst>
      <p:ext uri="{BB962C8B-B14F-4D97-AF65-F5344CB8AC3E}">
        <p14:creationId xmlns:p14="http://schemas.microsoft.com/office/powerpoint/2010/main" val="366111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00592" cy="609600"/>
          </a:xfrm>
        </p:spPr>
        <p:txBody>
          <a:bodyPr anchor="t"/>
          <a:lstStyle/>
          <a:p>
            <a:r>
              <a:rPr lang="en-US" dirty="0" smtClean="0"/>
              <a:t>Some Long Term Effects of TBI</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2527840"/>
              </p:ext>
            </p:extLst>
          </p:nvPr>
        </p:nvGraphicFramePr>
        <p:xfrm>
          <a:off x="228600" y="685800"/>
          <a:ext cx="8610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9600" y="6452380"/>
            <a:ext cx="7994761" cy="276999"/>
          </a:xfrm>
          <a:prstGeom prst="rect">
            <a:avLst/>
          </a:prstGeom>
          <a:noFill/>
        </p:spPr>
        <p:txBody>
          <a:bodyPr wrap="square" rtlCol="0">
            <a:spAutoFit/>
          </a:bodyPr>
          <a:lstStyle/>
          <a:p>
            <a:r>
              <a:rPr lang="en-US" sz="1200" dirty="0" smtClean="0">
                <a:solidFill>
                  <a:schemeClr val="tx2">
                    <a:lumMod val="75000"/>
                  </a:schemeClr>
                </a:solidFill>
              </a:rPr>
              <a:t>Extracted from “Post-Concussive Symptomatology Checklist” by Comp. Head Injury Center-National and ADRS</a:t>
            </a:r>
            <a:endParaRPr lang="en-US" sz="1200" dirty="0">
              <a:solidFill>
                <a:schemeClr val="tx2">
                  <a:lumMod val="75000"/>
                </a:schemeClr>
              </a:solidFill>
            </a:endParaRPr>
          </a:p>
        </p:txBody>
      </p:sp>
      <p:pic>
        <p:nvPicPr>
          <p:cNvPr id="10" name="Picture 2" descr="C:\Users\Haleigh Work\AppData\Local\Microsoft\Windows\Temporary Internet Files\Content.IE5\EOF3AYFT\MC900439308[1].jp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3683192" y="3048000"/>
            <a:ext cx="1847576" cy="1692867"/>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4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82213129"/>
              </p:ext>
            </p:extLst>
          </p:nvPr>
        </p:nvGraphicFramePr>
        <p:xfrm>
          <a:off x="228600" y="228600"/>
          <a:ext cx="8763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73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nchor="t"/>
          <a:lstStyle/>
          <a:p>
            <a:r>
              <a:rPr lang="en-US" sz="4000" spc="-150" dirty="0" smtClean="0">
                <a:effectLst>
                  <a:outerShdw blurRad="38100" dist="38100" dir="2700000" algn="tl">
                    <a:srgbClr val="000000">
                      <a:alpha val="43137"/>
                    </a:srgbClr>
                  </a:outerShdw>
                </a:effectLst>
              </a:rPr>
              <a:t>Leading Causes of TBI </a:t>
            </a:r>
            <a:r>
              <a:rPr lang="en-US" spc="-150" baseline="20000" dirty="0" smtClean="0"/>
              <a:t>1*</a:t>
            </a:r>
            <a:endParaRPr lang="en-US" sz="1100" spc="-150" baseline="2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44033631"/>
              </p:ext>
            </p:extLst>
          </p:nvPr>
        </p:nvGraphicFramePr>
        <p:xfrm>
          <a:off x="381000" y="609600"/>
          <a:ext cx="832104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38400" y="6172200"/>
            <a:ext cx="4107150" cy="307777"/>
          </a:xfrm>
          <a:prstGeom prst="rect">
            <a:avLst/>
          </a:prstGeom>
          <a:noFill/>
        </p:spPr>
        <p:txBody>
          <a:bodyPr wrap="none" rtlCol="0">
            <a:spAutoFit/>
          </a:bodyPr>
          <a:lstStyle/>
          <a:p>
            <a:r>
              <a:rPr lang="en-US" sz="1400" dirty="0" smtClean="0">
                <a:solidFill>
                  <a:schemeClr val="tx2"/>
                </a:solidFill>
              </a:rPr>
              <a:t>*Based of CDC’s annual estimates from 2002-2006</a:t>
            </a:r>
            <a:endParaRPr lang="en-US" sz="1400" dirty="0">
              <a:solidFill>
                <a:schemeClr val="tx2"/>
              </a:solidFill>
            </a:endParaRPr>
          </a:p>
        </p:txBody>
      </p:sp>
    </p:spTree>
    <p:extLst>
      <p:ext uri="{BB962C8B-B14F-4D97-AF65-F5344CB8AC3E}">
        <p14:creationId xmlns:p14="http://schemas.microsoft.com/office/powerpoint/2010/main" val="1773235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utline Slid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Outline Slides</Template>
  <TotalTime>219</TotalTime>
  <Words>3052</Words>
  <Application>Microsoft Office PowerPoint</Application>
  <PresentationFormat>On-screen Show (4:3)</PresentationFormat>
  <Paragraphs>369</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Outline Slides</vt:lpstr>
      <vt:lpstr>Distracted Driving</vt:lpstr>
      <vt:lpstr>Traumatic Brain Injury (TBI) Defined4</vt:lpstr>
      <vt:lpstr>Traumatic Brain Injury is…</vt:lpstr>
      <vt:lpstr>Traumatic Brain Injury (TBI) Defined2</vt:lpstr>
      <vt:lpstr>What happens when  the brain is injured?</vt:lpstr>
      <vt:lpstr>View of the Brain</vt:lpstr>
      <vt:lpstr>Some Long Term Effects of TBI </vt:lpstr>
      <vt:lpstr>PowerPoint Presentation</vt:lpstr>
      <vt:lpstr>Leading Causes of TBI 1*</vt:lpstr>
      <vt:lpstr>What is distracted driving?</vt:lpstr>
      <vt:lpstr>Texting While Driving</vt:lpstr>
      <vt:lpstr>Brains and Teens</vt:lpstr>
      <vt:lpstr>“It Won’t Happen to Me.”</vt:lpstr>
      <vt:lpstr>Prevention </vt:lpstr>
      <vt:lpstr>Decrease the Risk</vt:lpstr>
      <vt:lpstr>PowerPoint Presentation</vt:lpstr>
      <vt:lpstr>Resources</vt:lpstr>
      <vt:lpstr>PowerPoint Presentation</vt:lpstr>
      <vt:lpstr>Core TBI Service System</vt:lpstr>
      <vt:lpstr>Alabama Head Injury Foundation (AHIF)</vt:lpstr>
      <vt:lpstr>Interactive Community-Based Model (ICBM) A program within the Alabama Department of Rehabilitation Services</vt:lpstr>
      <vt:lpstr>Children’s Rehabilitation Service (CRS) A division within the Alabama Department of Rehabilitation Services</vt:lpstr>
      <vt:lpstr>Vocational Rehabilitation Service (VRS) A division within the Alabama Department of Rehabilitation Services</vt:lpstr>
      <vt:lpstr>Alabama Statewide TBI Core System</vt:lpstr>
      <vt:lpstr>Core System Contacts</vt:lpstr>
      <vt:lpstr>PowerPoint Presentation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Haleigh Work</dc:creator>
  <cp:lastModifiedBy>Haleigh Work</cp:lastModifiedBy>
  <cp:revision>18</cp:revision>
  <dcterms:created xsi:type="dcterms:W3CDTF">2011-10-10T20:46:08Z</dcterms:created>
  <dcterms:modified xsi:type="dcterms:W3CDTF">2012-02-09T03:47:29Z</dcterms:modified>
</cp:coreProperties>
</file>