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 id="2147484116" r:id="rId2"/>
  </p:sldMasterIdLst>
  <p:notesMasterIdLst>
    <p:notesMasterId r:id="rId35"/>
  </p:notesMasterIdLst>
  <p:handoutMasterIdLst>
    <p:handoutMasterId r:id="rId36"/>
  </p:handoutMasterIdLst>
  <p:sldIdLst>
    <p:sldId id="274" r:id="rId3"/>
    <p:sldId id="333" r:id="rId4"/>
    <p:sldId id="276" r:id="rId5"/>
    <p:sldId id="284" r:id="rId6"/>
    <p:sldId id="280" r:id="rId7"/>
    <p:sldId id="334" r:id="rId8"/>
    <p:sldId id="335" r:id="rId9"/>
    <p:sldId id="277" r:id="rId10"/>
    <p:sldId id="336" r:id="rId11"/>
    <p:sldId id="279" r:id="rId12"/>
    <p:sldId id="281" r:id="rId13"/>
    <p:sldId id="282" r:id="rId14"/>
    <p:sldId id="283" r:id="rId15"/>
    <p:sldId id="287" r:id="rId16"/>
    <p:sldId id="288" r:id="rId17"/>
    <p:sldId id="319" r:id="rId18"/>
    <p:sldId id="322" r:id="rId19"/>
    <p:sldId id="328" r:id="rId20"/>
    <p:sldId id="330" r:id="rId21"/>
    <p:sldId id="331" r:id="rId22"/>
    <p:sldId id="332" r:id="rId23"/>
    <p:sldId id="271" r:id="rId24"/>
    <p:sldId id="337" r:id="rId25"/>
    <p:sldId id="340" r:id="rId26"/>
    <p:sldId id="341" r:id="rId27"/>
    <p:sldId id="342" r:id="rId28"/>
    <p:sldId id="343" r:id="rId29"/>
    <p:sldId id="344" r:id="rId30"/>
    <p:sldId id="296" r:id="rId31"/>
    <p:sldId id="345" r:id="rId32"/>
    <p:sldId id="297" r:id="rId33"/>
    <p:sldId id="34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 id="{2179C96E-53B8-4817-B764-6EDF599B173F}">
          <p14:sldIdLst>
            <p14:sldId id="274"/>
          </p14:sldIdLst>
        </p14:section>
        <p14:section name="General TBI" id="{1784CBB7-7A6B-4D85-9C73-A7EBE36179CC}">
          <p14:sldIdLst>
            <p14:sldId id="333"/>
            <p14:sldId id="276"/>
            <p14:sldId id="284"/>
            <p14:sldId id="280"/>
            <p14:sldId id="334"/>
            <p14:sldId id="335"/>
            <p14:sldId id="277"/>
            <p14:sldId id="336"/>
            <p14:sldId id="279"/>
            <p14:sldId id="281"/>
            <p14:sldId id="282"/>
            <p14:sldId id="283"/>
            <p14:sldId id="287"/>
            <p14:sldId id="288"/>
          </p14:sldIdLst>
        </p14:section>
        <p14:section name="Specfic Topic" id="{39DD6FEA-EB76-4156-84F5-2FA4F7F9A6E0}">
          <p14:sldIdLst>
            <p14:sldId id="319"/>
            <p14:sldId id="322"/>
            <p14:sldId id="328"/>
            <p14:sldId id="330"/>
            <p14:sldId id="331"/>
            <p14:sldId id="332"/>
          </p14:sldIdLst>
        </p14:section>
        <p14:section name="Resources" id="{9ABACB61-6D58-4560-B2D7-5C08F13627FF}">
          <p14:sldIdLst>
            <p14:sldId id="271"/>
            <p14:sldId id="337"/>
            <p14:sldId id="340"/>
            <p14:sldId id="341"/>
            <p14:sldId id="342"/>
            <p14:sldId id="343"/>
            <p14:sldId id="344"/>
            <p14:sldId id="296"/>
          </p14:sldIdLst>
        </p14:section>
        <p14:section name="Closer" id="{DF38F250-B9F7-4501-929B-AE52445EFE1F}">
          <p14:sldIdLst>
            <p14:sldId id="345"/>
            <p14:sldId id="297"/>
            <p14:sldId id="34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265" autoAdjust="0"/>
    <p:restoredTop sz="66099" autoAdjust="0"/>
  </p:normalViewPr>
  <p:slideViewPr>
    <p:cSldViewPr>
      <p:cViewPr varScale="1">
        <p:scale>
          <a:sx n="21" d="100"/>
          <a:sy n="21" d="100"/>
        </p:scale>
        <p:origin x="-96" y="-138"/>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notesViewPr>
    <p:cSldViewPr>
      <p:cViewPr varScale="1">
        <p:scale>
          <a:sx n="58" d="100"/>
          <a:sy n="58" d="100"/>
        </p:scale>
        <p:origin x="-5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50"/>
    </c:view3D>
    <c:floor>
      <c:thickness val="0"/>
    </c:floor>
    <c:sideWall>
      <c:thickness val="0"/>
    </c:sideWall>
    <c:backWall>
      <c:thickness val="0"/>
    </c:backWall>
    <c:plotArea>
      <c:layout>
        <c:manualLayout>
          <c:layoutTarget val="inner"/>
          <c:xMode val="edge"/>
          <c:yMode val="edge"/>
          <c:x val="3.7375015623047118E-2"/>
          <c:y val="5.7276931292679321E-2"/>
          <c:w val="0.91065107246209609"/>
          <c:h val="0.90113226743804176"/>
        </c:manualLayout>
      </c:layout>
      <c:pie3DChart>
        <c:varyColors val="1"/>
        <c:ser>
          <c:idx val="0"/>
          <c:order val="0"/>
          <c:tx>
            <c:strRef>
              <c:f>Sheet1!$B$1</c:f>
              <c:strCache>
                <c:ptCount val="1"/>
                <c:pt idx="0">
                  <c:v>Column1</c:v>
                </c:pt>
              </c:strCache>
            </c:strRef>
          </c:tx>
          <c:explosion val="4"/>
          <c:dLbls>
            <c:dLbl>
              <c:idx val="0"/>
              <c:layout>
                <c:manualLayout>
                  <c:x val="-0.19966721140989452"/>
                  <c:y val="0.10615758967629046"/>
                </c:manualLayout>
              </c:layout>
              <c:tx>
                <c:rich>
                  <a:bodyPr/>
                  <a:lstStyle/>
                  <a:p>
                    <a:r>
                      <a:rPr lang="en-US" sz="2400" spc="-150" dirty="0">
                        <a:solidFill>
                          <a:schemeClr val="bg1"/>
                        </a:solidFill>
                      </a:rPr>
                      <a:t>Falls
35.2%</a:t>
                    </a:r>
                    <a:endParaRPr lang="en-US" sz="2400" dirty="0"/>
                  </a:p>
                </c:rich>
              </c:tx>
              <c:dLblPos val="bestFit"/>
              <c:showLegendKey val="0"/>
              <c:showVal val="0"/>
              <c:showCatName val="1"/>
              <c:showSerName val="0"/>
              <c:showPercent val="1"/>
              <c:showBubbleSize val="0"/>
              <c:separator>
</c:separator>
            </c:dLbl>
            <c:dLbl>
              <c:idx val="1"/>
              <c:layout>
                <c:manualLayout>
                  <c:x val="-0.10489786064477789"/>
                  <c:y val="-0.1490181175269758"/>
                </c:manualLayout>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dirty="0">
                        <a:solidFill>
                          <a:schemeClr val="bg1"/>
                        </a:solidFill>
                      </a:rPr>
                      <a:t>Motor </a:t>
                    </a:r>
                    <a:r>
                      <a:rPr lang="en-US" sz="2000" spc="-150" dirty="0" smtClean="0">
                        <a:solidFill>
                          <a:schemeClr val="bg1"/>
                        </a:solidFill>
                      </a:rPr>
                      <a:t>vehicle, Traffic</a:t>
                    </a:r>
                    <a:r>
                      <a:rPr lang="en-US" sz="2000" spc="-150" dirty="0">
                        <a:solidFill>
                          <a:schemeClr val="bg1"/>
                        </a:solidFill>
                      </a:rPr>
                      <a:t>
17.3%</a:t>
                    </a:r>
                    <a:endParaRPr lang="en-US" sz="2000" dirty="0"/>
                  </a:p>
                </c:rich>
              </c:tx>
              <c:numFmt formatCode="0.0%" sourceLinked="0"/>
              <c:spPr>
                <a:effectLst>
                  <a:outerShdw blurRad="76200" dist="25400" dir="18900000" sx="103000" sy="103000" kx="-1200000" algn="bl" rotWithShape="0">
                    <a:prstClr val="black">
                      <a:alpha val="31000"/>
                    </a:prstClr>
                  </a:outerShdw>
                </a:effectLst>
              </c:spPr>
              <c:dLblPos val="bestFit"/>
              <c:showLegendKey val="0"/>
              <c:showVal val="0"/>
              <c:showCatName val="1"/>
              <c:showSerName val="0"/>
              <c:showPercent val="1"/>
              <c:showBubbleSize val="0"/>
              <c:separator>
</c:separator>
            </c:dLbl>
            <c:dLbl>
              <c:idx val="2"/>
              <c:layout>
                <c:manualLayout>
                  <c:x val="0.16292098103121724"/>
                  <c:y val="-0.2282548296327824"/>
                </c:manualLayout>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smtClean="0">
                        <a:solidFill>
                          <a:schemeClr val="bg1"/>
                        </a:solidFill>
                      </a:rPr>
                      <a:t>Struck by,</a:t>
                    </a:r>
                    <a:r>
                      <a:rPr lang="en-US" sz="2000" spc="-150" baseline="0" smtClean="0">
                        <a:solidFill>
                          <a:schemeClr val="bg1"/>
                        </a:solidFill>
                      </a:rPr>
                      <a:t> A</a:t>
                    </a:r>
                    <a:r>
                      <a:rPr lang="en-US" sz="2000" spc="-150" smtClean="0">
                        <a:solidFill>
                          <a:schemeClr val="bg1"/>
                        </a:solidFill>
                      </a:rPr>
                      <a:t>gainst </a:t>
                    </a:r>
                    <a:r>
                      <a:rPr lang="en-US" sz="2000" spc="-150" dirty="0" smtClean="0">
                        <a:solidFill>
                          <a:schemeClr val="bg1"/>
                        </a:solidFill>
                      </a:rPr>
                      <a:t>E</a:t>
                    </a:r>
                    <a:r>
                      <a:rPr lang="en-US" sz="2000" spc="-150" smtClean="0">
                        <a:solidFill>
                          <a:schemeClr val="bg1"/>
                        </a:solidFill>
                      </a:rPr>
                      <a:t>vents</a:t>
                    </a:r>
                    <a:r>
                      <a:rPr lang="en-US" sz="2000" spc="-150">
                        <a:solidFill>
                          <a:schemeClr val="bg1"/>
                        </a:solidFill>
                      </a:rPr>
                      <a:t>
16.5%</a:t>
                    </a:r>
                    <a:endParaRPr lang="en-US" sz="2000"/>
                  </a:p>
                </c:rich>
              </c:tx>
              <c:numFmt formatCode="0.0%" sourceLinked="0"/>
              <c:spPr>
                <a:effectLst>
                  <a:outerShdw blurRad="76200" dist="25400" dir="18900000" sx="103000" sy="103000" kx="-1200000" algn="bl" rotWithShape="0">
                    <a:prstClr val="black">
                      <a:alpha val="31000"/>
                    </a:prstClr>
                  </a:outerShdw>
                </a:effectLst>
              </c:spPr>
              <c:dLblPos val="bestFit"/>
              <c:showLegendKey val="0"/>
              <c:showVal val="0"/>
              <c:showCatName val="1"/>
              <c:showSerName val="0"/>
              <c:showPercent val="1"/>
              <c:showBubbleSize val="0"/>
              <c:separator>
</c:separator>
            </c:dLbl>
            <c:dLbl>
              <c:idx val="3"/>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smtClean="0">
                        <a:solidFill>
                          <a:schemeClr val="bg1"/>
                        </a:solidFill>
                      </a:rPr>
                      <a:t>Unknown,</a:t>
                    </a:r>
                    <a:r>
                      <a:rPr lang="en-US" sz="2000" spc="-150" baseline="0" smtClean="0">
                        <a:solidFill>
                          <a:schemeClr val="bg1"/>
                        </a:solidFill>
                      </a:rPr>
                      <a:t> </a:t>
                    </a:r>
                    <a:r>
                      <a:rPr lang="en-US" sz="2000" spc="-150" smtClean="0">
                        <a:solidFill>
                          <a:schemeClr val="bg1"/>
                        </a:solidFill>
                      </a:rPr>
                      <a:t>Other</a:t>
                    </a:r>
                    <a:r>
                      <a:rPr lang="en-US" sz="2000" spc="-150">
                        <a:solidFill>
                          <a:schemeClr val="bg1"/>
                        </a:solidFill>
                      </a:rPr>
                      <a:t>
21.0%</a:t>
                    </a:r>
                    <a:endParaRPr lang="en-US" sz="2000"/>
                  </a:p>
                </c:rich>
              </c:tx>
              <c:numFmt formatCode="0.0%" sourceLinked="0"/>
              <c:spPr>
                <a:effectLst>
                  <a:outerShdw blurRad="76200" dist="25400" dir="18900000" sx="103000" sy="103000" kx="-1200000" algn="bl" rotWithShape="0">
                    <a:prstClr val="black">
                      <a:alpha val="31000"/>
                    </a:prstClr>
                  </a:outerShdw>
                </a:effectLst>
              </c:spPr>
              <c:dLblPos val="inEnd"/>
              <c:showLegendKey val="0"/>
              <c:showVal val="0"/>
              <c:showCatName val="1"/>
              <c:showSerName val="0"/>
              <c:showPercent val="1"/>
              <c:showBubbleSize val="0"/>
              <c:separator>
</c:separator>
            </c:dLbl>
            <c:dLbl>
              <c:idx val="4"/>
              <c:layout>
                <c:manualLayout>
                  <c:x val="9.2683126147693071E-2"/>
                  <c:y val="9.9001724821934797E-2"/>
                </c:manualLayout>
              </c:layout>
              <c:numFmt formatCode="0.0%" sourceLinked="0"/>
              <c:spPr>
                <a:effectLst>
                  <a:outerShdw blurRad="76200" dist="25400" dir="18900000" sx="103000" sy="103000" kx="-1200000" algn="bl" rotWithShape="0">
                    <a:prstClr val="black">
                      <a:alpha val="31000"/>
                    </a:prstClr>
                  </a:outerShdw>
                </a:effectLst>
              </c:spPr>
              <c:txPr>
                <a:bodyPr rot="0"/>
                <a:lstStyle/>
                <a:p>
                  <a:pPr>
                    <a:defRPr sz="2000" b="1" i="0" kern="900" cap="none" spc="-150" baseline="0">
                      <a:solidFill>
                        <a:schemeClr val="bg1"/>
                      </a:solidFill>
                      <a:latin typeface="Georgia" pitchFamily="18" charset="0"/>
                      <a:ea typeface="Tahoma" pitchFamily="34" charset="0"/>
                      <a:cs typeface="Tahoma" pitchFamily="34" charset="0"/>
                    </a:defRPr>
                  </a:pPr>
                  <a:endParaRPr lang="en-US"/>
                </a:p>
              </c:txPr>
              <c:dLblPos val="bestFit"/>
              <c:showLegendKey val="0"/>
              <c:showVal val="0"/>
              <c:showCatName val="1"/>
              <c:showSerName val="0"/>
              <c:showPercent val="1"/>
              <c:showBubbleSize val="0"/>
              <c:separator>
</c:separator>
            </c:dLbl>
            <c:numFmt formatCode="0.0%" sourceLinked="0"/>
            <c:spPr>
              <a:effectLst>
                <a:outerShdw blurRad="76200" dist="25400" dir="18900000" sx="103000" sy="103000" kx="-1200000" algn="bl" rotWithShape="0">
                  <a:prstClr val="black">
                    <a:alpha val="31000"/>
                  </a:prstClr>
                </a:outerShdw>
              </a:effectLst>
            </c:spPr>
            <c:txPr>
              <a:bodyPr rot="0"/>
              <a:lstStyle/>
              <a:p>
                <a:pPr>
                  <a:defRPr sz="1800" b="1" i="0" kern="900" cap="none" spc="-150" baseline="0">
                    <a:solidFill>
                      <a:schemeClr val="bg1"/>
                    </a:solidFill>
                    <a:latin typeface="Georgia" pitchFamily="18" charset="0"/>
                    <a:ea typeface="Tahoma" pitchFamily="34" charset="0"/>
                    <a:cs typeface="Tahoma" pitchFamily="34" charset="0"/>
                  </a:defRPr>
                </a:pPr>
                <a:endParaRPr lang="en-US"/>
              </a:p>
            </c:txPr>
            <c:dLblPos val="inEnd"/>
            <c:showLegendKey val="0"/>
            <c:showVal val="0"/>
            <c:showCatName val="1"/>
            <c:showSerName val="0"/>
            <c:showPercent val="1"/>
            <c:showBubbleSize val="0"/>
            <c:separator>
</c:separator>
            <c:showLeaderLines val="1"/>
          </c:dLbls>
          <c:cat>
            <c:strRef>
              <c:f>Sheet1!$A$2:$A$6</c:f>
              <c:strCache>
                <c:ptCount val="5"/>
                <c:pt idx="0">
                  <c:v>Falls</c:v>
                </c:pt>
                <c:pt idx="1">
                  <c:v>Motor vehicle-Traffic</c:v>
                </c:pt>
                <c:pt idx="2">
                  <c:v>Struckby/against events</c:v>
                </c:pt>
                <c:pt idx="3">
                  <c:v>Unknown/Other</c:v>
                </c:pt>
                <c:pt idx="4">
                  <c:v>Assaults</c:v>
                </c:pt>
              </c:strCache>
            </c:strRef>
          </c:cat>
          <c:val>
            <c:numRef>
              <c:f>Sheet1!$B$2:$B$6</c:f>
              <c:numCache>
                <c:formatCode>General</c:formatCode>
                <c:ptCount val="5"/>
                <c:pt idx="0">
                  <c:v>35.200000000000003</c:v>
                </c:pt>
                <c:pt idx="1">
                  <c:v>17.3</c:v>
                </c:pt>
                <c:pt idx="2">
                  <c:v>16.5</c:v>
                </c:pt>
                <c:pt idx="3">
                  <c:v>21</c:v>
                </c:pt>
                <c:pt idx="4">
                  <c:v>10</c:v>
                </c:pt>
              </c:numCache>
            </c:numRef>
          </c:val>
        </c:ser>
        <c:dLbls>
          <c:showLegendKey val="0"/>
          <c:showVal val="0"/>
          <c:showCatName val="0"/>
          <c:showSerName val="0"/>
          <c:showPercent val="0"/>
          <c:showBubbleSize val="0"/>
          <c:showLeaderLines val="1"/>
        </c:dLbls>
      </c:pie3DChart>
      <c:spPr>
        <a:ln>
          <a:noFill/>
        </a:ln>
        <a:effectLst>
          <a:outerShdw blurRad="63500" sx="102000" sy="102000" algn="ctr" rotWithShape="0">
            <a:prstClr val="black">
              <a:alpha val="40000"/>
            </a:prstClr>
          </a:outerShdw>
        </a:effectLst>
        <a:scene3d>
          <a:camera prst="orthographicFront"/>
          <a:lightRig rig="threePt" dir="t"/>
        </a:scene3d>
        <a:sp3d/>
      </c:spPr>
    </c:plotArea>
    <c:plotVisOnly val="1"/>
    <c:dispBlanksAs val="gap"/>
    <c:showDLblsOverMax val="0"/>
  </c:chart>
  <c:spPr>
    <a:effectLst/>
    <a:scene3d>
      <a:camera prst="orthographicFront"/>
      <a:lightRig rig="threePt" dir="t"/>
    </a:scene3d>
    <a:sp3d prstMaterial="flat"/>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3E769-ACB4-452C-BB72-CFD61704BE33}"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02E154D8-0E03-451A-A8C5-98EA4246D035}">
      <dgm:prSet phldrT="[Text]" custT="1"/>
      <dgm:spPr/>
      <dgm:t>
        <a:bodyPr/>
        <a:lstStyle/>
        <a:p>
          <a:pPr>
            <a:spcAft>
              <a:spcPts val="600"/>
            </a:spcAft>
          </a:pPr>
          <a:r>
            <a:rPr lang="en-US" sz="2600" b="0" spc="-150" dirty="0" smtClean="0">
              <a:effectLst>
                <a:outerShdw blurRad="38100" dist="38100" dir="2700000" algn="tl">
                  <a:srgbClr val="000000">
                    <a:alpha val="43137"/>
                  </a:srgbClr>
                </a:outerShdw>
              </a:effectLst>
            </a:rPr>
            <a:t>  </a:t>
          </a:r>
          <a:r>
            <a:rPr lang="en-US" sz="2500" b="0" spc="-150" dirty="0" smtClean="0">
              <a:effectLst>
                <a:outerShdw blurRad="38100" dist="38100" dir="2700000" algn="tl">
                  <a:srgbClr val="000000">
                    <a:alpha val="43137"/>
                  </a:srgbClr>
                </a:outerShdw>
              </a:effectLst>
            </a:rPr>
            <a:t>TBI: damage to the brain caused by  external force  or trauma </a:t>
          </a:r>
        </a:p>
        <a:p>
          <a:pPr>
            <a:spcAft>
              <a:spcPts val="600"/>
            </a:spcAft>
          </a:pPr>
          <a:r>
            <a:rPr lang="en-US" sz="1900" b="0" spc="-150" dirty="0" smtClean="0">
              <a:effectLst>
                <a:outerShdw blurRad="38100" dist="38100" dir="2700000" algn="tl">
                  <a:srgbClr val="000000">
                    <a:alpha val="43137"/>
                  </a:srgbClr>
                </a:outerShdw>
              </a:effectLst>
            </a:rPr>
            <a:t>(Strokes, aneurisms, etc. are examples of internal trauma) </a:t>
          </a:r>
          <a:endParaRPr lang="en-US" sz="1900" b="0" spc="-150" dirty="0">
            <a:effectLst>
              <a:outerShdw blurRad="38100" dist="38100" dir="2700000" algn="tl">
                <a:srgbClr val="000000">
                  <a:alpha val="43137"/>
                </a:srgbClr>
              </a:outerShdw>
            </a:effectLst>
          </a:endParaRPr>
        </a:p>
      </dgm:t>
    </dgm:pt>
    <dgm:pt modelId="{7C1B04E3-5595-455E-8BF7-C855051C94BF}" type="parTrans" cxnId="{7F557B32-A88E-4F5F-A4A0-39CA5A4B7D3B}">
      <dgm:prSet/>
      <dgm:spPr/>
      <dgm:t>
        <a:bodyPr/>
        <a:lstStyle/>
        <a:p>
          <a:endParaRPr lang="en-US"/>
        </a:p>
      </dgm:t>
    </dgm:pt>
    <dgm:pt modelId="{A290762A-0C06-414B-93EE-ED37153368F7}" type="sibTrans" cxnId="{7F557B32-A88E-4F5F-A4A0-39CA5A4B7D3B}">
      <dgm:prSet/>
      <dgm:spPr/>
      <dgm:t>
        <a:bodyPr/>
        <a:lstStyle/>
        <a:p>
          <a:endParaRPr lang="en-US"/>
        </a:p>
      </dgm:t>
    </dgm:pt>
    <dgm:pt modelId="{735B2713-2A54-4061-AE83-DBFD995BD00E}">
      <dgm:prSet phldrT="[Text]" custT="1"/>
      <dgm:spPr>
        <a:solidFill>
          <a:srgbClr val="92D050"/>
        </a:solidFill>
      </dgm:spPr>
      <dgm:t>
        <a:bodyPr/>
        <a:lstStyle/>
        <a:p>
          <a:pPr algn="l"/>
          <a:r>
            <a:rPr lang="en-US" sz="2000" u="sng" spc="-150" dirty="0" smtClean="0">
              <a:solidFill>
                <a:schemeClr val="tx2">
                  <a:lumMod val="50000"/>
                </a:schemeClr>
              </a:solidFill>
            </a:rPr>
            <a:t>Closed</a:t>
          </a:r>
          <a:r>
            <a:rPr lang="en-US" sz="2000" u="none" spc="-150" dirty="0" smtClean="0">
              <a:solidFill>
                <a:schemeClr val="tx2">
                  <a:lumMod val="50000"/>
                </a:schemeClr>
              </a:solidFill>
            </a:rPr>
            <a:t> TBI:  Brain is damaged without penetrating skull</a:t>
          </a:r>
        </a:p>
        <a:p>
          <a:pPr algn="l"/>
          <a:r>
            <a:rPr lang="en-US" sz="2000" u="sng" spc="-150" dirty="0" smtClean="0">
              <a:solidFill>
                <a:schemeClr val="tx2">
                  <a:lumMod val="50000"/>
                </a:schemeClr>
              </a:solidFill>
            </a:rPr>
            <a:t>Open</a:t>
          </a:r>
          <a:r>
            <a:rPr lang="en-US" sz="2000" u="none" spc="-150" dirty="0" smtClean="0">
              <a:solidFill>
                <a:schemeClr val="tx2">
                  <a:lumMod val="50000"/>
                </a:schemeClr>
              </a:solidFill>
            </a:rPr>
            <a:t> TBI:  Skull penetrated by an external object </a:t>
          </a:r>
          <a:endParaRPr lang="en-US" sz="2000" u="none" spc="-150" dirty="0">
            <a:solidFill>
              <a:schemeClr val="tx2">
                <a:lumMod val="50000"/>
              </a:schemeClr>
            </a:solidFill>
          </a:endParaRPr>
        </a:p>
      </dgm:t>
    </dgm:pt>
    <dgm:pt modelId="{33624416-61E5-4C2E-B8E3-A8971EC80C45}" type="parTrans" cxnId="{516B7932-647E-4E80-AAD5-826B83794B09}">
      <dgm:prSet/>
      <dgm:spPr/>
      <dgm:t>
        <a:bodyPr/>
        <a:lstStyle/>
        <a:p>
          <a:endParaRPr lang="en-US"/>
        </a:p>
      </dgm:t>
    </dgm:pt>
    <dgm:pt modelId="{F08325D8-3046-4DB3-831C-84C84B2ABA1D}" type="sibTrans" cxnId="{516B7932-647E-4E80-AAD5-826B83794B09}">
      <dgm:prSet/>
      <dgm:spPr/>
      <dgm:t>
        <a:bodyPr/>
        <a:lstStyle/>
        <a:p>
          <a:endParaRPr lang="en-US"/>
        </a:p>
      </dgm:t>
    </dgm:pt>
    <dgm:pt modelId="{22F66EDF-A473-4353-A735-27398E5822B5}">
      <dgm:prSet phldrT="[Text]" custT="1"/>
      <dgm:spPr>
        <a:solidFill>
          <a:srgbClr val="FFC000"/>
        </a:solidFill>
      </dgm:spPr>
      <dgm:t>
        <a:bodyPr/>
        <a:lstStyle/>
        <a:p>
          <a:pPr algn="ctr"/>
          <a:r>
            <a:rPr lang="en-US" sz="2000" u="sng" spc="-80" baseline="0" dirty="0" smtClean="0">
              <a:solidFill>
                <a:schemeClr val="tx2">
                  <a:lumMod val="50000"/>
                </a:schemeClr>
              </a:solidFill>
              <a:effectLst/>
            </a:rPr>
            <a:t>Mild</a:t>
          </a:r>
          <a:r>
            <a:rPr lang="en-US" sz="2000" spc="-80" baseline="0" dirty="0" smtClean="0">
              <a:solidFill>
                <a:schemeClr val="tx2">
                  <a:lumMod val="50000"/>
                </a:schemeClr>
              </a:solidFill>
              <a:effectLst/>
            </a:rPr>
            <a:t>: brief or no loss of consciousness (LOC), may show symptoms such as dizziness, vomiting, fatigue, “Concussion”, account for ~75% of TBIs</a:t>
          </a:r>
        </a:p>
        <a:p>
          <a:pPr algn="ctr"/>
          <a:r>
            <a:rPr lang="en-US" sz="2000" u="sng" spc="-80" baseline="0" dirty="0" smtClean="0">
              <a:solidFill>
                <a:schemeClr val="tx2">
                  <a:lumMod val="50000"/>
                </a:schemeClr>
              </a:solidFill>
              <a:effectLst/>
            </a:rPr>
            <a:t>Moderate</a:t>
          </a:r>
          <a:r>
            <a:rPr lang="en-US" sz="2000" spc="-80" baseline="0" dirty="0" smtClean="0">
              <a:solidFill>
                <a:schemeClr val="tx2">
                  <a:lumMod val="50000"/>
                </a:schemeClr>
              </a:solidFill>
              <a:effectLst/>
            </a:rPr>
            <a:t>: LOC can last from several minutes to  several hours; may have tissue damage, bleeding, or fractures in skull; symptoms may include loss of recall of event,  extended period of confusion, and impaired verbal memory</a:t>
          </a:r>
        </a:p>
        <a:p>
          <a:pPr algn="ctr"/>
          <a:r>
            <a:rPr lang="en-US" sz="2000" u="sng" spc="-80" baseline="0" dirty="0" smtClean="0">
              <a:solidFill>
                <a:schemeClr val="tx2">
                  <a:lumMod val="50000"/>
                </a:schemeClr>
              </a:solidFill>
              <a:effectLst/>
            </a:rPr>
            <a:t>Severe: </a:t>
          </a:r>
          <a:r>
            <a:rPr lang="en-US" sz="2000" spc="-80" baseline="0" dirty="0" smtClean="0">
              <a:solidFill>
                <a:schemeClr val="tx2">
                  <a:lumMod val="50000"/>
                </a:schemeClr>
              </a:solidFill>
              <a:effectLst/>
            </a:rPr>
            <a:t>LOC for 6 hours  or longer; long-term disability highly likely; behavior, social, and communications impairment may result</a:t>
          </a:r>
          <a:endParaRPr lang="en-US" sz="2000" spc="-80" baseline="0" dirty="0">
            <a:solidFill>
              <a:schemeClr val="tx2">
                <a:lumMod val="50000"/>
              </a:schemeClr>
            </a:solidFill>
            <a:effectLst/>
          </a:endParaRPr>
        </a:p>
      </dgm:t>
    </dgm:pt>
    <dgm:pt modelId="{79362AE0-61D6-4E57-8B4D-06C4898FFB02}" type="parTrans" cxnId="{01DB44AE-F099-421F-B7F8-B23AF0DE3E5E}">
      <dgm:prSet/>
      <dgm:spPr/>
      <dgm:t>
        <a:bodyPr/>
        <a:lstStyle/>
        <a:p>
          <a:endParaRPr lang="en-US"/>
        </a:p>
      </dgm:t>
    </dgm:pt>
    <dgm:pt modelId="{F8CB9BC1-FB30-4AA1-920A-3BB0B218CAD3}" type="sibTrans" cxnId="{01DB44AE-F099-421F-B7F8-B23AF0DE3E5E}">
      <dgm:prSet/>
      <dgm:spPr/>
      <dgm:t>
        <a:bodyPr/>
        <a:lstStyle/>
        <a:p>
          <a:endParaRPr lang="en-US"/>
        </a:p>
      </dgm:t>
    </dgm:pt>
    <dgm:pt modelId="{FADA627E-575C-4DE1-9F28-E362A990D181}">
      <dgm:prSet phldrT="[Text]" custT="1"/>
      <dgm:spPr>
        <a:solidFill>
          <a:schemeClr val="accent2">
            <a:lumMod val="60000"/>
            <a:lumOff val="40000"/>
          </a:schemeClr>
        </a:solidFill>
      </dgm:spPr>
      <dgm:t>
        <a:bodyPr/>
        <a:lstStyle/>
        <a:p>
          <a:pPr algn="l"/>
          <a:r>
            <a:rPr lang="en-US" sz="1900" u="sng" spc="-150" dirty="0" smtClean="0">
              <a:solidFill>
                <a:schemeClr val="tx2">
                  <a:lumMod val="50000"/>
                </a:schemeClr>
              </a:solidFill>
            </a:rPr>
            <a:t>Primary</a:t>
          </a:r>
          <a:r>
            <a:rPr lang="en-US" sz="1900" spc="-150" dirty="0" smtClean="0">
              <a:solidFill>
                <a:schemeClr val="tx2">
                  <a:lumMod val="50000"/>
                </a:schemeClr>
              </a:solidFill>
            </a:rPr>
            <a:t> Event:  Initial phase of injury (i.e. shearing, brain contusion, skull fracture)</a:t>
          </a:r>
        </a:p>
        <a:p>
          <a:pPr algn="l"/>
          <a:r>
            <a:rPr lang="en-US" sz="1900" u="sng" spc="-150" dirty="0" smtClean="0">
              <a:solidFill>
                <a:schemeClr val="tx2">
                  <a:lumMod val="50000"/>
                </a:schemeClr>
              </a:solidFill>
            </a:rPr>
            <a:t>Secondary: </a:t>
          </a:r>
          <a:r>
            <a:rPr lang="en-US" sz="1900" u="none" spc="-150" dirty="0" smtClean="0">
              <a:solidFill>
                <a:schemeClr val="tx2">
                  <a:lumMod val="50000"/>
                </a:schemeClr>
              </a:solidFill>
            </a:rPr>
            <a:t> H</a:t>
          </a:r>
          <a:r>
            <a:rPr lang="en-US" sz="1900" spc="-150" dirty="0" smtClean="0">
              <a:solidFill>
                <a:schemeClr val="tx2">
                  <a:lumMod val="50000"/>
                </a:schemeClr>
              </a:solidFill>
            </a:rPr>
            <a:t>ours to days post-injury (i.e. bleeding, swelling)</a:t>
          </a:r>
        </a:p>
        <a:p>
          <a:pPr algn="l"/>
          <a:r>
            <a:rPr lang="en-US" sz="1900" u="sng" spc="-150" dirty="0" smtClean="0">
              <a:solidFill>
                <a:schemeClr val="tx2">
                  <a:lumMod val="50000"/>
                </a:schemeClr>
              </a:solidFill>
            </a:rPr>
            <a:t>Tertiary: </a:t>
          </a:r>
          <a:r>
            <a:rPr lang="en-US" sz="1900" u="none" spc="-150" dirty="0" smtClean="0">
              <a:solidFill>
                <a:schemeClr val="tx2">
                  <a:lumMod val="50000"/>
                </a:schemeClr>
              </a:solidFill>
            </a:rPr>
            <a:t> W</a:t>
          </a:r>
          <a:r>
            <a:rPr lang="en-US" sz="1900" spc="-150" dirty="0" smtClean="0">
              <a:solidFill>
                <a:schemeClr val="tx2">
                  <a:lumMod val="50000"/>
                </a:schemeClr>
              </a:solidFill>
            </a:rPr>
            <a:t>eeks to months post-injury (i.e. seizure disorder, hydrocephalus)</a:t>
          </a:r>
          <a:endParaRPr lang="en-US" sz="1900" spc="-150" dirty="0">
            <a:solidFill>
              <a:schemeClr val="tx2">
                <a:lumMod val="50000"/>
              </a:schemeClr>
            </a:solidFill>
          </a:endParaRPr>
        </a:p>
      </dgm:t>
    </dgm:pt>
    <dgm:pt modelId="{14433B7B-8D93-4DDF-9056-64E55ACBC4EE}" type="parTrans" cxnId="{BB7F7BE1-C9A2-4B07-8A61-0A5C120145C4}">
      <dgm:prSet/>
      <dgm:spPr/>
      <dgm:t>
        <a:bodyPr/>
        <a:lstStyle/>
        <a:p>
          <a:endParaRPr lang="en-US"/>
        </a:p>
      </dgm:t>
    </dgm:pt>
    <dgm:pt modelId="{E31898A4-C22C-4788-AAD4-5EB1258260DC}" type="sibTrans" cxnId="{BB7F7BE1-C9A2-4B07-8A61-0A5C120145C4}">
      <dgm:prSet/>
      <dgm:spPr/>
      <dgm:t>
        <a:bodyPr/>
        <a:lstStyle/>
        <a:p>
          <a:endParaRPr lang="en-US"/>
        </a:p>
      </dgm:t>
    </dgm:pt>
    <dgm:pt modelId="{D6406990-0B5F-4B21-A189-EDE20FB5226B}" type="pres">
      <dgm:prSet presAssocID="{9843E769-ACB4-452C-BB72-CFD61704BE33}" presName="Name0" presStyleCnt="0">
        <dgm:presLayoutVars>
          <dgm:chMax val="1"/>
          <dgm:chPref val="1"/>
          <dgm:dir/>
          <dgm:animOne val="branch"/>
          <dgm:animLvl val="lvl"/>
        </dgm:presLayoutVars>
      </dgm:prSet>
      <dgm:spPr/>
      <dgm:t>
        <a:bodyPr/>
        <a:lstStyle/>
        <a:p>
          <a:endParaRPr lang="en-US"/>
        </a:p>
      </dgm:t>
    </dgm:pt>
    <dgm:pt modelId="{6E2C917D-A4FA-4C22-A911-EA7E5C0EE552}" type="pres">
      <dgm:prSet presAssocID="{02E154D8-0E03-451A-A8C5-98EA4246D035}" presName="singleCycle" presStyleCnt="0"/>
      <dgm:spPr/>
    </dgm:pt>
    <dgm:pt modelId="{F9120EB0-8B2B-4783-8A34-1AE7ED802D70}" type="pres">
      <dgm:prSet presAssocID="{02E154D8-0E03-451A-A8C5-98EA4246D035}" presName="singleCenter" presStyleLbl="node1" presStyleIdx="0" presStyleCnt="4" custScaleX="249775" custScaleY="116195" custLinFactNeighborX="-33230" custLinFactNeighborY="-35847">
        <dgm:presLayoutVars>
          <dgm:chMax val="7"/>
          <dgm:chPref val="7"/>
        </dgm:presLayoutVars>
      </dgm:prSet>
      <dgm:spPr>
        <a:prstGeom prst="homePlate">
          <a:avLst/>
        </a:prstGeom>
      </dgm:spPr>
      <dgm:t>
        <a:bodyPr/>
        <a:lstStyle/>
        <a:p>
          <a:endParaRPr lang="en-US"/>
        </a:p>
      </dgm:t>
    </dgm:pt>
    <dgm:pt modelId="{2AF0D11B-4DFE-497F-A91A-80FA427A5148}" type="pres">
      <dgm:prSet presAssocID="{33624416-61E5-4C2E-B8E3-A8971EC80C45}" presName="Name56" presStyleLbl="parChTrans1D2" presStyleIdx="0" presStyleCnt="3"/>
      <dgm:spPr/>
      <dgm:t>
        <a:bodyPr/>
        <a:lstStyle/>
        <a:p>
          <a:endParaRPr lang="en-US"/>
        </a:p>
      </dgm:t>
    </dgm:pt>
    <dgm:pt modelId="{2A47D2E5-5573-4A03-A586-E4C986413F24}" type="pres">
      <dgm:prSet presAssocID="{735B2713-2A54-4061-AE83-DBFD995BD00E}" presName="text0" presStyleLbl="node1" presStyleIdx="1" presStyleCnt="4" custScaleX="309472" custScaleY="138208" custRadScaleRad="145601" custRadScaleInc="94517">
        <dgm:presLayoutVars>
          <dgm:bulletEnabled val="1"/>
        </dgm:presLayoutVars>
      </dgm:prSet>
      <dgm:spPr/>
      <dgm:t>
        <a:bodyPr/>
        <a:lstStyle/>
        <a:p>
          <a:endParaRPr lang="en-US"/>
        </a:p>
      </dgm:t>
    </dgm:pt>
    <dgm:pt modelId="{FCECE438-93EF-46B8-9BE8-D1C62E2A5FEB}" type="pres">
      <dgm:prSet presAssocID="{79362AE0-61D6-4E57-8B4D-06C4898FFB02}" presName="Name56" presStyleLbl="parChTrans1D2" presStyleIdx="1" presStyleCnt="3"/>
      <dgm:spPr/>
      <dgm:t>
        <a:bodyPr/>
        <a:lstStyle/>
        <a:p>
          <a:endParaRPr lang="en-US"/>
        </a:p>
      </dgm:t>
    </dgm:pt>
    <dgm:pt modelId="{1704A971-13F8-45A2-9556-275A14B61E9B}" type="pres">
      <dgm:prSet presAssocID="{22F66EDF-A473-4353-A735-27398E5822B5}" presName="text0" presStyleLbl="node1" presStyleIdx="2" presStyleCnt="4" custScaleX="496493" custScaleY="344616" custRadScaleRad="82071" custRadScaleInc="-12263">
        <dgm:presLayoutVars>
          <dgm:bulletEnabled val="1"/>
        </dgm:presLayoutVars>
      </dgm:prSet>
      <dgm:spPr>
        <a:prstGeom prst="round2DiagRect">
          <a:avLst/>
        </a:prstGeom>
      </dgm:spPr>
      <dgm:t>
        <a:bodyPr/>
        <a:lstStyle/>
        <a:p>
          <a:endParaRPr lang="en-US"/>
        </a:p>
      </dgm:t>
    </dgm:pt>
    <dgm:pt modelId="{4BB7BC18-4B96-4684-944A-F53379579DC5}" type="pres">
      <dgm:prSet presAssocID="{14433B7B-8D93-4DDF-9056-64E55ACBC4EE}" presName="Name56" presStyleLbl="parChTrans1D2" presStyleIdx="2" presStyleCnt="3"/>
      <dgm:spPr/>
      <dgm:t>
        <a:bodyPr/>
        <a:lstStyle/>
        <a:p>
          <a:endParaRPr lang="en-US"/>
        </a:p>
      </dgm:t>
    </dgm:pt>
    <dgm:pt modelId="{23B8DADA-9720-477A-9732-204EF9AE2761}" type="pres">
      <dgm:prSet presAssocID="{FADA627E-575C-4DE1-9F28-E362A990D181}" presName="text0" presStyleLbl="node1" presStyleIdx="3" presStyleCnt="4" custScaleX="244364" custScaleY="307919" custRadScaleRad="94852" custRadScaleInc="10360">
        <dgm:presLayoutVars>
          <dgm:bulletEnabled val="1"/>
        </dgm:presLayoutVars>
      </dgm:prSet>
      <dgm:spPr/>
      <dgm:t>
        <a:bodyPr/>
        <a:lstStyle/>
        <a:p>
          <a:endParaRPr lang="en-US"/>
        </a:p>
      </dgm:t>
    </dgm:pt>
  </dgm:ptLst>
  <dgm:cxnLst>
    <dgm:cxn modelId="{01DB44AE-F099-421F-B7F8-B23AF0DE3E5E}" srcId="{02E154D8-0E03-451A-A8C5-98EA4246D035}" destId="{22F66EDF-A473-4353-A735-27398E5822B5}" srcOrd="1" destOrd="0" parTransId="{79362AE0-61D6-4E57-8B4D-06C4898FFB02}" sibTransId="{F8CB9BC1-FB30-4AA1-920A-3BB0B218CAD3}"/>
    <dgm:cxn modelId="{AE53FA69-0C79-4F00-A561-40F88907A800}" type="presOf" srcId="{14433B7B-8D93-4DDF-9056-64E55ACBC4EE}" destId="{4BB7BC18-4B96-4684-944A-F53379579DC5}" srcOrd="0" destOrd="0" presId="urn:microsoft.com/office/officeart/2008/layout/RadialCluster"/>
    <dgm:cxn modelId="{D532190F-1873-4663-B21C-9FD5909A61BF}" type="presOf" srcId="{FADA627E-575C-4DE1-9F28-E362A990D181}" destId="{23B8DADA-9720-477A-9732-204EF9AE2761}" srcOrd="0" destOrd="0" presId="urn:microsoft.com/office/officeart/2008/layout/RadialCluster"/>
    <dgm:cxn modelId="{36E53716-07E4-4099-9481-BA0AA3E9EFEB}" type="presOf" srcId="{22F66EDF-A473-4353-A735-27398E5822B5}" destId="{1704A971-13F8-45A2-9556-275A14B61E9B}" srcOrd="0" destOrd="0" presId="urn:microsoft.com/office/officeart/2008/layout/RadialCluster"/>
    <dgm:cxn modelId="{1A7DF19D-0821-4506-B911-9DFF2E881174}" type="presOf" srcId="{79362AE0-61D6-4E57-8B4D-06C4898FFB02}" destId="{FCECE438-93EF-46B8-9BE8-D1C62E2A5FEB}" srcOrd="0" destOrd="0" presId="urn:microsoft.com/office/officeart/2008/layout/RadialCluster"/>
    <dgm:cxn modelId="{2EC68F5F-ABF0-4C94-B754-90C9B1181F2A}" type="presOf" srcId="{735B2713-2A54-4061-AE83-DBFD995BD00E}" destId="{2A47D2E5-5573-4A03-A586-E4C986413F24}" srcOrd="0" destOrd="0" presId="urn:microsoft.com/office/officeart/2008/layout/RadialCluster"/>
    <dgm:cxn modelId="{516B7932-647E-4E80-AAD5-826B83794B09}" srcId="{02E154D8-0E03-451A-A8C5-98EA4246D035}" destId="{735B2713-2A54-4061-AE83-DBFD995BD00E}" srcOrd="0" destOrd="0" parTransId="{33624416-61E5-4C2E-B8E3-A8971EC80C45}" sibTransId="{F08325D8-3046-4DB3-831C-84C84B2ABA1D}"/>
    <dgm:cxn modelId="{BB7F7BE1-C9A2-4B07-8A61-0A5C120145C4}" srcId="{02E154D8-0E03-451A-A8C5-98EA4246D035}" destId="{FADA627E-575C-4DE1-9F28-E362A990D181}" srcOrd="2" destOrd="0" parTransId="{14433B7B-8D93-4DDF-9056-64E55ACBC4EE}" sibTransId="{E31898A4-C22C-4788-AAD4-5EB1258260DC}"/>
    <dgm:cxn modelId="{7F557B32-A88E-4F5F-A4A0-39CA5A4B7D3B}" srcId="{9843E769-ACB4-452C-BB72-CFD61704BE33}" destId="{02E154D8-0E03-451A-A8C5-98EA4246D035}" srcOrd="0" destOrd="0" parTransId="{7C1B04E3-5595-455E-8BF7-C855051C94BF}" sibTransId="{A290762A-0C06-414B-93EE-ED37153368F7}"/>
    <dgm:cxn modelId="{155F8704-8D2F-484A-A653-80B17E3FDC45}" type="presOf" srcId="{9843E769-ACB4-452C-BB72-CFD61704BE33}" destId="{D6406990-0B5F-4B21-A189-EDE20FB5226B}" srcOrd="0" destOrd="0" presId="urn:microsoft.com/office/officeart/2008/layout/RadialCluster"/>
    <dgm:cxn modelId="{E0EBC87D-04ED-4387-869E-6647BCC30BDD}" type="presOf" srcId="{02E154D8-0E03-451A-A8C5-98EA4246D035}" destId="{F9120EB0-8B2B-4783-8A34-1AE7ED802D70}" srcOrd="0" destOrd="0" presId="urn:microsoft.com/office/officeart/2008/layout/RadialCluster"/>
    <dgm:cxn modelId="{42336CE8-104A-425C-A890-83E19D5FACAE}" type="presOf" srcId="{33624416-61E5-4C2E-B8E3-A8971EC80C45}" destId="{2AF0D11B-4DFE-497F-A91A-80FA427A5148}" srcOrd="0" destOrd="0" presId="urn:microsoft.com/office/officeart/2008/layout/RadialCluster"/>
    <dgm:cxn modelId="{C73D32D1-D53E-4A88-A88E-7CB3EF9A8EAA}" type="presParOf" srcId="{D6406990-0B5F-4B21-A189-EDE20FB5226B}" destId="{6E2C917D-A4FA-4C22-A911-EA7E5C0EE552}" srcOrd="0" destOrd="0" presId="urn:microsoft.com/office/officeart/2008/layout/RadialCluster"/>
    <dgm:cxn modelId="{0BAAE1B1-B8A6-453E-9409-7062490D39BB}" type="presParOf" srcId="{6E2C917D-A4FA-4C22-A911-EA7E5C0EE552}" destId="{F9120EB0-8B2B-4783-8A34-1AE7ED802D70}" srcOrd="0" destOrd="0" presId="urn:microsoft.com/office/officeart/2008/layout/RadialCluster"/>
    <dgm:cxn modelId="{59E46C72-5E67-4E3E-8E1F-5771164309A8}" type="presParOf" srcId="{6E2C917D-A4FA-4C22-A911-EA7E5C0EE552}" destId="{2AF0D11B-4DFE-497F-A91A-80FA427A5148}" srcOrd="1" destOrd="0" presId="urn:microsoft.com/office/officeart/2008/layout/RadialCluster"/>
    <dgm:cxn modelId="{B62E2A93-F14F-4BFB-8BEC-CFBE7B62B85C}" type="presParOf" srcId="{6E2C917D-A4FA-4C22-A911-EA7E5C0EE552}" destId="{2A47D2E5-5573-4A03-A586-E4C986413F24}" srcOrd="2" destOrd="0" presId="urn:microsoft.com/office/officeart/2008/layout/RadialCluster"/>
    <dgm:cxn modelId="{B2367C91-A015-4575-83DB-7308CCBF4604}" type="presParOf" srcId="{6E2C917D-A4FA-4C22-A911-EA7E5C0EE552}" destId="{FCECE438-93EF-46B8-9BE8-D1C62E2A5FEB}" srcOrd="3" destOrd="0" presId="urn:microsoft.com/office/officeart/2008/layout/RadialCluster"/>
    <dgm:cxn modelId="{AFC1CC24-3D1F-47AD-9E96-082667289B81}" type="presParOf" srcId="{6E2C917D-A4FA-4C22-A911-EA7E5C0EE552}" destId="{1704A971-13F8-45A2-9556-275A14B61E9B}" srcOrd="4" destOrd="0" presId="urn:microsoft.com/office/officeart/2008/layout/RadialCluster"/>
    <dgm:cxn modelId="{249B683F-AB78-4229-B2CB-22E51075F38F}" type="presParOf" srcId="{6E2C917D-A4FA-4C22-A911-EA7E5C0EE552}" destId="{4BB7BC18-4B96-4684-944A-F53379579DC5}" srcOrd="5" destOrd="0" presId="urn:microsoft.com/office/officeart/2008/layout/RadialCluster"/>
    <dgm:cxn modelId="{6F422E84-E20E-4776-AF78-B4A9E5BCD83D}" type="presParOf" srcId="{6E2C917D-A4FA-4C22-A911-EA7E5C0EE552}" destId="{23B8DADA-9720-477A-9732-204EF9AE276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2B2D7-20FB-4D1A-8784-A83A85B19C72}"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B80CE4C4-C412-41C6-A221-B44EBB99CA8C}">
      <dgm:prSet phldrT="[Text]"/>
      <dgm:spPr>
        <a:solidFill>
          <a:schemeClr val="tx2">
            <a:lumMod val="75000"/>
          </a:schemeClr>
        </a:solidFill>
      </dgm:spPr>
      <dgm:t>
        <a:bodyPr anchor="ctr"/>
        <a:lstStyle/>
        <a:p>
          <a:pPr algn="l"/>
          <a:r>
            <a:rPr lang="en-US" u="sng" dirty="0" err="1" smtClean="0"/>
            <a:t>Neuromedical</a:t>
          </a:r>
          <a:endParaRPr lang="en-US" u="sng" dirty="0" smtClean="0"/>
        </a:p>
        <a:p>
          <a:pPr algn="l"/>
          <a:r>
            <a:rPr lang="en-US" dirty="0" smtClean="0"/>
            <a:t>Headaches, Poor Balance, Change in taste/smell/hearing, Pain Issues,  Seizures,        Sleep Disturbance, </a:t>
          </a:r>
          <a:endParaRPr lang="en-US" dirty="0"/>
        </a:p>
      </dgm:t>
    </dgm:pt>
    <dgm:pt modelId="{EF241DB2-A1A5-4FC0-AFDF-327F71EC3EC2}" type="parTrans" cxnId="{5215B6B9-022C-4FAD-AC2B-8C8038299935}">
      <dgm:prSet/>
      <dgm:spPr/>
      <dgm:t>
        <a:bodyPr/>
        <a:lstStyle/>
        <a:p>
          <a:endParaRPr lang="en-US"/>
        </a:p>
      </dgm:t>
    </dgm:pt>
    <dgm:pt modelId="{693027CD-54FE-4973-8CA7-2F8AFC70B24D}" type="sibTrans" cxnId="{5215B6B9-022C-4FAD-AC2B-8C8038299935}">
      <dgm:prSet/>
      <dgm:spPr/>
      <dgm:t>
        <a:bodyPr/>
        <a:lstStyle/>
        <a:p>
          <a:endParaRPr lang="en-US"/>
        </a:p>
      </dgm:t>
    </dgm:pt>
    <dgm:pt modelId="{9104AFDD-88C3-44F3-B4F2-A1E5CE170B27}">
      <dgm:prSet phldrT="[Text]"/>
      <dgm:spPr>
        <a:solidFill>
          <a:schemeClr val="tx2">
            <a:lumMod val="75000"/>
          </a:schemeClr>
        </a:solidFill>
      </dgm:spPr>
      <dgm:t>
        <a:bodyPr/>
        <a:lstStyle/>
        <a:p>
          <a:pPr algn="r"/>
          <a:r>
            <a:rPr lang="en-US" u="sng" dirty="0" smtClean="0"/>
            <a:t>Behavioral-Emotional</a:t>
          </a:r>
        </a:p>
        <a:p>
          <a:pPr algn="r"/>
          <a:r>
            <a:rPr lang="en-US" dirty="0" smtClean="0"/>
            <a:t>Irritability, Depression, Lack of motivation, Desocialization, Impulsivity, Loss of emotional control </a:t>
          </a:r>
          <a:endParaRPr lang="en-US" dirty="0"/>
        </a:p>
      </dgm:t>
    </dgm:pt>
    <dgm:pt modelId="{D9702F90-C129-4EA8-A344-BDAF096F63F3}" type="parTrans" cxnId="{A164B3A1-853F-437E-9370-5C4E3A4F76F6}">
      <dgm:prSet/>
      <dgm:spPr/>
      <dgm:t>
        <a:bodyPr/>
        <a:lstStyle/>
        <a:p>
          <a:endParaRPr lang="en-US"/>
        </a:p>
      </dgm:t>
    </dgm:pt>
    <dgm:pt modelId="{BF507DA1-17D2-4805-860B-08914A7E1947}" type="sibTrans" cxnId="{A164B3A1-853F-437E-9370-5C4E3A4F76F6}">
      <dgm:prSet/>
      <dgm:spPr/>
      <dgm:t>
        <a:bodyPr/>
        <a:lstStyle/>
        <a:p>
          <a:endParaRPr lang="en-US"/>
        </a:p>
      </dgm:t>
    </dgm:pt>
    <dgm:pt modelId="{9717430C-C2DC-4ED1-B699-B2CAE035F141}">
      <dgm:prSet phldrT="[Text]"/>
      <dgm:spPr>
        <a:solidFill>
          <a:schemeClr val="tx2">
            <a:lumMod val="75000"/>
          </a:schemeClr>
        </a:solidFill>
      </dgm:spPr>
      <dgm:t>
        <a:bodyPr/>
        <a:lstStyle/>
        <a:p>
          <a:pPr algn="l"/>
          <a:r>
            <a:rPr lang="en-US" u="sng" dirty="0" smtClean="0"/>
            <a:t>Communication</a:t>
          </a:r>
        </a:p>
        <a:p>
          <a:pPr algn="l"/>
          <a:r>
            <a:rPr lang="en-US" dirty="0" smtClean="0"/>
            <a:t>Poor listening and conversational skills,       Word-retrieval problems, Speech Impairment</a:t>
          </a:r>
          <a:endParaRPr lang="en-US" dirty="0"/>
        </a:p>
      </dgm:t>
    </dgm:pt>
    <dgm:pt modelId="{90B4E19F-433A-4555-96CB-A161089FD816}" type="parTrans" cxnId="{33F6AEFF-1EAF-47C6-B35F-50D6F9605BA8}">
      <dgm:prSet/>
      <dgm:spPr/>
      <dgm:t>
        <a:bodyPr/>
        <a:lstStyle/>
        <a:p>
          <a:endParaRPr lang="en-US"/>
        </a:p>
      </dgm:t>
    </dgm:pt>
    <dgm:pt modelId="{1BF85049-0BF8-4FF9-9D37-A4F7A82C3372}" type="sibTrans" cxnId="{33F6AEFF-1EAF-47C6-B35F-50D6F9605BA8}">
      <dgm:prSet/>
      <dgm:spPr/>
      <dgm:t>
        <a:bodyPr/>
        <a:lstStyle/>
        <a:p>
          <a:endParaRPr lang="en-US"/>
        </a:p>
      </dgm:t>
    </dgm:pt>
    <dgm:pt modelId="{024082CC-30B9-42DC-A6A5-CA7330B76072}">
      <dgm:prSet phldrT="[Text]"/>
      <dgm:spPr>
        <a:solidFill>
          <a:schemeClr val="tx2">
            <a:lumMod val="75000"/>
          </a:schemeClr>
        </a:solidFill>
      </dgm:spPr>
      <dgm:t>
        <a:bodyPr/>
        <a:lstStyle/>
        <a:p>
          <a:pPr algn="r"/>
          <a:r>
            <a:rPr lang="en-US" u="sng" dirty="0" smtClean="0"/>
            <a:t>Cognitive</a:t>
          </a:r>
        </a:p>
        <a:p>
          <a:pPr algn="r"/>
          <a:r>
            <a:rPr lang="en-US" dirty="0" smtClean="0"/>
            <a:t>Memory difficulties, Impaired concentration,         Slow mental processing,     Loss of judgment </a:t>
          </a:r>
          <a:endParaRPr lang="en-US" dirty="0"/>
        </a:p>
      </dgm:t>
    </dgm:pt>
    <dgm:pt modelId="{324B8CBA-D0AA-4CA1-BEF4-E6843429C731}" type="parTrans" cxnId="{73BB44E4-1FB7-4617-80F1-2D985567D2CD}">
      <dgm:prSet/>
      <dgm:spPr/>
      <dgm:t>
        <a:bodyPr/>
        <a:lstStyle/>
        <a:p>
          <a:endParaRPr lang="en-US"/>
        </a:p>
      </dgm:t>
    </dgm:pt>
    <dgm:pt modelId="{FF608DDD-3181-49C4-A7E6-1CACAE4DA5CA}" type="sibTrans" cxnId="{73BB44E4-1FB7-4617-80F1-2D985567D2CD}">
      <dgm:prSet/>
      <dgm:spPr/>
      <dgm:t>
        <a:bodyPr/>
        <a:lstStyle/>
        <a:p>
          <a:endParaRPr lang="en-US"/>
        </a:p>
      </dgm:t>
    </dgm:pt>
    <dgm:pt modelId="{BF00AA74-A746-4FF9-ADF6-DE31CDE23F2C}" type="pres">
      <dgm:prSet presAssocID="{63E2B2D7-20FB-4D1A-8784-A83A85B19C72}" presName="diagram" presStyleCnt="0">
        <dgm:presLayoutVars>
          <dgm:dir/>
          <dgm:resizeHandles val="exact"/>
        </dgm:presLayoutVars>
      </dgm:prSet>
      <dgm:spPr/>
      <dgm:t>
        <a:bodyPr/>
        <a:lstStyle/>
        <a:p>
          <a:endParaRPr lang="en-US"/>
        </a:p>
      </dgm:t>
    </dgm:pt>
    <dgm:pt modelId="{E250470B-A28E-4B59-9FF0-F36B39A81413}" type="pres">
      <dgm:prSet presAssocID="{B80CE4C4-C412-41C6-A221-B44EBB99CA8C}" presName="node" presStyleLbl="node1" presStyleIdx="0" presStyleCnt="4" custScaleX="101993" custScaleY="99537" custLinFactNeighborX="-173" custLinFactNeighborY="-270">
        <dgm:presLayoutVars>
          <dgm:bulletEnabled val="1"/>
        </dgm:presLayoutVars>
      </dgm:prSet>
      <dgm:spPr/>
      <dgm:t>
        <a:bodyPr/>
        <a:lstStyle/>
        <a:p>
          <a:endParaRPr lang="en-US"/>
        </a:p>
      </dgm:t>
    </dgm:pt>
    <dgm:pt modelId="{A7D0606E-5D78-4885-BC12-9B923CF9027F}" type="pres">
      <dgm:prSet presAssocID="{693027CD-54FE-4973-8CA7-2F8AFC70B24D}" presName="sibTrans" presStyleCnt="0"/>
      <dgm:spPr/>
    </dgm:pt>
    <dgm:pt modelId="{EC0A928B-F7FE-409A-98AA-B61193528E16}" type="pres">
      <dgm:prSet presAssocID="{9104AFDD-88C3-44F3-B4F2-A1E5CE170B27}" presName="node" presStyleLbl="node1" presStyleIdx="1" presStyleCnt="4">
        <dgm:presLayoutVars>
          <dgm:bulletEnabled val="1"/>
        </dgm:presLayoutVars>
      </dgm:prSet>
      <dgm:spPr/>
      <dgm:t>
        <a:bodyPr/>
        <a:lstStyle/>
        <a:p>
          <a:endParaRPr lang="en-US"/>
        </a:p>
      </dgm:t>
    </dgm:pt>
    <dgm:pt modelId="{B4188007-6836-47F9-84CF-6C55F227DC11}" type="pres">
      <dgm:prSet presAssocID="{BF507DA1-17D2-4805-860B-08914A7E1947}" presName="sibTrans" presStyleCnt="0"/>
      <dgm:spPr/>
    </dgm:pt>
    <dgm:pt modelId="{4AA5E848-B755-4596-9CA0-BFA8C502AF5A}" type="pres">
      <dgm:prSet presAssocID="{9717430C-C2DC-4ED1-B699-B2CAE035F141}" presName="node" presStyleLbl="node1" presStyleIdx="2" presStyleCnt="4" custScaleX="103269" custScaleY="100500" custLinFactNeighborX="-1442" custLinFactNeighborY="7649">
        <dgm:presLayoutVars>
          <dgm:bulletEnabled val="1"/>
        </dgm:presLayoutVars>
      </dgm:prSet>
      <dgm:spPr/>
      <dgm:t>
        <a:bodyPr/>
        <a:lstStyle/>
        <a:p>
          <a:endParaRPr lang="en-US"/>
        </a:p>
      </dgm:t>
    </dgm:pt>
    <dgm:pt modelId="{77017529-783A-4D88-A5B4-BEE89CCACCCE}" type="pres">
      <dgm:prSet presAssocID="{1BF85049-0BF8-4FF9-9D37-A4F7A82C3372}" presName="sibTrans" presStyleCnt="0"/>
      <dgm:spPr/>
    </dgm:pt>
    <dgm:pt modelId="{3161B2EB-485A-4859-960C-A230BFA9867D}" type="pres">
      <dgm:prSet presAssocID="{024082CC-30B9-42DC-A6A5-CA7330B76072}" presName="node" presStyleLbl="node1" presStyleIdx="3" presStyleCnt="4" custLinFactNeighborX="-1471" custLinFactNeighborY="5808">
        <dgm:presLayoutVars>
          <dgm:bulletEnabled val="1"/>
        </dgm:presLayoutVars>
      </dgm:prSet>
      <dgm:spPr/>
      <dgm:t>
        <a:bodyPr/>
        <a:lstStyle/>
        <a:p>
          <a:endParaRPr lang="en-US"/>
        </a:p>
      </dgm:t>
    </dgm:pt>
  </dgm:ptLst>
  <dgm:cxnLst>
    <dgm:cxn modelId="{33F6AEFF-1EAF-47C6-B35F-50D6F9605BA8}" srcId="{63E2B2D7-20FB-4D1A-8784-A83A85B19C72}" destId="{9717430C-C2DC-4ED1-B699-B2CAE035F141}" srcOrd="2" destOrd="0" parTransId="{90B4E19F-433A-4555-96CB-A161089FD816}" sibTransId="{1BF85049-0BF8-4FF9-9D37-A4F7A82C3372}"/>
    <dgm:cxn modelId="{A163C841-C71F-4338-833B-4F02E244C057}" type="presOf" srcId="{B80CE4C4-C412-41C6-A221-B44EBB99CA8C}" destId="{E250470B-A28E-4B59-9FF0-F36B39A81413}" srcOrd="0" destOrd="0" presId="urn:microsoft.com/office/officeart/2005/8/layout/default"/>
    <dgm:cxn modelId="{B014BD95-F456-4959-930B-4983519741FA}" type="presOf" srcId="{63E2B2D7-20FB-4D1A-8784-A83A85B19C72}" destId="{BF00AA74-A746-4FF9-ADF6-DE31CDE23F2C}" srcOrd="0" destOrd="0" presId="urn:microsoft.com/office/officeart/2005/8/layout/default"/>
    <dgm:cxn modelId="{68417F26-80ED-4E2B-9C29-48ABEC888B8D}" type="presOf" srcId="{9717430C-C2DC-4ED1-B699-B2CAE035F141}" destId="{4AA5E848-B755-4596-9CA0-BFA8C502AF5A}" srcOrd="0" destOrd="0" presId="urn:microsoft.com/office/officeart/2005/8/layout/default"/>
    <dgm:cxn modelId="{7BF0C6AA-8800-4172-B419-D11E9A3F93D0}" type="presOf" srcId="{9104AFDD-88C3-44F3-B4F2-A1E5CE170B27}" destId="{EC0A928B-F7FE-409A-98AA-B61193528E16}" srcOrd="0" destOrd="0" presId="urn:microsoft.com/office/officeart/2005/8/layout/default"/>
    <dgm:cxn modelId="{5215B6B9-022C-4FAD-AC2B-8C8038299935}" srcId="{63E2B2D7-20FB-4D1A-8784-A83A85B19C72}" destId="{B80CE4C4-C412-41C6-A221-B44EBB99CA8C}" srcOrd="0" destOrd="0" parTransId="{EF241DB2-A1A5-4FC0-AFDF-327F71EC3EC2}" sibTransId="{693027CD-54FE-4973-8CA7-2F8AFC70B24D}"/>
    <dgm:cxn modelId="{73BB44E4-1FB7-4617-80F1-2D985567D2CD}" srcId="{63E2B2D7-20FB-4D1A-8784-A83A85B19C72}" destId="{024082CC-30B9-42DC-A6A5-CA7330B76072}" srcOrd="3" destOrd="0" parTransId="{324B8CBA-D0AA-4CA1-BEF4-E6843429C731}" sibTransId="{FF608DDD-3181-49C4-A7E6-1CACAE4DA5CA}"/>
    <dgm:cxn modelId="{A9F0F85B-2311-4BF7-989E-740B229FE798}" type="presOf" srcId="{024082CC-30B9-42DC-A6A5-CA7330B76072}" destId="{3161B2EB-485A-4859-960C-A230BFA9867D}" srcOrd="0" destOrd="0" presId="urn:microsoft.com/office/officeart/2005/8/layout/default"/>
    <dgm:cxn modelId="{A164B3A1-853F-437E-9370-5C4E3A4F76F6}" srcId="{63E2B2D7-20FB-4D1A-8784-A83A85B19C72}" destId="{9104AFDD-88C3-44F3-B4F2-A1E5CE170B27}" srcOrd="1" destOrd="0" parTransId="{D9702F90-C129-4EA8-A344-BDAF096F63F3}" sibTransId="{BF507DA1-17D2-4805-860B-08914A7E1947}"/>
    <dgm:cxn modelId="{3ECA00B4-357E-4510-89E4-4E8F6466CCAE}" type="presParOf" srcId="{BF00AA74-A746-4FF9-ADF6-DE31CDE23F2C}" destId="{E250470B-A28E-4B59-9FF0-F36B39A81413}" srcOrd="0" destOrd="0" presId="urn:microsoft.com/office/officeart/2005/8/layout/default"/>
    <dgm:cxn modelId="{DDBBBD75-A749-4B96-B5D4-9A1771F776A5}" type="presParOf" srcId="{BF00AA74-A746-4FF9-ADF6-DE31CDE23F2C}" destId="{A7D0606E-5D78-4885-BC12-9B923CF9027F}" srcOrd="1" destOrd="0" presId="urn:microsoft.com/office/officeart/2005/8/layout/default"/>
    <dgm:cxn modelId="{39100524-A17E-441B-9DEE-ABB68C1390B3}" type="presParOf" srcId="{BF00AA74-A746-4FF9-ADF6-DE31CDE23F2C}" destId="{EC0A928B-F7FE-409A-98AA-B61193528E16}" srcOrd="2" destOrd="0" presId="urn:microsoft.com/office/officeart/2005/8/layout/default"/>
    <dgm:cxn modelId="{84546550-FDE9-43CF-A518-CC56F0578584}" type="presParOf" srcId="{BF00AA74-A746-4FF9-ADF6-DE31CDE23F2C}" destId="{B4188007-6836-47F9-84CF-6C55F227DC11}" srcOrd="3" destOrd="0" presId="urn:microsoft.com/office/officeart/2005/8/layout/default"/>
    <dgm:cxn modelId="{26DD2A61-2100-4D19-9A16-80A50BDA4ED9}" type="presParOf" srcId="{BF00AA74-A746-4FF9-ADF6-DE31CDE23F2C}" destId="{4AA5E848-B755-4596-9CA0-BFA8C502AF5A}" srcOrd="4" destOrd="0" presId="urn:microsoft.com/office/officeart/2005/8/layout/default"/>
    <dgm:cxn modelId="{E766DD18-9362-4FFD-AC13-D6FC5748B6D1}" type="presParOf" srcId="{BF00AA74-A746-4FF9-ADF6-DE31CDE23F2C}" destId="{77017529-783A-4D88-A5B4-BEE89CCACCCE}" srcOrd="5" destOrd="0" presId="urn:microsoft.com/office/officeart/2005/8/layout/default"/>
    <dgm:cxn modelId="{C0F926A9-984F-4944-B973-C5C01100ED47}" type="presParOf" srcId="{BF00AA74-A746-4FF9-ADF6-DE31CDE23F2C}" destId="{3161B2EB-485A-4859-960C-A230BFA9867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B8E503-E6AB-432C-9266-6E9F9DF37113}" type="doc">
      <dgm:prSet loTypeId="urn:microsoft.com/office/officeart/2005/8/layout/cycle4" loCatId="relationship" qsTypeId="urn:microsoft.com/office/officeart/2005/8/quickstyle/simple5" qsCatId="simple" csTypeId="urn:microsoft.com/office/officeart/2005/8/colors/accent0_3" csCatId="mainScheme" phldr="1"/>
      <dgm:spPr/>
      <dgm:t>
        <a:bodyPr/>
        <a:lstStyle/>
        <a:p>
          <a:endParaRPr lang="en-US"/>
        </a:p>
      </dgm:t>
    </dgm:pt>
    <dgm:pt modelId="{2BB6C408-88AB-4A69-BD53-D5DA7BD739E5}">
      <dgm:prSet phldrT="[Text]" custT="1"/>
      <dgm:spPr/>
      <dgm:t>
        <a:bodyPr lIns="0" tIns="91440" rIns="91440" bIns="91440" anchor="ctr" anchorCtr="1"/>
        <a:lstStyle/>
        <a:p>
          <a:pPr algn="ctr"/>
          <a:r>
            <a:rPr lang="en-US" sz="2400" dirty="0" smtClean="0">
              <a:effectLst>
                <a:outerShdw blurRad="38100" dist="38100" dir="2700000" algn="tl">
                  <a:srgbClr val="000000">
                    <a:alpha val="43137"/>
                  </a:srgbClr>
                </a:outerShdw>
              </a:effectLst>
            </a:rPr>
            <a:t>Core Service Programs</a:t>
          </a:r>
          <a:endParaRPr lang="en-US" sz="2400" dirty="0">
            <a:effectLst>
              <a:outerShdw blurRad="38100" dist="38100" dir="2700000" algn="tl">
                <a:srgbClr val="000000">
                  <a:alpha val="43137"/>
                </a:srgbClr>
              </a:outerShdw>
            </a:effectLst>
          </a:endParaRPr>
        </a:p>
      </dgm:t>
    </dgm:pt>
    <dgm:pt modelId="{406044E4-F17A-416B-984F-EFAE8583CF60}" type="parTrans" cxnId="{F0C77993-E710-4A34-BCFD-AE3223CD9D29}">
      <dgm:prSet/>
      <dgm:spPr/>
      <dgm:t>
        <a:bodyPr/>
        <a:lstStyle/>
        <a:p>
          <a:endParaRPr lang="en-US"/>
        </a:p>
      </dgm:t>
    </dgm:pt>
    <dgm:pt modelId="{B58FD8E1-3CAB-4E6B-9BA4-A5FE6144DDD9}" type="sibTrans" cxnId="{F0C77993-E710-4A34-BCFD-AE3223CD9D29}">
      <dgm:prSet/>
      <dgm:spPr/>
      <dgm:t>
        <a:bodyPr/>
        <a:lstStyle/>
        <a:p>
          <a:endParaRPr lang="en-US"/>
        </a:p>
      </dgm:t>
    </dgm:pt>
    <dgm:pt modelId="{B6395643-0E38-4AAB-9B31-871B6161F30E}">
      <dgm:prSet phldrT="[Text]" custT="1"/>
      <dgm:spPr/>
      <dgm:t>
        <a:bodyPr lIns="0" tIns="0" rIns="0" bIns="0" anchor="ctr"/>
        <a:lstStyle/>
        <a:p>
          <a:pPr algn="l"/>
          <a:r>
            <a:rPr lang="en-US" sz="2000" b="0" dirty="0" smtClean="0">
              <a:solidFill>
                <a:schemeClr val="tx2">
                  <a:lumMod val="50000"/>
                </a:schemeClr>
              </a:solidFill>
              <a:effectLst/>
            </a:rPr>
            <a:t>Includes AHIF; ADRS’ CRS, ICBM, and VRS</a:t>
          </a:r>
          <a:endParaRPr lang="en-US" sz="2000" b="0" dirty="0">
            <a:solidFill>
              <a:schemeClr val="tx2">
                <a:lumMod val="50000"/>
              </a:schemeClr>
            </a:solidFill>
            <a:effectLst/>
          </a:endParaRPr>
        </a:p>
      </dgm:t>
    </dgm:pt>
    <dgm:pt modelId="{520C5453-FA25-4404-8A09-8DE58D72C5E4}" type="parTrans" cxnId="{D79D27EB-0380-4FDC-979F-286F71A19601}">
      <dgm:prSet/>
      <dgm:spPr/>
      <dgm:t>
        <a:bodyPr/>
        <a:lstStyle/>
        <a:p>
          <a:endParaRPr lang="en-US">
            <a:effectLst>
              <a:outerShdw blurRad="38100" dist="38100" dir="2700000" algn="tl">
                <a:srgbClr val="000000">
                  <a:alpha val="43137"/>
                </a:srgbClr>
              </a:outerShdw>
            </a:effectLst>
          </a:endParaRPr>
        </a:p>
      </dgm:t>
    </dgm:pt>
    <dgm:pt modelId="{8875AD3B-657C-460D-ADED-6A7FA4AF7CF6}" type="sibTrans" cxnId="{D79D27EB-0380-4FDC-979F-286F71A19601}">
      <dgm:prSet/>
      <dgm:spPr/>
      <dgm:t>
        <a:bodyPr/>
        <a:lstStyle/>
        <a:p>
          <a:endParaRPr lang="en-US"/>
        </a:p>
      </dgm:t>
    </dgm:pt>
    <dgm:pt modelId="{4D05F5E1-76EB-4B8C-AF9F-5E2C686EEC55}">
      <dgm:prSet phldrT="[Text]" custT="1"/>
      <dgm:spPr/>
      <dgm:t>
        <a:bodyPr lIns="0" tIns="0" rIns="0" bIns="0" anchor="ctr"/>
        <a:lstStyle/>
        <a:p>
          <a:r>
            <a:rPr lang="en-US" sz="2400" dirty="0" smtClean="0">
              <a:effectLst>
                <a:outerShdw blurRad="38100" dist="38100" dir="2700000" algn="tl">
                  <a:srgbClr val="000000">
                    <a:alpha val="43137"/>
                  </a:srgbClr>
                </a:outerShdw>
              </a:effectLst>
            </a:rPr>
            <a:t>Alabama Head Injury Task Force</a:t>
          </a:r>
          <a:endParaRPr lang="en-US" sz="2400" dirty="0">
            <a:solidFill>
              <a:srgbClr val="FF0000"/>
            </a:solidFill>
            <a:effectLst>
              <a:outerShdw blurRad="38100" dist="38100" dir="2700000" algn="tl">
                <a:srgbClr val="000000">
                  <a:alpha val="43137"/>
                </a:srgbClr>
              </a:outerShdw>
            </a:effectLst>
          </a:endParaRPr>
        </a:p>
      </dgm:t>
    </dgm:pt>
    <dgm:pt modelId="{688668F2-BAC9-4198-BC5E-23E2A97D1587}" type="parTrans" cxnId="{68025E0F-3D80-445D-9B8D-E30A3717E517}">
      <dgm:prSet/>
      <dgm:spPr/>
      <dgm:t>
        <a:bodyPr/>
        <a:lstStyle/>
        <a:p>
          <a:endParaRPr lang="en-US">
            <a:effectLst>
              <a:outerShdw blurRad="38100" dist="38100" dir="2700000" algn="tl">
                <a:srgbClr val="000000">
                  <a:alpha val="43137"/>
                </a:srgbClr>
              </a:outerShdw>
            </a:effectLst>
          </a:endParaRPr>
        </a:p>
      </dgm:t>
    </dgm:pt>
    <dgm:pt modelId="{2F701412-0FA3-4B82-8115-E57FC0682127}" type="sibTrans" cxnId="{68025E0F-3D80-445D-9B8D-E30A3717E517}">
      <dgm:prSet/>
      <dgm:spPr/>
      <dgm:t>
        <a:bodyPr/>
        <a:lstStyle/>
        <a:p>
          <a:endParaRPr lang="en-US"/>
        </a:p>
      </dgm:t>
    </dgm:pt>
    <dgm:pt modelId="{2A594516-CAE5-460B-8F05-42675567857C}">
      <dgm:prSet phldrT="[Text]" custT="1"/>
      <dgm:spPr/>
      <dgm:t>
        <a:bodyPr/>
        <a:lstStyle/>
        <a:p>
          <a:pPr marL="171450" indent="0" algn="r" defTabSz="711200">
            <a:lnSpc>
              <a:spcPct val="90000"/>
            </a:lnSpc>
            <a:spcBef>
              <a:spcPct val="0"/>
            </a:spcBef>
            <a:spcAft>
              <a:spcPct val="15000"/>
            </a:spcAft>
            <a:buNone/>
          </a:pPr>
          <a:r>
            <a:rPr lang="en-US" sz="2000" dirty="0" smtClean="0">
              <a:solidFill>
                <a:schemeClr val="tx2">
                  <a:lumMod val="50000"/>
                </a:schemeClr>
              </a:solidFill>
              <a:effectLst/>
            </a:rPr>
            <a:t>Board of statewide leaders with an interest in improving care for individuals with TBI</a:t>
          </a:r>
          <a:endParaRPr lang="en-US" sz="2000" dirty="0">
            <a:solidFill>
              <a:schemeClr val="tx2">
                <a:lumMod val="50000"/>
              </a:schemeClr>
            </a:solidFill>
            <a:effectLst/>
          </a:endParaRPr>
        </a:p>
      </dgm:t>
    </dgm:pt>
    <dgm:pt modelId="{6D930006-9249-49B1-99AD-E4DD9E37B456}" type="parTrans" cxnId="{AF86215A-E9F1-42C3-A805-016B0BD081B8}">
      <dgm:prSet/>
      <dgm:spPr/>
      <dgm:t>
        <a:bodyPr/>
        <a:lstStyle/>
        <a:p>
          <a:endParaRPr lang="en-US"/>
        </a:p>
      </dgm:t>
    </dgm:pt>
    <dgm:pt modelId="{3BABB8C7-AC30-4B02-A8C9-9B5F3986ADE0}" type="sibTrans" cxnId="{AF86215A-E9F1-42C3-A805-016B0BD081B8}">
      <dgm:prSet/>
      <dgm:spPr/>
      <dgm:t>
        <a:bodyPr/>
        <a:lstStyle/>
        <a:p>
          <a:endParaRPr lang="en-US"/>
        </a:p>
      </dgm:t>
    </dgm:pt>
    <dgm:pt modelId="{8312786F-025A-479A-9565-37AA55BD8EFF}">
      <dgm:prSet phldrT="[Text]" custT="1"/>
      <dgm:spPr/>
      <dgm:t>
        <a:bodyPr lIns="0" tIns="0" rIns="0" bIns="0" anchor="ctr" anchorCtr="0"/>
        <a:lstStyle/>
        <a:p>
          <a:pPr algn="ctr"/>
          <a:r>
            <a:rPr lang="en-US" sz="2000" dirty="0" smtClean="0">
              <a:effectLst>
                <a:outerShdw blurRad="38100" dist="38100" dir="2700000" algn="tl">
                  <a:srgbClr val="000000">
                    <a:alpha val="43137"/>
                  </a:srgbClr>
                </a:outerShdw>
              </a:effectLst>
            </a:rPr>
            <a:t>Impaired Drivers Trust Fund and Advisory Board</a:t>
          </a:r>
          <a:endParaRPr lang="en-US" sz="2000" dirty="0">
            <a:solidFill>
              <a:srgbClr val="FF0000"/>
            </a:solidFill>
            <a:effectLst>
              <a:outerShdw blurRad="38100" dist="38100" dir="2700000" algn="tl">
                <a:srgbClr val="000000">
                  <a:alpha val="43137"/>
                </a:srgbClr>
              </a:outerShdw>
            </a:effectLst>
          </a:endParaRPr>
        </a:p>
      </dgm:t>
    </dgm:pt>
    <dgm:pt modelId="{C8810270-E4E9-4EBE-ADA9-323B36D5035D}" type="parTrans" cxnId="{FE554A16-3893-4CCF-B717-62BF291A7E97}">
      <dgm:prSet/>
      <dgm:spPr/>
      <dgm:t>
        <a:bodyPr/>
        <a:lstStyle/>
        <a:p>
          <a:endParaRPr lang="en-US"/>
        </a:p>
      </dgm:t>
    </dgm:pt>
    <dgm:pt modelId="{90A7C12D-C27F-4C74-BA08-517DE9003F1C}" type="sibTrans" cxnId="{FE554A16-3893-4CCF-B717-62BF291A7E97}">
      <dgm:prSet/>
      <dgm:spPr/>
      <dgm:t>
        <a:bodyPr/>
        <a:lstStyle/>
        <a:p>
          <a:endParaRPr lang="en-US"/>
        </a:p>
      </dgm:t>
    </dgm:pt>
    <dgm:pt modelId="{B8A48F1F-FCC0-4797-B3F5-04B94B1F0A86}">
      <dgm:prSet phldrT="[Text]" custT="1"/>
      <dgm:spPr/>
      <dgm:t>
        <a:bodyPr lIns="0" tIns="0" rIns="0" bIns="1920240" anchor="t" anchorCtr="0"/>
        <a:lstStyle/>
        <a:p>
          <a:pPr algn="l"/>
          <a:r>
            <a:rPr lang="en-US" sz="1800" dirty="0" smtClean="0">
              <a:solidFill>
                <a:schemeClr val="tx2">
                  <a:lumMod val="50000"/>
                </a:schemeClr>
              </a:solidFill>
              <a:effectLst/>
            </a:rPr>
            <a:t>Facilitates Core system services and serves as last resort payer for costs of care for Alabamians with neurotrauma </a:t>
          </a:r>
          <a:endParaRPr lang="en-US" sz="1800" dirty="0">
            <a:solidFill>
              <a:schemeClr val="tx2">
                <a:lumMod val="50000"/>
              </a:schemeClr>
            </a:solidFill>
            <a:effectLst/>
          </a:endParaRPr>
        </a:p>
      </dgm:t>
    </dgm:pt>
    <dgm:pt modelId="{DF3E5BF5-484A-44D2-ADB2-A55625A26B15}" type="parTrans" cxnId="{D9FCAE4D-5185-4115-A516-8A0708B4A09F}">
      <dgm:prSet/>
      <dgm:spPr/>
      <dgm:t>
        <a:bodyPr/>
        <a:lstStyle/>
        <a:p>
          <a:endParaRPr lang="en-US"/>
        </a:p>
      </dgm:t>
    </dgm:pt>
    <dgm:pt modelId="{58CC69BD-9C1F-46BC-B731-27D5189D7464}" type="sibTrans" cxnId="{D9FCAE4D-5185-4115-A516-8A0708B4A09F}">
      <dgm:prSet/>
      <dgm:spPr/>
      <dgm:t>
        <a:bodyPr/>
        <a:lstStyle/>
        <a:p>
          <a:endParaRPr lang="en-US"/>
        </a:p>
      </dgm:t>
    </dgm:pt>
    <dgm:pt modelId="{40F1BCB7-5E64-4381-B2A9-F778696D6B49}">
      <dgm:prSet phldrT="[Text]" custT="1"/>
      <dgm:spPr/>
      <dgm:t>
        <a:bodyPr lIns="0" tIns="0" rIns="0" bIns="0" anchor="ctr" anchorCtr="1"/>
        <a:lstStyle/>
        <a:p>
          <a:r>
            <a:rPr lang="en-US" sz="2200" dirty="0" smtClean="0">
              <a:effectLst>
                <a:outerShdw blurRad="38100" dist="38100" dir="2700000" algn="tl">
                  <a:srgbClr val="000000">
                    <a:alpha val="43137"/>
                  </a:srgbClr>
                </a:outerShdw>
              </a:effectLst>
            </a:rPr>
            <a:t>Alabama Head and Spinal Cord Injury Registry</a:t>
          </a:r>
          <a:endParaRPr lang="en-US" sz="2200" dirty="0">
            <a:solidFill>
              <a:srgbClr val="FF0000"/>
            </a:solidFill>
            <a:effectLst>
              <a:outerShdw blurRad="38100" dist="38100" dir="2700000" algn="tl">
                <a:srgbClr val="000000">
                  <a:alpha val="43137"/>
                </a:srgbClr>
              </a:outerShdw>
            </a:effectLst>
          </a:endParaRPr>
        </a:p>
      </dgm:t>
    </dgm:pt>
    <dgm:pt modelId="{CFBB3816-6BEB-47D4-9A14-08011CDB360D}" type="parTrans" cxnId="{5FB02FAB-81AA-431C-9CD3-35E6416A0B70}">
      <dgm:prSet/>
      <dgm:spPr/>
      <dgm:t>
        <a:bodyPr/>
        <a:lstStyle/>
        <a:p>
          <a:endParaRPr lang="en-US"/>
        </a:p>
      </dgm:t>
    </dgm:pt>
    <dgm:pt modelId="{B29E1596-4B42-49EA-9B02-638E1654079C}" type="sibTrans" cxnId="{5FB02FAB-81AA-431C-9CD3-35E6416A0B70}">
      <dgm:prSet/>
      <dgm:spPr/>
      <dgm:t>
        <a:bodyPr/>
        <a:lstStyle/>
        <a:p>
          <a:endParaRPr lang="en-US"/>
        </a:p>
      </dgm:t>
    </dgm:pt>
    <dgm:pt modelId="{FC63EEC8-687E-4FD4-BFBF-F46C004B5E74}">
      <dgm:prSet phldrT="[Text]" custT="1"/>
      <dgm:spPr/>
      <dgm:t>
        <a:bodyPr lIns="0" tIns="0" rIns="0" bIns="0" anchor="b" anchorCtr="0"/>
        <a:lstStyle/>
        <a:p>
          <a:pPr algn="r"/>
          <a:r>
            <a:rPr lang="en-US" sz="1800" dirty="0" smtClean="0">
              <a:solidFill>
                <a:schemeClr val="tx2">
                  <a:lumMod val="50000"/>
                </a:schemeClr>
              </a:solidFill>
              <a:effectLst/>
            </a:rPr>
            <a:t>S</a:t>
          </a:r>
          <a:r>
            <a:rPr lang="en-US" sz="1800" b="0" i="0" dirty="0" smtClean="0">
              <a:solidFill>
                <a:schemeClr val="tx2">
                  <a:lumMod val="50000"/>
                </a:schemeClr>
              </a:solidFill>
            </a:rPr>
            <a:t>ervice linkage system containing all head and spinal cord trauma reported by hospitals statewide</a:t>
          </a:r>
          <a:endParaRPr lang="en-US" sz="1800" dirty="0">
            <a:solidFill>
              <a:schemeClr val="tx2">
                <a:lumMod val="50000"/>
              </a:schemeClr>
            </a:solidFill>
            <a:effectLst>
              <a:outerShdw blurRad="38100" dist="38100" dir="2700000" algn="tl">
                <a:srgbClr val="000000">
                  <a:alpha val="43137"/>
                </a:srgbClr>
              </a:outerShdw>
            </a:effectLst>
          </a:endParaRPr>
        </a:p>
      </dgm:t>
    </dgm:pt>
    <dgm:pt modelId="{6E4F36B1-2745-4126-BFA7-6B7B430A9B1B}" type="parTrans" cxnId="{44C358A0-2279-44E9-95C9-AED49228E52A}">
      <dgm:prSet/>
      <dgm:spPr/>
      <dgm:t>
        <a:bodyPr/>
        <a:lstStyle/>
        <a:p>
          <a:endParaRPr lang="en-US"/>
        </a:p>
      </dgm:t>
    </dgm:pt>
    <dgm:pt modelId="{37D69DD7-5E4C-4ECC-9E54-AD0E45CEE440}" type="sibTrans" cxnId="{44C358A0-2279-44E9-95C9-AED49228E52A}">
      <dgm:prSet/>
      <dgm:spPr/>
      <dgm:t>
        <a:bodyPr/>
        <a:lstStyle/>
        <a:p>
          <a:endParaRPr lang="en-US"/>
        </a:p>
      </dgm:t>
    </dgm:pt>
    <dgm:pt modelId="{126E7062-E072-4A5E-BE49-DE6D6E9A9C28}" type="pres">
      <dgm:prSet presAssocID="{0EB8E503-E6AB-432C-9266-6E9F9DF37113}" presName="cycleMatrixDiagram" presStyleCnt="0">
        <dgm:presLayoutVars>
          <dgm:chMax val="1"/>
          <dgm:dir/>
          <dgm:animLvl val="lvl"/>
          <dgm:resizeHandles val="exact"/>
        </dgm:presLayoutVars>
      </dgm:prSet>
      <dgm:spPr/>
      <dgm:t>
        <a:bodyPr/>
        <a:lstStyle/>
        <a:p>
          <a:endParaRPr lang="en-US"/>
        </a:p>
      </dgm:t>
    </dgm:pt>
    <dgm:pt modelId="{699470A6-FAF5-419F-A60E-201F67825DE9}" type="pres">
      <dgm:prSet presAssocID="{0EB8E503-E6AB-432C-9266-6E9F9DF37113}" presName="children" presStyleCnt="0"/>
      <dgm:spPr/>
    </dgm:pt>
    <dgm:pt modelId="{08CEF0F3-6DCF-4186-AE5E-2996E100B7EC}" type="pres">
      <dgm:prSet presAssocID="{0EB8E503-E6AB-432C-9266-6E9F9DF37113}" presName="child1group" presStyleCnt="0"/>
      <dgm:spPr/>
    </dgm:pt>
    <dgm:pt modelId="{CD2D0CE3-4EFA-412B-A204-98EB71F0D425}" type="pres">
      <dgm:prSet presAssocID="{0EB8E503-E6AB-432C-9266-6E9F9DF37113}" presName="child1" presStyleLbl="bgAcc1" presStyleIdx="0" presStyleCnt="4" custScaleX="126094" custScaleY="124289" custLinFactNeighborX="-23899" custLinFactNeighborY="2225"/>
      <dgm:spPr/>
      <dgm:t>
        <a:bodyPr/>
        <a:lstStyle/>
        <a:p>
          <a:endParaRPr lang="en-US"/>
        </a:p>
      </dgm:t>
    </dgm:pt>
    <dgm:pt modelId="{E22B4C35-A069-48C3-97B6-D57374507264}" type="pres">
      <dgm:prSet presAssocID="{0EB8E503-E6AB-432C-9266-6E9F9DF37113}" presName="child1Text" presStyleLbl="bgAcc1" presStyleIdx="0" presStyleCnt="4">
        <dgm:presLayoutVars>
          <dgm:bulletEnabled val="1"/>
        </dgm:presLayoutVars>
      </dgm:prSet>
      <dgm:spPr/>
      <dgm:t>
        <a:bodyPr/>
        <a:lstStyle/>
        <a:p>
          <a:endParaRPr lang="en-US"/>
        </a:p>
      </dgm:t>
    </dgm:pt>
    <dgm:pt modelId="{C6AEEC69-EBE2-4C3E-82A5-777A97915BEB}" type="pres">
      <dgm:prSet presAssocID="{0EB8E503-E6AB-432C-9266-6E9F9DF37113}" presName="child2group" presStyleCnt="0"/>
      <dgm:spPr/>
    </dgm:pt>
    <dgm:pt modelId="{8EC1C2AB-21C5-4F80-9131-2D07ABE6C250}" type="pres">
      <dgm:prSet presAssocID="{0EB8E503-E6AB-432C-9266-6E9F9DF37113}" presName="child2" presStyleLbl="bgAcc1" presStyleIdx="1" presStyleCnt="4" custScaleY="144258" custLinFactNeighborX="10668" custLinFactNeighborY="10164"/>
      <dgm:spPr/>
      <dgm:t>
        <a:bodyPr/>
        <a:lstStyle/>
        <a:p>
          <a:endParaRPr lang="en-US"/>
        </a:p>
      </dgm:t>
    </dgm:pt>
    <dgm:pt modelId="{A3DB8858-6382-4CB7-A8AD-889DF52EF9F0}" type="pres">
      <dgm:prSet presAssocID="{0EB8E503-E6AB-432C-9266-6E9F9DF37113}" presName="child2Text" presStyleLbl="bgAcc1" presStyleIdx="1" presStyleCnt="4">
        <dgm:presLayoutVars>
          <dgm:bulletEnabled val="1"/>
        </dgm:presLayoutVars>
      </dgm:prSet>
      <dgm:spPr/>
      <dgm:t>
        <a:bodyPr/>
        <a:lstStyle/>
        <a:p>
          <a:endParaRPr lang="en-US"/>
        </a:p>
      </dgm:t>
    </dgm:pt>
    <dgm:pt modelId="{B7CE5A17-07B5-4545-9807-28E7840B33FF}" type="pres">
      <dgm:prSet presAssocID="{0EB8E503-E6AB-432C-9266-6E9F9DF37113}" presName="child3group" presStyleCnt="0"/>
      <dgm:spPr/>
    </dgm:pt>
    <dgm:pt modelId="{88EC5C95-C23A-4825-9223-A47AAF136D17}" type="pres">
      <dgm:prSet presAssocID="{0EB8E503-E6AB-432C-9266-6E9F9DF37113}" presName="child3" presStyleLbl="bgAcc1" presStyleIdx="2" presStyleCnt="4" custScaleX="120041" custScaleY="121035" custLinFactNeighborX="6108" custLinFactNeighborY="-15464"/>
      <dgm:spPr/>
      <dgm:t>
        <a:bodyPr/>
        <a:lstStyle/>
        <a:p>
          <a:endParaRPr lang="en-US"/>
        </a:p>
      </dgm:t>
    </dgm:pt>
    <dgm:pt modelId="{09911CE3-E105-4744-9A3D-013A7BEDB9EF}" type="pres">
      <dgm:prSet presAssocID="{0EB8E503-E6AB-432C-9266-6E9F9DF37113}" presName="child3Text" presStyleLbl="bgAcc1" presStyleIdx="2" presStyleCnt="4">
        <dgm:presLayoutVars>
          <dgm:bulletEnabled val="1"/>
        </dgm:presLayoutVars>
      </dgm:prSet>
      <dgm:spPr/>
      <dgm:t>
        <a:bodyPr/>
        <a:lstStyle/>
        <a:p>
          <a:endParaRPr lang="en-US"/>
        </a:p>
      </dgm:t>
    </dgm:pt>
    <dgm:pt modelId="{B298B7C5-CDF5-4639-A9D9-7491138E7094}" type="pres">
      <dgm:prSet presAssocID="{0EB8E503-E6AB-432C-9266-6E9F9DF37113}" presName="child4group" presStyleCnt="0"/>
      <dgm:spPr/>
    </dgm:pt>
    <dgm:pt modelId="{DB95C8EE-270A-4D03-9C02-039DA91CF1EA}" type="pres">
      <dgm:prSet presAssocID="{0EB8E503-E6AB-432C-9266-6E9F9DF37113}" presName="child4" presStyleLbl="bgAcc1" presStyleIdx="3" presStyleCnt="4" custScaleX="128173" custScaleY="120150" custLinFactNeighborX="-8948" custLinFactNeighborY="-11662"/>
      <dgm:spPr/>
      <dgm:t>
        <a:bodyPr/>
        <a:lstStyle/>
        <a:p>
          <a:endParaRPr lang="en-US"/>
        </a:p>
      </dgm:t>
    </dgm:pt>
    <dgm:pt modelId="{F1140A2D-9D42-4B9B-B447-325FF794A09C}" type="pres">
      <dgm:prSet presAssocID="{0EB8E503-E6AB-432C-9266-6E9F9DF37113}" presName="child4Text" presStyleLbl="bgAcc1" presStyleIdx="3" presStyleCnt="4">
        <dgm:presLayoutVars>
          <dgm:bulletEnabled val="1"/>
        </dgm:presLayoutVars>
      </dgm:prSet>
      <dgm:spPr/>
      <dgm:t>
        <a:bodyPr/>
        <a:lstStyle/>
        <a:p>
          <a:endParaRPr lang="en-US"/>
        </a:p>
      </dgm:t>
    </dgm:pt>
    <dgm:pt modelId="{93EA68B7-F4F1-40DC-8651-00D1A41261FD}" type="pres">
      <dgm:prSet presAssocID="{0EB8E503-E6AB-432C-9266-6E9F9DF37113}" presName="childPlaceholder" presStyleCnt="0"/>
      <dgm:spPr/>
    </dgm:pt>
    <dgm:pt modelId="{C8823951-98EE-43D4-90FE-9B6B64522A1C}" type="pres">
      <dgm:prSet presAssocID="{0EB8E503-E6AB-432C-9266-6E9F9DF37113}" presName="circle" presStyleCnt="0"/>
      <dgm:spPr/>
    </dgm:pt>
    <dgm:pt modelId="{6DB27F1C-BC8C-43D4-AC07-A0B4CBA020E0}" type="pres">
      <dgm:prSet presAssocID="{0EB8E503-E6AB-432C-9266-6E9F9DF37113}" presName="quadrant1" presStyleLbl="node1" presStyleIdx="0" presStyleCnt="4" custScaleX="98484" custScaleY="98484">
        <dgm:presLayoutVars>
          <dgm:chMax val="1"/>
          <dgm:bulletEnabled val="1"/>
        </dgm:presLayoutVars>
      </dgm:prSet>
      <dgm:spPr/>
      <dgm:t>
        <a:bodyPr/>
        <a:lstStyle/>
        <a:p>
          <a:endParaRPr lang="en-US"/>
        </a:p>
      </dgm:t>
    </dgm:pt>
    <dgm:pt modelId="{23F02745-9FC1-43B2-A6C2-C60400909FF7}" type="pres">
      <dgm:prSet presAssocID="{0EB8E503-E6AB-432C-9266-6E9F9DF37113}" presName="quadrant2" presStyleLbl="node1" presStyleIdx="1" presStyleCnt="4">
        <dgm:presLayoutVars>
          <dgm:chMax val="1"/>
          <dgm:bulletEnabled val="1"/>
        </dgm:presLayoutVars>
      </dgm:prSet>
      <dgm:spPr/>
      <dgm:t>
        <a:bodyPr/>
        <a:lstStyle/>
        <a:p>
          <a:endParaRPr lang="en-US"/>
        </a:p>
      </dgm:t>
    </dgm:pt>
    <dgm:pt modelId="{2BBBDD3F-EEEA-49A5-B423-1F95DF2FF88C}" type="pres">
      <dgm:prSet presAssocID="{0EB8E503-E6AB-432C-9266-6E9F9DF37113}" presName="quadrant3" presStyleLbl="node1" presStyleIdx="2" presStyleCnt="4" custLinFactNeighborX="2359" custLinFactNeighborY="-753">
        <dgm:presLayoutVars>
          <dgm:chMax val="1"/>
          <dgm:bulletEnabled val="1"/>
        </dgm:presLayoutVars>
      </dgm:prSet>
      <dgm:spPr/>
      <dgm:t>
        <a:bodyPr/>
        <a:lstStyle/>
        <a:p>
          <a:endParaRPr lang="en-US"/>
        </a:p>
      </dgm:t>
    </dgm:pt>
    <dgm:pt modelId="{1B07B740-B266-4E05-8338-AB1992CEC957}" type="pres">
      <dgm:prSet presAssocID="{0EB8E503-E6AB-432C-9266-6E9F9DF37113}" presName="quadrant4" presStyleLbl="node1" presStyleIdx="3" presStyleCnt="4" custScaleX="99253" custScaleY="101482">
        <dgm:presLayoutVars>
          <dgm:chMax val="1"/>
          <dgm:bulletEnabled val="1"/>
        </dgm:presLayoutVars>
      </dgm:prSet>
      <dgm:spPr/>
      <dgm:t>
        <a:bodyPr/>
        <a:lstStyle/>
        <a:p>
          <a:endParaRPr lang="en-US"/>
        </a:p>
      </dgm:t>
    </dgm:pt>
    <dgm:pt modelId="{4566BB5F-7104-4E12-AE4B-1FBE4F36EE11}" type="pres">
      <dgm:prSet presAssocID="{0EB8E503-E6AB-432C-9266-6E9F9DF37113}" presName="quadrantPlaceholder" presStyleCnt="0"/>
      <dgm:spPr/>
    </dgm:pt>
    <dgm:pt modelId="{D0B5F321-4819-4252-8498-3B0A4203BC45}" type="pres">
      <dgm:prSet presAssocID="{0EB8E503-E6AB-432C-9266-6E9F9DF37113}" presName="center1" presStyleLbl="fgShp" presStyleIdx="0" presStyleCnt="2" custLinFactX="228622" custLinFactY="210879" custLinFactNeighborX="300000" custLinFactNeighborY="300000"/>
      <dgm:spPr>
        <a:noFill/>
      </dgm:spPr>
    </dgm:pt>
    <dgm:pt modelId="{3E7C3AF7-C906-4175-8917-453B543FF940}" type="pres">
      <dgm:prSet presAssocID="{0EB8E503-E6AB-432C-9266-6E9F9DF37113}" presName="center2" presStyleLbl="fgShp" presStyleIdx="1" presStyleCnt="2" custScaleX="117472" custScaleY="131988" custLinFactNeighborX="8772" custLinFactNeighborY="-21142"/>
      <dgm:spPr>
        <a:prstGeom prst="diamond">
          <a:avLst/>
        </a:prstGeom>
      </dgm:spPr>
    </dgm:pt>
  </dgm:ptLst>
  <dgm:cxnLst>
    <dgm:cxn modelId="{ACCB6AB0-EB3C-4A15-BD61-18BA5238329B}" type="presOf" srcId="{2A594516-CAE5-460B-8F05-42675567857C}" destId="{8EC1C2AB-21C5-4F80-9131-2D07ABE6C250}" srcOrd="0" destOrd="0" presId="urn:microsoft.com/office/officeart/2005/8/layout/cycle4"/>
    <dgm:cxn modelId="{D60AC1FF-A949-43D6-9FC1-D2F50CF2C167}" type="presOf" srcId="{8312786F-025A-479A-9565-37AA55BD8EFF}" destId="{1B07B740-B266-4E05-8338-AB1992CEC957}" srcOrd="0" destOrd="0" presId="urn:microsoft.com/office/officeart/2005/8/layout/cycle4"/>
    <dgm:cxn modelId="{5604A1B5-F9F7-4233-96EF-DD24709506A0}" type="presOf" srcId="{40F1BCB7-5E64-4381-B2A9-F778696D6B49}" destId="{2BBBDD3F-EEEA-49A5-B423-1F95DF2FF88C}" srcOrd="0" destOrd="0" presId="urn:microsoft.com/office/officeart/2005/8/layout/cycle4"/>
    <dgm:cxn modelId="{F5575A4D-BECF-4235-8C14-0C764B1DFA76}" type="presOf" srcId="{FC63EEC8-687E-4FD4-BFBF-F46C004B5E74}" destId="{88EC5C95-C23A-4825-9223-A47AAF136D17}" srcOrd="0" destOrd="0" presId="urn:microsoft.com/office/officeart/2005/8/layout/cycle4"/>
    <dgm:cxn modelId="{44C358A0-2279-44E9-95C9-AED49228E52A}" srcId="{40F1BCB7-5E64-4381-B2A9-F778696D6B49}" destId="{FC63EEC8-687E-4FD4-BFBF-F46C004B5E74}" srcOrd="0" destOrd="0" parTransId="{6E4F36B1-2745-4126-BFA7-6B7B430A9B1B}" sibTransId="{37D69DD7-5E4C-4ECC-9E54-AD0E45CEE440}"/>
    <dgm:cxn modelId="{03B018BE-8D1B-468A-9192-FDEC3D09B397}" type="presOf" srcId="{4D05F5E1-76EB-4B8C-AF9F-5E2C686EEC55}" destId="{23F02745-9FC1-43B2-A6C2-C60400909FF7}" srcOrd="0" destOrd="0" presId="urn:microsoft.com/office/officeart/2005/8/layout/cycle4"/>
    <dgm:cxn modelId="{D014DE8F-0528-428D-8A94-75ED99D828B8}" type="presOf" srcId="{2BB6C408-88AB-4A69-BD53-D5DA7BD739E5}" destId="{6DB27F1C-BC8C-43D4-AC07-A0B4CBA020E0}" srcOrd="0" destOrd="0" presId="urn:microsoft.com/office/officeart/2005/8/layout/cycle4"/>
    <dgm:cxn modelId="{D79D27EB-0380-4FDC-979F-286F71A19601}" srcId="{2BB6C408-88AB-4A69-BD53-D5DA7BD739E5}" destId="{B6395643-0E38-4AAB-9B31-871B6161F30E}" srcOrd="0" destOrd="0" parTransId="{520C5453-FA25-4404-8A09-8DE58D72C5E4}" sibTransId="{8875AD3B-657C-460D-ADED-6A7FA4AF7CF6}"/>
    <dgm:cxn modelId="{85A48657-B003-4AB5-BE9A-416F2E32E5D2}" type="presOf" srcId="{B6395643-0E38-4AAB-9B31-871B6161F30E}" destId="{E22B4C35-A069-48C3-97B6-D57374507264}" srcOrd="1" destOrd="0" presId="urn:microsoft.com/office/officeart/2005/8/layout/cycle4"/>
    <dgm:cxn modelId="{AF86215A-E9F1-42C3-A805-016B0BD081B8}" srcId="{4D05F5E1-76EB-4B8C-AF9F-5E2C686EEC55}" destId="{2A594516-CAE5-460B-8F05-42675567857C}" srcOrd="0" destOrd="0" parTransId="{6D930006-9249-49B1-99AD-E4DD9E37B456}" sibTransId="{3BABB8C7-AC30-4B02-A8C9-9B5F3986ADE0}"/>
    <dgm:cxn modelId="{5FB02FAB-81AA-431C-9CD3-35E6416A0B70}" srcId="{0EB8E503-E6AB-432C-9266-6E9F9DF37113}" destId="{40F1BCB7-5E64-4381-B2A9-F778696D6B49}" srcOrd="2" destOrd="0" parTransId="{CFBB3816-6BEB-47D4-9A14-08011CDB360D}" sibTransId="{B29E1596-4B42-49EA-9B02-638E1654079C}"/>
    <dgm:cxn modelId="{1D83618A-C512-4E60-8C42-2D538FC50EC7}" type="presOf" srcId="{0EB8E503-E6AB-432C-9266-6E9F9DF37113}" destId="{126E7062-E072-4A5E-BE49-DE6D6E9A9C28}" srcOrd="0" destOrd="0" presId="urn:microsoft.com/office/officeart/2005/8/layout/cycle4"/>
    <dgm:cxn modelId="{4DAE6DF7-D98B-464F-9AE5-B6744BAD5DA5}" type="presOf" srcId="{2A594516-CAE5-460B-8F05-42675567857C}" destId="{A3DB8858-6382-4CB7-A8AD-889DF52EF9F0}" srcOrd="1" destOrd="0" presId="urn:microsoft.com/office/officeart/2005/8/layout/cycle4"/>
    <dgm:cxn modelId="{66A12186-B11D-4746-ACFC-597954309EBB}" type="presOf" srcId="{B8A48F1F-FCC0-4797-B3F5-04B94B1F0A86}" destId="{DB95C8EE-270A-4D03-9C02-039DA91CF1EA}" srcOrd="0" destOrd="0" presId="urn:microsoft.com/office/officeart/2005/8/layout/cycle4"/>
    <dgm:cxn modelId="{EBEBFFBC-C7BD-404B-906D-DC25848CBDCB}" type="presOf" srcId="{B8A48F1F-FCC0-4797-B3F5-04B94B1F0A86}" destId="{F1140A2D-9D42-4B9B-B447-325FF794A09C}" srcOrd="1" destOrd="0" presId="urn:microsoft.com/office/officeart/2005/8/layout/cycle4"/>
    <dgm:cxn modelId="{F0C77993-E710-4A34-BCFD-AE3223CD9D29}" srcId="{0EB8E503-E6AB-432C-9266-6E9F9DF37113}" destId="{2BB6C408-88AB-4A69-BD53-D5DA7BD739E5}" srcOrd="0" destOrd="0" parTransId="{406044E4-F17A-416B-984F-EFAE8583CF60}" sibTransId="{B58FD8E1-3CAB-4E6B-9BA4-A5FE6144DDD9}"/>
    <dgm:cxn modelId="{89F97CCD-A1B2-4CAD-9FFA-DE64EA5956C7}" type="presOf" srcId="{B6395643-0E38-4AAB-9B31-871B6161F30E}" destId="{CD2D0CE3-4EFA-412B-A204-98EB71F0D425}" srcOrd="0" destOrd="0" presId="urn:microsoft.com/office/officeart/2005/8/layout/cycle4"/>
    <dgm:cxn modelId="{FE554A16-3893-4CCF-B717-62BF291A7E97}" srcId="{0EB8E503-E6AB-432C-9266-6E9F9DF37113}" destId="{8312786F-025A-479A-9565-37AA55BD8EFF}" srcOrd="3" destOrd="0" parTransId="{C8810270-E4E9-4EBE-ADA9-323B36D5035D}" sibTransId="{90A7C12D-C27F-4C74-BA08-517DE9003F1C}"/>
    <dgm:cxn modelId="{E98B08EF-00FE-44B7-9B1C-9547EA30801E}" type="presOf" srcId="{FC63EEC8-687E-4FD4-BFBF-F46C004B5E74}" destId="{09911CE3-E105-4744-9A3D-013A7BEDB9EF}" srcOrd="1" destOrd="0" presId="urn:microsoft.com/office/officeart/2005/8/layout/cycle4"/>
    <dgm:cxn modelId="{D9FCAE4D-5185-4115-A516-8A0708B4A09F}" srcId="{8312786F-025A-479A-9565-37AA55BD8EFF}" destId="{B8A48F1F-FCC0-4797-B3F5-04B94B1F0A86}" srcOrd="0" destOrd="0" parTransId="{DF3E5BF5-484A-44D2-ADB2-A55625A26B15}" sibTransId="{58CC69BD-9C1F-46BC-B731-27D5189D7464}"/>
    <dgm:cxn modelId="{68025E0F-3D80-445D-9B8D-E30A3717E517}" srcId="{0EB8E503-E6AB-432C-9266-6E9F9DF37113}" destId="{4D05F5E1-76EB-4B8C-AF9F-5E2C686EEC55}" srcOrd="1" destOrd="0" parTransId="{688668F2-BAC9-4198-BC5E-23E2A97D1587}" sibTransId="{2F701412-0FA3-4B82-8115-E57FC0682127}"/>
    <dgm:cxn modelId="{ADF4A155-559B-407B-A269-BB1FC9B7FB3C}" type="presParOf" srcId="{126E7062-E072-4A5E-BE49-DE6D6E9A9C28}" destId="{699470A6-FAF5-419F-A60E-201F67825DE9}" srcOrd="0" destOrd="0" presId="urn:microsoft.com/office/officeart/2005/8/layout/cycle4"/>
    <dgm:cxn modelId="{3AB95B86-5D63-4E33-98AC-49F09C82D59F}" type="presParOf" srcId="{699470A6-FAF5-419F-A60E-201F67825DE9}" destId="{08CEF0F3-6DCF-4186-AE5E-2996E100B7EC}" srcOrd="0" destOrd="0" presId="urn:microsoft.com/office/officeart/2005/8/layout/cycle4"/>
    <dgm:cxn modelId="{BAF6007A-A963-4B4C-B55E-03254180786A}" type="presParOf" srcId="{08CEF0F3-6DCF-4186-AE5E-2996E100B7EC}" destId="{CD2D0CE3-4EFA-412B-A204-98EB71F0D425}" srcOrd="0" destOrd="0" presId="urn:microsoft.com/office/officeart/2005/8/layout/cycle4"/>
    <dgm:cxn modelId="{CBD085E0-C71B-4837-9BD4-0457EA66317D}" type="presParOf" srcId="{08CEF0F3-6DCF-4186-AE5E-2996E100B7EC}" destId="{E22B4C35-A069-48C3-97B6-D57374507264}" srcOrd="1" destOrd="0" presId="urn:microsoft.com/office/officeart/2005/8/layout/cycle4"/>
    <dgm:cxn modelId="{34A1F68E-27EB-49CA-BF27-496C9F116EBB}" type="presParOf" srcId="{699470A6-FAF5-419F-A60E-201F67825DE9}" destId="{C6AEEC69-EBE2-4C3E-82A5-777A97915BEB}" srcOrd="1" destOrd="0" presId="urn:microsoft.com/office/officeart/2005/8/layout/cycle4"/>
    <dgm:cxn modelId="{36AEEDF5-3D47-41E4-8BEE-F1CEC83DB6A4}" type="presParOf" srcId="{C6AEEC69-EBE2-4C3E-82A5-777A97915BEB}" destId="{8EC1C2AB-21C5-4F80-9131-2D07ABE6C250}" srcOrd="0" destOrd="0" presId="urn:microsoft.com/office/officeart/2005/8/layout/cycle4"/>
    <dgm:cxn modelId="{06F66EF7-3DDE-42DC-988F-CF23CD3CD73F}" type="presParOf" srcId="{C6AEEC69-EBE2-4C3E-82A5-777A97915BEB}" destId="{A3DB8858-6382-4CB7-A8AD-889DF52EF9F0}" srcOrd="1" destOrd="0" presId="urn:microsoft.com/office/officeart/2005/8/layout/cycle4"/>
    <dgm:cxn modelId="{037A3C5D-64C8-4B93-A743-7340A4C42A55}" type="presParOf" srcId="{699470A6-FAF5-419F-A60E-201F67825DE9}" destId="{B7CE5A17-07B5-4545-9807-28E7840B33FF}" srcOrd="2" destOrd="0" presId="urn:microsoft.com/office/officeart/2005/8/layout/cycle4"/>
    <dgm:cxn modelId="{E8B159DB-DBA3-40D3-9ED1-837AB5C10B33}" type="presParOf" srcId="{B7CE5A17-07B5-4545-9807-28E7840B33FF}" destId="{88EC5C95-C23A-4825-9223-A47AAF136D17}" srcOrd="0" destOrd="0" presId="urn:microsoft.com/office/officeart/2005/8/layout/cycle4"/>
    <dgm:cxn modelId="{21D1736D-BEEC-43AC-B176-B769B39A67FA}" type="presParOf" srcId="{B7CE5A17-07B5-4545-9807-28E7840B33FF}" destId="{09911CE3-E105-4744-9A3D-013A7BEDB9EF}" srcOrd="1" destOrd="0" presId="urn:microsoft.com/office/officeart/2005/8/layout/cycle4"/>
    <dgm:cxn modelId="{B3DEA1FD-AF01-4736-8559-628D9A1498C0}" type="presParOf" srcId="{699470A6-FAF5-419F-A60E-201F67825DE9}" destId="{B298B7C5-CDF5-4639-A9D9-7491138E7094}" srcOrd="3" destOrd="0" presId="urn:microsoft.com/office/officeart/2005/8/layout/cycle4"/>
    <dgm:cxn modelId="{AA27D7BA-0B7A-4BB2-8C2B-ED4554A3E83D}" type="presParOf" srcId="{B298B7C5-CDF5-4639-A9D9-7491138E7094}" destId="{DB95C8EE-270A-4D03-9C02-039DA91CF1EA}" srcOrd="0" destOrd="0" presId="urn:microsoft.com/office/officeart/2005/8/layout/cycle4"/>
    <dgm:cxn modelId="{E10C0E7C-021C-4B0E-9408-57BCF9DA5B74}" type="presParOf" srcId="{B298B7C5-CDF5-4639-A9D9-7491138E7094}" destId="{F1140A2D-9D42-4B9B-B447-325FF794A09C}" srcOrd="1" destOrd="0" presId="urn:microsoft.com/office/officeart/2005/8/layout/cycle4"/>
    <dgm:cxn modelId="{984D9285-8C3A-46F5-B466-C49C9DDE5645}" type="presParOf" srcId="{699470A6-FAF5-419F-A60E-201F67825DE9}" destId="{93EA68B7-F4F1-40DC-8651-00D1A41261FD}" srcOrd="4" destOrd="0" presId="urn:microsoft.com/office/officeart/2005/8/layout/cycle4"/>
    <dgm:cxn modelId="{9C767AC4-5360-4723-AC0F-464E950A82B3}" type="presParOf" srcId="{126E7062-E072-4A5E-BE49-DE6D6E9A9C28}" destId="{C8823951-98EE-43D4-90FE-9B6B64522A1C}" srcOrd="1" destOrd="0" presId="urn:microsoft.com/office/officeart/2005/8/layout/cycle4"/>
    <dgm:cxn modelId="{FCB594AA-6122-4F37-83F2-49274F6E508D}" type="presParOf" srcId="{C8823951-98EE-43D4-90FE-9B6B64522A1C}" destId="{6DB27F1C-BC8C-43D4-AC07-A0B4CBA020E0}" srcOrd="0" destOrd="0" presId="urn:microsoft.com/office/officeart/2005/8/layout/cycle4"/>
    <dgm:cxn modelId="{F023D822-34B7-4911-812A-3344F3859EE6}" type="presParOf" srcId="{C8823951-98EE-43D4-90FE-9B6B64522A1C}" destId="{23F02745-9FC1-43B2-A6C2-C60400909FF7}" srcOrd="1" destOrd="0" presId="urn:microsoft.com/office/officeart/2005/8/layout/cycle4"/>
    <dgm:cxn modelId="{471ABF10-822E-421E-8BDC-A44E3C252924}" type="presParOf" srcId="{C8823951-98EE-43D4-90FE-9B6B64522A1C}" destId="{2BBBDD3F-EEEA-49A5-B423-1F95DF2FF88C}" srcOrd="2" destOrd="0" presId="urn:microsoft.com/office/officeart/2005/8/layout/cycle4"/>
    <dgm:cxn modelId="{90E92858-0D59-4E49-8C1F-3FC985442175}" type="presParOf" srcId="{C8823951-98EE-43D4-90FE-9B6B64522A1C}" destId="{1B07B740-B266-4E05-8338-AB1992CEC957}" srcOrd="3" destOrd="0" presId="urn:microsoft.com/office/officeart/2005/8/layout/cycle4"/>
    <dgm:cxn modelId="{1E6F2540-4E48-4C1F-A4ED-3E9A1B301980}" type="presParOf" srcId="{C8823951-98EE-43D4-90FE-9B6B64522A1C}" destId="{4566BB5F-7104-4E12-AE4B-1FBE4F36EE11}" srcOrd="4" destOrd="0" presId="urn:microsoft.com/office/officeart/2005/8/layout/cycle4"/>
    <dgm:cxn modelId="{6BD3ACC4-12D4-43E6-ACD6-70A17AD3B4E0}" type="presParOf" srcId="{126E7062-E072-4A5E-BE49-DE6D6E9A9C28}" destId="{D0B5F321-4819-4252-8498-3B0A4203BC45}" srcOrd="2" destOrd="0" presId="urn:microsoft.com/office/officeart/2005/8/layout/cycle4"/>
    <dgm:cxn modelId="{AB497AEE-C12C-4A7B-9ED4-A21C8FE147C4}" type="presParOf" srcId="{126E7062-E072-4A5E-BE49-DE6D6E9A9C28}" destId="{3E7C3AF7-C906-4175-8917-453B543FF94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20EB0-8B2B-4783-8A34-1AE7ED802D70}">
      <dsp:nvSpPr>
        <dsp:cNvPr id="0" name=""/>
        <dsp:cNvSpPr/>
      </dsp:nvSpPr>
      <dsp:spPr>
        <a:xfrm>
          <a:off x="0" y="39133"/>
          <a:ext cx="4339490" cy="2018725"/>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ts val="600"/>
            </a:spcAft>
          </a:pPr>
          <a:r>
            <a:rPr lang="en-US" sz="2600" b="0" kern="1200" spc="-150" dirty="0" smtClean="0">
              <a:effectLst>
                <a:outerShdw blurRad="38100" dist="38100" dir="2700000" algn="tl">
                  <a:srgbClr val="000000">
                    <a:alpha val="43137"/>
                  </a:srgbClr>
                </a:outerShdw>
              </a:effectLst>
            </a:rPr>
            <a:t>  </a:t>
          </a:r>
          <a:r>
            <a:rPr lang="en-US" sz="2500" b="0" kern="1200" spc="-150" dirty="0" smtClean="0">
              <a:effectLst>
                <a:outerShdw blurRad="38100" dist="38100" dir="2700000" algn="tl">
                  <a:srgbClr val="000000">
                    <a:alpha val="43137"/>
                  </a:srgbClr>
                </a:outerShdw>
              </a:effectLst>
            </a:rPr>
            <a:t>TBI: damage to the brain caused by  external force  or trauma </a:t>
          </a:r>
        </a:p>
        <a:p>
          <a:pPr lvl="0" algn="ctr" defTabSz="1155700">
            <a:lnSpc>
              <a:spcPct val="90000"/>
            </a:lnSpc>
            <a:spcBef>
              <a:spcPct val="0"/>
            </a:spcBef>
            <a:spcAft>
              <a:spcPts val="600"/>
            </a:spcAft>
          </a:pPr>
          <a:r>
            <a:rPr lang="en-US" sz="1900" b="0" kern="1200" spc="-150" dirty="0" smtClean="0">
              <a:effectLst>
                <a:outerShdw blurRad="38100" dist="38100" dir="2700000" algn="tl">
                  <a:srgbClr val="000000">
                    <a:alpha val="43137"/>
                  </a:srgbClr>
                </a:outerShdw>
              </a:effectLst>
            </a:rPr>
            <a:t>(Strokes, aneurisms, etc. are examples of internal trauma) </a:t>
          </a:r>
          <a:endParaRPr lang="en-US" sz="1900" b="0" kern="1200" spc="-150" dirty="0">
            <a:effectLst>
              <a:outerShdw blurRad="38100" dist="38100" dir="2700000" algn="tl">
                <a:srgbClr val="000000">
                  <a:alpha val="43137"/>
                </a:srgbClr>
              </a:outerShdw>
            </a:effectLst>
          </a:endParaRPr>
        </a:p>
      </dsp:txBody>
      <dsp:txXfrm>
        <a:off x="0" y="39133"/>
        <a:ext cx="3834809" cy="2018725"/>
      </dsp:txXfrm>
    </dsp:sp>
    <dsp:sp modelId="{2AF0D11B-4DFE-497F-A91A-80FA427A5148}">
      <dsp:nvSpPr>
        <dsp:cNvPr id="0" name=""/>
        <dsp:cNvSpPr/>
      </dsp:nvSpPr>
      <dsp:spPr>
        <a:xfrm rot="21437489">
          <a:off x="4339116" y="930031"/>
          <a:ext cx="669506" cy="0"/>
        </a:xfrm>
        <a:custGeom>
          <a:avLst/>
          <a:gdLst/>
          <a:ahLst/>
          <a:cxnLst/>
          <a:rect l="0" t="0" r="0" b="0"/>
          <a:pathLst>
            <a:path>
              <a:moveTo>
                <a:pt x="0" y="0"/>
              </a:moveTo>
              <a:lnTo>
                <a:pt x="669506"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7D2E5-5573-4A03-A586-E4C986413F24}">
      <dsp:nvSpPr>
        <dsp:cNvPr id="0" name=""/>
        <dsp:cNvSpPr/>
      </dsp:nvSpPr>
      <dsp:spPr>
        <a:xfrm>
          <a:off x="5008249" y="24610"/>
          <a:ext cx="3602350" cy="1608784"/>
        </a:xfrm>
        <a:prstGeom prst="roundRect">
          <a:avLst/>
        </a:prstGeom>
        <a:solidFill>
          <a:srgbClr val="92D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n-US" sz="2000" u="sng" kern="1200" spc="-150" dirty="0" smtClean="0">
              <a:solidFill>
                <a:schemeClr val="tx2">
                  <a:lumMod val="50000"/>
                </a:schemeClr>
              </a:solidFill>
            </a:rPr>
            <a:t>Closed</a:t>
          </a:r>
          <a:r>
            <a:rPr lang="en-US" sz="2000" u="none" kern="1200" spc="-150" dirty="0" smtClean="0">
              <a:solidFill>
                <a:schemeClr val="tx2">
                  <a:lumMod val="50000"/>
                </a:schemeClr>
              </a:solidFill>
            </a:rPr>
            <a:t> TBI:  Brain is damaged without penetrating skull</a:t>
          </a:r>
        </a:p>
        <a:p>
          <a:pPr lvl="0" algn="l" defTabSz="889000">
            <a:lnSpc>
              <a:spcPct val="90000"/>
            </a:lnSpc>
            <a:spcBef>
              <a:spcPct val="0"/>
            </a:spcBef>
            <a:spcAft>
              <a:spcPct val="35000"/>
            </a:spcAft>
          </a:pPr>
          <a:r>
            <a:rPr lang="en-US" sz="2000" u="sng" kern="1200" spc="-150" dirty="0" smtClean="0">
              <a:solidFill>
                <a:schemeClr val="tx2">
                  <a:lumMod val="50000"/>
                </a:schemeClr>
              </a:solidFill>
            </a:rPr>
            <a:t>Open</a:t>
          </a:r>
          <a:r>
            <a:rPr lang="en-US" sz="2000" u="none" kern="1200" spc="-150" dirty="0" smtClean="0">
              <a:solidFill>
                <a:schemeClr val="tx2">
                  <a:lumMod val="50000"/>
                </a:schemeClr>
              </a:solidFill>
            </a:rPr>
            <a:t> TBI:  Skull penetrated by an external object </a:t>
          </a:r>
          <a:endParaRPr lang="en-US" sz="2000" u="none" kern="1200" spc="-150" dirty="0">
            <a:solidFill>
              <a:schemeClr val="tx2">
                <a:lumMod val="50000"/>
              </a:schemeClr>
            </a:solidFill>
          </a:endParaRPr>
        </a:p>
      </dsp:txBody>
      <dsp:txXfrm>
        <a:off x="5086783" y="103144"/>
        <a:ext cx="3445282" cy="1451716"/>
      </dsp:txXfrm>
    </dsp:sp>
    <dsp:sp modelId="{FCECE438-93EF-46B8-9BE8-D1C62E2A5FEB}">
      <dsp:nvSpPr>
        <dsp:cNvPr id="0" name=""/>
        <dsp:cNvSpPr/>
      </dsp:nvSpPr>
      <dsp:spPr>
        <a:xfrm rot="13130680">
          <a:off x="3057423" y="1928910"/>
          <a:ext cx="411179" cy="0"/>
        </a:xfrm>
        <a:custGeom>
          <a:avLst/>
          <a:gdLst/>
          <a:ahLst/>
          <a:cxnLst/>
          <a:rect l="0" t="0" r="0" b="0"/>
          <a:pathLst>
            <a:path>
              <a:moveTo>
                <a:pt x="0" y="0"/>
              </a:moveTo>
              <a:lnTo>
                <a:pt x="411179"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4A971-13F8-45A2-9556-275A14B61E9B}">
      <dsp:nvSpPr>
        <dsp:cNvPr id="0" name=""/>
        <dsp:cNvSpPr/>
      </dsp:nvSpPr>
      <dsp:spPr>
        <a:xfrm>
          <a:off x="2703855" y="1799962"/>
          <a:ext cx="5779333" cy="4011437"/>
        </a:xfrm>
        <a:prstGeom prst="round2DiagRect">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u="sng" kern="1200" spc="-80" baseline="0" dirty="0" smtClean="0">
              <a:solidFill>
                <a:schemeClr val="tx2">
                  <a:lumMod val="50000"/>
                </a:schemeClr>
              </a:solidFill>
              <a:effectLst/>
            </a:rPr>
            <a:t>Mild</a:t>
          </a:r>
          <a:r>
            <a:rPr lang="en-US" sz="2000" kern="1200" spc="-80" baseline="0" dirty="0" smtClean="0">
              <a:solidFill>
                <a:schemeClr val="tx2">
                  <a:lumMod val="50000"/>
                </a:schemeClr>
              </a:solidFill>
              <a:effectLst/>
            </a:rPr>
            <a:t>: brief or no loss of consciousness (LOC), may show symptoms such as dizziness, vomiting, fatigue, “Concussion”, account for ~75% of TBIs</a:t>
          </a:r>
        </a:p>
        <a:p>
          <a:pPr lvl="0" algn="ctr" defTabSz="889000">
            <a:lnSpc>
              <a:spcPct val="90000"/>
            </a:lnSpc>
            <a:spcBef>
              <a:spcPct val="0"/>
            </a:spcBef>
            <a:spcAft>
              <a:spcPct val="35000"/>
            </a:spcAft>
          </a:pPr>
          <a:r>
            <a:rPr lang="en-US" sz="2000" u="sng" kern="1200" spc="-80" baseline="0" dirty="0" smtClean="0">
              <a:solidFill>
                <a:schemeClr val="tx2">
                  <a:lumMod val="50000"/>
                </a:schemeClr>
              </a:solidFill>
              <a:effectLst/>
            </a:rPr>
            <a:t>Moderate</a:t>
          </a:r>
          <a:r>
            <a:rPr lang="en-US" sz="2000" kern="1200" spc="-80" baseline="0" dirty="0" smtClean="0">
              <a:solidFill>
                <a:schemeClr val="tx2">
                  <a:lumMod val="50000"/>
                </a:schemeClr>
              </a:solidFill>
              <a:effectLst/>
            </a:rPr>
            <a:t>: LOC can last from several minutes to  several hours; may have tissue damage, bleeding, or fractures in skull; symptoms may include loss of recall of event,  extended period of confusion, and impaired verbal memory</a:t>
          </a:r>
        </a:p>
        <a:p>
          <a:pPr lvl="0" algn="ctr" defTabSz="889000">
            <a:lnSpc>
              <a:spcPct val="90000"/>
            </a:lnSpc>
            <a:spcBef>
              <a:spcPct val="0"/>
            </a:spcBef>
            <a:spcAft>
              <a:spcPct val="35000"/>
            </a:spcAft>
          </a:pPr>
          <a:r>
            <a:rPr lang="en-US" sz="2000" u="sng" kern="1200" spc="-80" baseline="0" dirty="0" smtClean="0">
              <a:solidFill>
                <a:schemeClr val="tx2">
                  <a:lumMod val="50000"/>
                </a:schemeClr>
              </a:solidFill>
              <a:effectLst/>
            </a:rPr>
            <a:t>Severe: </a:t>
          </a:r>
          <a:r>
            <a:rPr lang="en-US" sz="2000" kern="1200" spc="-80" baseline="0" dirty="0" smtClean="0">
              <a:solidFill>
                <a:schemeClr val="tx2">
                  <a:lumMod val="50000"/>
                </a:schemeClr>
              </a:solidFill>
              <a:effectLst/>
            </a:rPr>
            <a:t>LOC for 6 hours  or longer; long-term disability highly likely; behavior, social, and communications impairment may result</a:t>
          </a:r>
          <a:endParaRPr lang="en-US" sz="2000" kern="1200" spc="-80" baseline="0" dirty="0">
            <a:solidFill>
              <a:schemeClr val="tx2">
                <a:lumMod val="50000"/>
              </a:schemeClr>
            </a:solidFill>
            <a:effectLst/>
          </a:endParaRPr>
        </a:p>
      </dsp:txBody>
      <dsp:txXfrm>
        <a:off x="2899677" y="1995784"/>
        <a:ext cx="5387689" cy="3619793"/>
      </dsp:txXfrm>
    </dsp:sp>
    <dsp:sp modelId="{4BB7BC18-4B96-4684-944A-F53379579DC5}">
      <dsp:nvSpPr>
        <dsp:cNvPr id="0" name=""/>
        <dsp:cNvSpPr/>
      </dsp:nvSpPr>
      <dsp:spPr>
        <a:xfrm rot="6433506">
          <a:off x="1766299" y="2124558"/>
          <a:ext cx="139665" cy="0"/>
        </a:xfrm>
        <a:custGeom>
          <a:avLst/>
          <a:gdLst/>
          <a:ahLst/>
          <a:cxnLst/>
          <a:rect l="0" t="0" r="0" b="0"/>
          <a:pathLst>
            <a:path>
              <a:moveTo>
                <a:pt x="0" y="0"/>
              </a:moveTo>
              <a:lnTo>
                <a:pt x="139665"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8DADA-9720-477A-9732-204EF9AE2761}">
      <dsp:nvSpPr>
        <dsp:cNvPr id="0" name=""/>
        <dsp:cNvSpPr/>
      </dsp:nvSpPr>
      <dsp:spPr>
        <a:xfrm>
          <a:off x="-162403" y="2191259"/>
          <a:ext cx="2844473" cy="3584273"/>
        </a:xfrm>
        <a:prstGeom prst="roundRect">
          <a:avLst/>
        </a:prstGeom>
        <a:solidFill>
          <a:schemeClr val="accent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l" defTabSz="844550">
            <a:lnSpc>
              <a:spcPct val="90000"/>
            </a:lnSpc>
            <a:spcBef>
              <a:spcPct val="0"/>
            </a:spcBef>
            <a:spcAft>
              <a:spcPct val="35000"/>
            </a:spcAft>
          </a:pPr>
          <a:r>
            <a:rPr lang="en-US" sz="1900" u="sng" kern="1200" spc="-150" dirty="0" smtClean="0">
              <a:solidFill>
                <a:schemeClr val="tx2">
                  <a:lumMod val="50000"/>
                </a:schemeClr>
              </a:solidFill>
            </a:rPr>
            <a:t>Primary</a:t>
          </a:r>
          <a:r>
            <a:rPr lang="en-US" sz="1900" kern="1200" spc="-150" dirty="0" smtClean="0">
              <a:solidFill>
                <a:schemeClr val="tx2">
                  <a:lumMod val="50000"/>
                </a:schemeClr>
              </a:solidFill>
            </a:rPr>
            <a:t> Event:  Initial phase of injury (i.e. shearing, brain contusion, skull fracture)</a:t>
          </a:r>
        </a:p>
        <a:p>
          <a:pPr lvl="0" algn="l" defTabSz="844550">
            <a:lnSpc>
              <a:spcPct val="90000"/>
            </a:lnSpc>
            <a:spcBef>
              <a:spcPct val="0"/>
            </a:spcBef>
            <a:spcAft>
              <a:spcPct val="35000"/>
            </a:spcAft>
          </a:pPr>
          <a:r>
            <a:rPr lang="en-US" sz="1900" u="sng" kern="1200" spc="-150" dirty="0" smtClean="0">
              <a:solidFill>
                <a:schemeClr val="tx2">
                  <a:lumMod val="50000"/>
                </a:schemeClr>
              </a:solidFill>
            </a:rPr>
            <a:t>Secondary: </a:t>
          </a:r>
          <a:r>
            <a:rPr lang="en-US" sz="1900" u="none" kern="1200" spc="-150" dirty="0" smtClean="0">
              <a:solidFill>
                <a:schemeClr val="tx2">
                  <a:lumMod val="50000"/>
                </a:schemeClr>
              </a:solidFill>
            </a:rPr>
            <a:t> H</a:t>
          </a:r>
          <a:r>
            <a:rPr lang="en-US" sz="1900" kern="1200" spc="-150" dirty="0" smtClean="0">
              <a:solidFill>
                <a:schemeClr val="tx2">
                  <a:lumMod val="50000"/>
                </a:schemeClr>
              </a:solidFill>
            </a:rPr>
            <a:t>ours to days post-injury (i.e. bleeding, swelling)</a:t>
          </a:r>
        </a:p>
        <a:p>
          <a:pPr lvl="0" algn="l" defTabSz="844550">
            <a:lnSpc>
              <a:spcPct val="90000"/>
            </a:lnSpc>
            <a:spcBef>
              <a:spcPct val="0"/>
            </a:spcBef>
            <a:spcAft>
              <a:spcPct val="35000"/>
            </a:spcAft>
          </a:pPr>
          <a:r>
            <a:rPr lang="en-US" sz="1900" u="sng" kern="1200" spc="-150" dirty="0" smtClean="0">
              <a:solidFill>
                <a:schemeClr val="tx2">
                  <a:lumMod val="50000"/>
                </a:schemeClr>
              </a:solidFill>
            </a:rPr>
            <a:t>Tertiary: </a:t>
          </a:r>
          <a:r>
            <a:rPr lang="en-US" sz="1900" u="none" kern="1200" spc="-150" dirty="0" smtClean="0">
              <a:solidFill>
                <a:schemeClr val="tx2">
                  <a:lumMod val="50000"/>
                </a:schemeClr>
              </a:solidFill>
            </a:rPr>
            <a:t> W</a:t>
          </a:r>
          <a:r>
            <a:rPr lang="en-US" sz="1900" kern="1200" spc="-150" dirty="0" smtClean="0">
              <a:solidFill>
                <a:schemeClr val="tx2">
                  <a:lumMod val="50000"/>
                </a:schemeClr>
              </a:solidFill>
            </a:rPr>
            <a:t>eeks to months post-injury (i.e. seizure disorder, hydrocephalus)</a:t>
          </a:r>
          <a:endParaRPr lang="en-US" sz="1900" kern="1200" spc="-150" dirty="0">
            <a:solidFill>
              <a:schemeClr val="tx2">
                <a:lumMod val="50000"/>
              </a:schemeClr>
            </a:solidFill>
          </a:endParaRPr>
        </a:p>
      </dsp:txBody>
      <dsp:txXfrm>
        <a:off x="-23547" y="2330115"/>
        <a:ext cx="2566761" cy="3306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BB2A25-0F5D-4946-AC3C-83DB0F84FEF5}" type="datetimeFigureOut">
              <a:rPr lang="en-US" smtClean="0"/>
              <a:t>2/8/2012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E0230-5479-4E95-9C14-F76C2EF7FF39}" type="slidenum">
              <a:rPr lang="en-US" smtClean="0"/>
              <a:t>‹#›</a:t>
            </a:fld>
            <a:endParaRPr lang="en-US"/>
          </a:p>
        </p:txBody>
      </p:sp>
    </p:spTree>
    <p:extLst>
      <p:ext uri="{BB962C8B-B14F-4D97-AF65-F5344CB8AC3E}">
        <p14:creationId xmlns:p14="http://schemas.microsoft.com/office/powerpoint/2010/main" val="26616279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01122-0CD5-4838-B077-7202D17C8405}" type="datetimeFigureOut">
              <a:rPr lang="en-US" smtClean="0"/>
              <a:t>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E539D-0053-4A28-BE3C-0735BAAD6C58}" type="slidenum">
              <a:rPr lang="en-US" smtClean="0"/>
              <a:t>‹#›</a:t>
            </a:fld>
            <a:endParaRPr lang="en-US"/>
          </a:p>
        </p:txBody>
      </p:sp>
    </p:spTree>
    <p:extLst>
      <p:ext uri="{BB962C8B-B14F-4D97-AF65-F5344CB8AC3E}">
        <p14:creationId xmlns:p14="http://schemas.microsoft.com/office/powerpoint/2010/main" val="7270780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Neuroplasticit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wikipedia.org/wiki/Paul_Bach-y-Rit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dc.gov/"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00536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68326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Head Injury: The Hidden Challenge/TBI</a:t>
            </a:r>
            <a:r>
              <a:rPr lang="en-US" baseline="0" dirty="0" smtClean="0"/>
              <a:t> 101 MC 12711</a:t>
            </a:r>
            <a:endParaRPr lang="en-US" dirty="0" smtClean="0"/>
          </a:p>
          <a:p>
            <a:endParaRPr lang="en-US" dirty="0"/>
          </a:p>
        </p:txBody>
      </p:sp>
    </p:spTree>
    <p:extLst>
      <p:ext uri="{BB962C8B-B14F-4D97-AF65-F5344CB8AC3E}">
        <p14:creationId xmlns:p14="http://schemas.microsoft.com/office/powerpoint/2010/main" val="1027785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Head Injury: The Hidden Challenge/TBI</a:t>
            </a:r>
            <a:r>
              <a:rPr lang="en-US" sz="1600" baseline="0" dirty="0" smtClean="0"/>
              <a:t> 101 MC 12711</a:t>
            </a:r>
            <a:endParaRPr lang="en-US" sz="1600" dirty="0" smtClean="0"/>
          </a:p>
          <a:p>
            <a:pPr algn="just"/>
            <a:endParaRPr lang="en-US" sz="1600" dirty="0" smtClean="0">
              <a:latin typeface="Arial" charset="0"/>
              <a:cs typeface="Times New Roman" pitchFamily="18" charset="0"/>
            </a:endParaRPr>
          </a:p>
          <a:p>
            <a:pPr algn="just"/>
            <a:r>
              <a:rPr lang="en-US" sz="1600" dirty="0" smtClean="0">
                <a:latin typeface="Arial" charset="0"/>
                <a:cs typeface="Times New Roman" pitchFamily="18" charset="0"/>
              </a:rPr>
              <a:t>The </a:t>
            </a:r>
            <a:r>
              <a:rPr lang="en-US" sz="1600" dirty="0">
                <a:latin typeface="Arial" charset="0"/>
                <a:cs typeface="Times New Roman" pitchFamily="18" charset="0"/>
              </a:rPr>
              <a:t>frontal lobe is the home of our “executive functioning” skills. As previously discussed, frontal lobe abilities are more likely to be  disrupted following a traumatic brain injury.</a:t>
            </a:r>
          </a:p>
          <a:p>
            <a:pPr algn="just"/>
            <a:r>
              <a:rPr lang="en-US" sz="1600" dirty="0">
                <a:latin typeface="Arial" charset="0"/>
                <a:cs typeface="Times New Roman" pitchFamily="18" charset="0"/>
              </a:rPr>
              <a:t>In this slide, you will see the types of executive difficulties a person can experience after a TBI.   It is these executive impairments, which often exist in various combinations,  that create the most difficulties in day-to-day functioning for individuals after TBI. </a:t>
            </a:r>
          </a:p>
          <a:p>
            <a:pPr algn="just"/>
            <a:r>
              <a:rPr lang="en-US" sz="1600" dirty="0">
                <a:latin typeface="Arial" charset="0"/>
                <a:cs typeface="Times New Roman" pitchFamily="18" charset="0"/>
              </a:rPr>
              <a:t>The person will still function under the </a:t>
            </a:r>
            <a:r>
              <a:rPr lang="en-US" sz="1600" i="1" u="sng" dirty="0">
                <a:latin typeface="Arial" charset="0"/>
                <a:cs typeface="Times New Roman" pitchFamily="18" charset="0"/>
              </a:rPr>
              <a:t>idea</a:t>
            </a:r>
            <a:r>
              <a:rPr lang="en-US" sz="1600" dirty="0">
                <a:latin typeface="Arial" charset="0"/>
                <a:cs typeface="Times New Roman" pitchFamily="18" charset="0"/>
              </a:rPr>
              <a:t> of who they were before the injury without the same functioning abilities.</a:t>
            </a:r>
          </a:p>
          <a:p>
            <a:pPr algn="just"/>
            <a:endParaRPr lang="en-US" sz="1600" dirty="0">
              <a:latin typeface="Arial" charset="0"/>
              <a:cs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t>Head Injury: The Hidden Challenge/TBI</a:t>
            </a:r>
            <a:r>
              <a:rPr lang="en-US" sz="1400" baseline="0" dirty="0" smtClean="0"/>
              <a:t> 101 MC 12711</a:t>
            </a:r>
            <a:endParaRPr lang="en-US" sz="1400" dirty="0" smtClean="0"/>
          </a:p>
          <a:p>
            <a:pPr algn="just"/>
            <a:endParaRPr lang="en-US" sz="1400" dirty="0" smtClean="0">
              <a:latin typeface="Arial" charset="0"/>
              <a:cs typeface="Times New Roman" pitchFamily="18" charset="0"/>
            </a:endParaRPr>
          </a:p>
          <a:p>
            <a:pPr algn="just"/>
            <a:r>
              <a:rPr lang="en-US" sz="1400" dirty="0" smtClean="0">
                <a:latin typeface="Arial" charset="0"/>
                <a:cs typeface="Times New Roman" pitchFamily="18" charset="0"/>
              </a:rPr>
              <a:t>The </a:t>
            </a:r>
            <a:r>
              <a:rPr lang="en-US" sz="1400" dirty="0">
                <a:latin typeface="Arial" charset="0"/>
                <a:cs typeface="Times New Roman" pitchFamily="18" charset="0"/>
              </a:rPr>
              <a:t>frontal lobe of the brain is also the “home” of personality and emotions…As a result of damage to the frontal lobe, individuals will present with a range of emotional and behavioral changes after TBI. </a:t>
            </a:r>
          </a:p>
          <a:p>
            <a:pPr algn="just"/>
            <a:r>
              <a:rPr lang="en-US" sz="1400" dirty="0">
                <a:latin typeface="Arial" charset="0"/>
                <a:cs typeface="Times New Roman" pitchFamily="18" charset="0"/>
              </a:rPr>
              <a:t>The most common emotional changes (noted in red) are depression and anxiety. Depression is often fueled by the person’s constant comparison of abilities “before” and “after” their TBI.  The before and after contrast the individual makes is a common comment…”before I could do …, now I can’t”.  “I used to be able to … now I can’t”.</a:t>
            </a:r>
          </a:p>
          <a:p>
            <a:pPr algn="just"/>
            <a:r>
              <a:rPr lang="en-US" sz="1400" dirty="0">
                <a:latin typeface="Arial" charset="0"/>
                <a:cs typeface="Times New Roman" pitchFamily="18" charset="0"/>
              </a:rPr>
              <a:t>Anxiety symptoms include irritability, impatience and </a:t>
            </a:r>
            <a:r>
              <a:rPr lang="en-US" sz="1400" dirty="0" err="1">
                <a:latin typeface="Arial" charset="0"/>
                <a:cs typeface="Times New Roman" pitchFamily="18" charset="0"/>
              </a:rPr>
              <a:t>agitation.They</a:t>
            </a:r>
            <a:r>
              <a:rPr lang="en-US" sz="1400" dirty="0">
                <a:latin typeface="Arial" charset="0"/>
                <a:cs typeface="Times New Roman" pitchFamily="18" charset="0"/>
              </a:rPr>
              <a:t> are on a short fuse- they can’t monitor their emotions. Of course anxiety and depression are often found in victims of domestic violence who have not sustained a brain injury.</a:t>
            </a:r>
          </a:p>
          <a:p>
            <a:pPr algn="just"/>
            <a:r>
              <a:rPr lang="en-US" sz="1400" dirty="0">
                <a:latin typeface="Arial" charset="0"/>
                <a:cs typeface="Times New Roman" pitchFamily="18" charset="0"/>
              </a:rPr>
              <a:t>Common behavioral changes (noted in yellow) include increased impulsivity, risk taking and self focus.  In addition,  difficulties with maintaining emotional control (i.e., a short fuse) are common.</a:t>
            </a:r>
          </a:p>
          <a:p>
            <a:pPr algn="just"/>
            <a:r>
              <a:rPr lang="en-US" sz="1400" dirty="0">
                <a:latin typeface="Arial" charset="0"/>
                <a:cs typeface="Times New Roman" pitchFamily="18" charset="0"/>
              </a:rPr>
              <a:t>As a result, clients with TBI have difficulty relating to others, and may appear at times to be rebellious or intolerant.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following was retrieved</a:t>
            </a:r>
            <a:r>
              <a:rPr lang="en-US" baseline="0" dirty="0" smtClean="0"/>
              <a:t> from: </a:t>
            </a:r>
            <a:r>
              <a:rPr lang="en-US" dirty="0" smtClean="0">
                <a:hlinkClick r:id="rId3"/>
              </a:rPr>
              <a:t>http://en.wikipedia.org/wiki/Neuroplasticity</a:t>
            </a:r>
            <a:r>
              <a:rPr lang="en-US" dirty="0" smtClean="0"/>
              <a:t> on 11/20/11</a:t>
            </a:r>
          </a:p>
          <a:p>
            <a:pPr eaLnBrk="1" hangingPunct="1">
              <a:spcBef>
                <a:spcPct val="0"/>
              </a:spcBef>
            </a:pPr>
            <a:r>
              <a:rPr lang="en-US" sz="1200" b="0" i="0" u="none" strike="noStrike" kern="1200" dirty="0" smtClean="0">
                <a:solidFill>
                  <a:schemeClr val="tx1"/>
                </a:solidFill>
                <a:effectLst/>
                <a:latin typeface="+mn-lt"/>
                <a:ea typeface="+mn-ea"/>
                <a:cs typeface="+mn-cs"/>
                <a:hlinkClick r:id="rId4" tooltip="Paul Bach-y-Rita"/>
              </a:rPr>
              <a:t>Paul Bach-y-Rita</a:t>
            </a:r>
            <a:r>
              <a:rPr lang="en-US" sz="1200" b="0" i="0" kern="1200" dirty="0" smtClean="0">
                <a:solidFill>
                  <a:schemeClr val="tx1"/>
                </a:solidFill>
                <a:effectLst/>
                <a:latin typeface="+mn-lt"/>
                <a:ea typeface="+mn-ea"/>
                <a:cs typeface="+mn-cs"/>
              </a:rPr>
              <a:t>, deceased in 2006, was the “father of sensory substitution and brain plasticity.”</a:t>
            </a:r>
            <a:r>
              <a:rPr lang="en-US" sz="1200" b="0" i="0" u="none" strike="noStrike" kern="1200" baseline="30000" dirty="0" smtClean="0">
                <a:solidFill>
                  <a:schemeClr val="tx1"/>
                </a:solidFill>
                <a:effectLst/>
                <a:latin typeface="+mn-lt"/>
                <a:ea typeface="+mn-ea"/>
                <a:cs typeface="+mn-cs"/>
                <a:hlinkClick r:id="rId3"/>
              </a:rPr>
              <a:t>[20]</a:t>
            </a:r>
            <a:endParaRPr lang="en-US" sz="1200" b="0" i="0" u="none" strike="noStrike" kern="1200" baseline="30000" dirty="0" smtClean="0">
              <a:solidFill>
                <a:schemeClr val="tx1"/>
              </a:solidFill>
              <a:effectLst/>
              <a:latin typeface="+mn-lt"/>
              <a:ea typeface="+mn-ea"/>
              <a:cs typeface="+mn-cs"/>
            </a:endParaRPr>
          </a:p>
          <a:p>
            <a:pPr eaLnBrk="1" hangingPunct="1">
              <a:spcBef>
                <a:spcPct val="0"/>
              </a:spcBef>
            </a:pPr>
            <a:endParaRPr lang="en-US" dirty="0" smtClean="0"/>
          </a:p>
          <a:p>
            <a:pPr eaLnBrk="1" hangingPunct="1">
              <a:spcBef>
                <a:spcPct val="0"/>
              </a:spcBef>
            </a:pPr>
            <a:r>
              <a:rPr lang="en-US" sz="1200" b="0" i="0" kern="1200" dirty="0" smtClean="0">
                <a:solidFill>
                  <a:schemeClr val="tx1"/>
                </a:solidFill>
                <a:effectLst/>
                <a:latin typeface="+mn-lt"/>
                <a:ea typeface="+mn-ea"/>
                <a:cs typeface="+mn-cs"/>
              </a:rPr>
              <a:t>Bach-y-Rita explained plasticity by saying, “If you are driving from here to Milwaukee and the main bridge goes out, first you are paralyzed. Then you take old secondary roads through the farmland. Then you use these roads more; you find shorter paths to use to get where you want to go, and you start to get there faster. These “secondary” neural pathways are “unmasked” or exposed and strengthened as they are used. The “unmasking” process is generally thought to be one of the principal ways in which the plastic brain reorganizes itself.”</a:t>
            </a:r>
            <a:r>
              <a:rPr lang="en-US" sz="1200" b="0" i="0" u="none" strike="noStrike" kern="1200" baseline="30000" dirty="0" smtClean="0">
                <a:solidFill>
                  <a:schemeClr val="tx1"/>
                </a:solidFill>
                <a:effectLst/>
                <a:latin typeface="+mn-lt"/>
                <a:ea typeface="+mn-ea"/>
                <a:cs typeface="+mn-cs"/>
                <a:hlinkClick r:id="rId3"/>
              </a:rPr>
              <a:t>[11]</a:t>
            </a:r>
            <a:endParaRPr lang="en-US" dirty="0" smtClean="0"/>
          </a:p>
          <a:p>
            <a:pPr eaLnBrk="1" hangingPunct="1">
              <a:spcBef>
                <a:spcPct val="0"/>
              </a:spcBef>
              <a:buFontTx/>
              <a:buNone/>
            </a:pPr>
            <a:endParaRPr lang="en-US" dirty="0" smtClean="0"/>
          </a:p>
          <a:p>
            <a:pPr eaLnBrk="1" hangingPunct="1">
              <a:spcBef>
                <a:spcPct val="0"/>
              </a:spcBef>
              <a:buFontTx/>
              <a:buChar char="•"/>
            </a:pPr>
            <a:endParaRPr lang="en-US" dirty="0" smtClean="0"/>
          </a:p>
          <a:p>
            <a:pPr eaLnBrk="1" hangingPunct="1">
              <a:spcBef>
                <a:spcPct val="0"/>
              </a:spcBef>
              <a:buFontTx/>
              <a:buChar char="•"/>
            </a:pPr>
            <a:r>
              <a:rPr lang="en-US" dirty="0" smtClean="0"/>
              <a:t>We can think of the neurons in the brain as functioning like roads on a map.</a:t>
            </a:r>
          </a:p>
          <a:p>
            <a:pPr eaLnBrk="1" hangingPunct="1">
              <a:spcBef>
                <a:spcPct val="0"/>
              </a:spcBef>
              <a:buFontTx/>
              <a:buChar char="•"/>
            </a:pPr>
            <a:r>
              <a:rPr lang="en-US" dirty="0" smtClean="0"/>
              <a:t>When there are lots of roads available it is easier to travel from one place to another; there are more choices of routes to take if one route is blocked.</a:t>
            </a:r>
          </a:p>
          <a:p>
            <a:pPr eaLnBrk="1" hangingPunct="1">
              <a:spcBef>
                <a:spcPct val="0"/>
              </a:spcBef>
              <a:buFontTx/>
              <a:buChar char="•"/>
            </a:pPr>
            <a:r>
              <a:rPr lang="en-US" dirty="0" smtClean="0"/>
              <a:t>Similarly, when the brain has a rich network of neuronal connections it is easier for information to be processed within the brain than when some connections are disrupted.</a:t>
            </a:r>
          </a:p>
          <a:p>
            <a:pPr eaLnBrk="1" hangingPunct="1">
              <a:spcBef>
                <a:spcPct val="0"/>
              </a:spcBef>
              <a:buFontTx/>
              <a:buChar char="•"/>
            </a:pPr>
            <a:r>
              <a:rPr lang="en-US" dirty="0" smtClean="0"/>
              <a:t>After BI, because of shearing and tearing of neurons, some connections within the brain are destroyed, information travels more slowly within the brain as alternate connections are sought, and some connections cannot be made.</a:t>
            </a:r>
          </a:p>
          <a:p>
            <a:pPr eaLnBrk="1" hangingPunct="1">
              <a:spcBef>
                <a:spcPct val="0"/>
              </a:spcBef>
            </a:pPr>
            <a:endParaRPr lang="en-US" dirty="0" smtClean="0"/>
          </a:p>
          <a:p>
            <a:pPr eaLnBrk="1" hangingPunct="1">
              <a:spcBef>
                <a:spcPct val="0"/>
              </a:spcBef>
            </a:pPr>
            <a:endParaRPr lang="en-US" dirty="0" smtClean="0"/>
          </a:p>
          <a:p>
            <a:r>
              <a:rPr lang="en-US" dirty="0" smtClean="0"/>
              <a:t>The</a:t>
            </a:r>
            <a:r>
              <a:rPr lang="en-US" baseline="0" dirty="0" smtClean="0"/>
              <a:t> following was retrieved from: </a:t>
            </a:r>
            <a:r>
              <a:rPr lang="en-US" sz="1200" b="0" i="0" u="none" strike="noStrike" kern="1200" baseline="0" dirty="0" smtClean="0">
                <a:solidFill>
                  <a:schemeClr val="tx1"/>
                </a:solidFill>
                <a:latin typeface="+mn-lt"/>
                <a:ea typeface="+mn-ea"/>
                <a:cs typeface="+mn-cs"/>
              </a:rPr>
              <a:t>Memory Module: A Training Module for Parents and Educators of Children Who Have Experienced a Traumatic Brain Injury from Wisconsin’s Traumatic Brain Injury (TBI) Statewide Task Force/Network.  Funded by an IDEA Discretionary Grant # 2006-9911-22  through the </a:t>
            </a:r>
          </a:p>
          <a:p>
            <a:r>
              <a:rPr lang="en-US" sz="1200" b="0" i="0" u="none" strike="noStrike" kern="1200" baseline="0" dirty="0" smtClean="0">
                <a:solidFill>
                  <a:schemeClr val="tx1"/>
                </a:solidFill>
                <a:latin typeface="+mn-lt"/>
                <a:ea typeface="+mn-ea"/>
                <a:cs typeface="+mn-cs"/>
              </a:rPr>
              <a:t>Wisconsin Department of Public Instruction (</a:t>
            </a:r>
            <a:r>
              <a:rPr lang="en-US" sz="1200" b="0" i="0" u="sng" strike="noStrike" kern="1200" baseline="0" dirty="0" smtClean="0">
                <a:solidFill>
                  <a:schemeClr val="tx1"/>
                </a:solidFill>
                <a:latin typeface="+mn-lt"/>
                <a:ea typeface="+mn-ea"/>
                <a:cs typeface="+mn-cs"/>
              </a:rPr>
              <a:t>http://www.dpi.wi.gov</a:t>
            </a:r>
            <a:r>
              <a:rPr lang="en-US" sz="1200" b="0" i="0" u="none" strike="noStrike" kern="1200" baseline="0" dirty="0" smtClean="0">
                <a:solidFill>
                  <a:schemeClr val="tx1"/>
                </a:solidFill>
                <a:latin typeface="+mn-lt"/>
                <a:ea typeface="+mn-ea"/>
                <a:cs typeface="+mn-cs"/>
              </a:rPr>
              <a:t>).</a:t>
            </a:r>
          </a:p>
          <a:p>
            <a:endParaRPr lang="en-US" dirty="0" smtClean="0"/>
          </a:p>
          <a:p>
            <a:pPr eaLnBrk="1" hangingPunct="1">
              <a:spcBef>
                <a:spcPct val="0"/>
              </a:spcBef>
            </a:pPr>
            <a:r>
              <a:rPr lang="en-US" dirty="0" smtClean="0"/>
              <a:t>“No one area of the brain works in isolation from  the </a:t>
            </a:r>
          </a:p>
          <a:p>
            <a:pPr eaLnBrk="1" hangingPunct="1">
              <a:spcBef>
                <a:spcPct val="0"/>
              </a:spcBef>
            </a:pPr>
            <a:r>
              <a:rPr lang="en-US" dirty="0" smtClean="0"/>
              <a:t>others.  Components of the brain communicate with each </a:t>
            </a:r>
          </a:p>
          <a:p>
            <a:pPr eaLnBrk="1" hangingPunct="1">
              <a:spcBef>
                <a:spcPct val="0"/>
              </a:spcBef>
            </a:pPr>
            <a:r>
              <a:rPr lang="en-US" dirty="0" smtClean="0"/>
              <a:t>other and work together.  Neurons in the brain </a:t>
            </a:r>
          </a:p>
          <a:p>
            <a:pPr eaLnBrk="1" hangingPunct="1">
              <a:spcBef>
                <a:spcPct val="0"/>
              </a:spcBef>
            </a:pPr>
            <a:r>
              <a:rPr lang="en-US" dirty="0" smtClean="0"/>
              <a:t>function like roads on a map.  When there are lots of </a:t>
            </a:r>
          </a:p>
          <a:p>
            <a:pPr eaLnBrk="1" hangingPunct="1">
              <a:spcBef>
                <a:spcPct val="0"/>
              </a:spcBef>
            </a:pPr>
            <a:r>
              <a:rPr lang="en-US" dirty="0" smtClean="0"/>
              <a:t>roads it is easier and quicker to get from one place to the </a:t>
            </a:r>
          </a:p>
          <a:p>
            <a:pPr eaLnBrk="1" hangingPunct="1">
              <a:spcBef>
                <a:spcPct val="0"/>
              </a:spcBef>
            </a:pPr>
            <a:r>
              <a:rPr lang="en-US" dirty="0" smtClean="0"/>
              <a:t>next.  After brain injury, connections in the brain  may </a:t>
            </a:r>
          </a:p>
          <a:p>
            <a:pPr eaLnBrk="1" hangingPunct="1">
              <a:spcBef>
                <a:spcPct val="0"/>
              </a:spcBef>
            </a:pPr>
            <a:r>
              <a:rPr lang="en-US" dirty="0" smtClean="0"/>
              <a:t>be damaged or destroyed making information travel </a:t>
            </a:r>
          </a:p>
          <a:p>
            <a:pPr eaLnBrk="1" hangingPunct="1">
              <a:spcBef>
                <a:spcPct val="0"/>
              </a:spcBef>
            </a:pPr>
            <a:r>
              <a:rPr lang="en-US" dirty="0" smtClean="0"/>
              <a:t>slower from place to place.  Sometimes connections can </a:t>
            </a:r>
          </a:p>
          <a:p>
            <a:pPr eaLnBrk="1" hangingPunct="1">
              <a:spcBef>
                <a:spcPct val="0"/>
              </a:spcBef>
            </a:pPr>
            <a:r>
              <a:rPr lang="en-US" dirty="0" smtClean="0"/>
              <a:t>no longer be made.” </a:t>
            </a:r>
          </a:p>
          <a:p>
            <a:pPr eaLnBrk="1" hangingPunct="1">
              <a:spcBef>
                <a:spcPct val="0"/>
              </a:spcBef>
            </a:pPr>
            <a:r>
              <a:rPr lang="en-US" dirty="0" smtClean="0"/>
              <a:t>Fred </a:t>
            </a:r>
            <a:r>
              <a:rPr lang="en-US" dirty="0" err="1" smtClean="0"/>
              <a:t>Theye</a:t>
            </a:r>
            <a:r>
              <a:rPr lang="en-US" dirty="0" smtClean="0"/>
              <a:t>, </a:t>
            </a:r>
            <a:r>
              <a:rPr lang="en-US" dirty="0" err="1" smtClean="0"/>
              <a:t>Ph.D</a:t>
            </a:r>
            <a:r>
              <a:rPr lang="en-US" dirty="0" smtClean="0"/>
              <a:t> </a:t>
            </a:r>
          </a:p>
          <a:p>
            <a:pPr eaLnBrk="1" hangingPunct="1">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Retrieved from </a:t>
            </a:r>
            <a:r>
              <a:rPr lang="en-US" sz="1800" dirty="0" err="1" smtClean="0"/>
              <a:t>powerpoint</a:t>
            </a:r>
            <a:r>
              <a:rPr lang="en-US" sz="1800" dirty="0" smtClean="0"/>
              <a:t> “Linking Domestic Violence and Traumatic Brain Injury by </a:t>
            </a:r>
            <a:r>
              <a:rPr lang="en-US" sz="1800" b="0" dirty="0" smtClean="0">
                <a:solidFill>
                  <a:schemeClr val="tx2"/>
                </a:solidFill>
                <a:latin typeface="Arial" charset="0"/>
              </a:rPr>
              <a:t>Alabama Department of Rehabilitation Services”</a:t>
            </a:r>
            <a:r>
              <a:rPr lang="en-US" sz="1800" dirty="0" smtClean="0"/>
              <a:t>, </a:t>
            </a:r>
            <a:r>
              <a:rPr kumimoji="1" lang="en-US" sz="1800" dirty="0" smtClean="0">
                <a:solidFill>
                  <a:schemeClr val="tx2"/>
                </a:solidFill>
                <a:latin typeface="Arial" charset="0"/>
              </a:rPr>
              <a:t>Supported by Grant CFDA#93.234 TBI Post Demonstration Maternal and Child Health Bureau, United States Department of Health &amp; Human Services.</a:t>
            </a:r>
            <a:endParaRPr lang="en-US" sz="1800" b="0" dirty="0" smtClean="0">
              <a:solidFill>
                <a:schemeClr val="tx2"/>
              </a:solidFill>
              <a:latin typeface="Arial" charset="0"/>
            </a:endParaRPr>
          </a:p>
          <a:p>
            <a:endParaRPr lang="en-US" sz="1800" b="1" dirty="0" smtClean="0">
              <a:latin typeface="Arial" charset="0"/>
            </a:endParaRPr>
          </a:p>
          <a:p>
            <a:r>
              <a:rPr lang="en-US" sz="1800" b="1" dirty="0" smtClean="0">
                <a:latin typeface="Arial" charset="0"/>
              </a:rPr>
              <a:t>Domestic </a:t>
            </a:r>
            <a:r>
              <a:rPr lang="en-US" sz="1800" b="1" dirty="0">
                <a:latin typeface="Arial" charset="0"/>
              </a:rPr>
              <a:t>Violence is </a:t>
            </a:r>
            <a:r>
              <a:rPr lang="en-US" sz="1800" b="1" i="1" u="sng" dirty="0">
                <a:latin typeface="Arial" charset="0"/>
              </a:rPr>
              <a:t>NOT</a:t>
            </a:r>
            <a:r>
              <a:rPr lang="en-US" sz="1800" b="1" dirty="0">
                <a:latin typeface="Arial" charset="0"/>
              </a:rPr>
              <a:t> a private matter, a couples problem, a domestic “squabble” or a “fight”.  </a:t>
            </a:r>
          </a:p>
          <a:p>
            <a:r>
              <a:rPr lang="en-US" sz="1800" b="1" dirty="0">
                <a:latin typeface="Arial" charset="0"/>
              </a:rPr>
              <a:t>It is </a:t>
            </a:r>
            <a:r>
              <a:rPr lang="en-US" sz="1800" b="1" i="1" u="sng" dirty="0">
                <a:latin typeface="Arial" charset="0"/>
              </a:rPr>
              <a:t>NOT</a:t>
            </a:r>
            <a:r>
              <a:rPr lang="en-US" sz="1800" b="1" dirty="0">
                <a:latin typeface="Arial" charset="0"/>
              </a:rPr>
              <a:t>  a momentary loss of temper or the abuse of alcohol and drugs.  </a:t>
            </a:r>
          </a:p>
          <a:p>
            <a:r>
              <a:rPr lang="en-US" sz="1800" b="1" dirty="0">
                <a:latin typeface="Arial" charset="0"/>
              </a:rPr>
              <a:t>Violence is a </a:t>
            </a:r>
            <a:r>
              <a:rPr lang="en-US" sz="1800" b="1" i="1" u="sng" dirty="0">
                <a:latin typeface="Arial" charset="0"/>
              </a:rPr>
              <a:t>CHOICE</a:t>
            </a:r>
            <a:r>
              <a:rPr lang="en-US" sz="1800" b="1" dirty="0">
                <a:latin typeface="Arial" charset="0"/>
              </a:rPr>
              <a:t> the abuser makes.</a:t>
            </a:r>
          </a:p>
          <a:p>
            <a:r>
              <a:rPr lang="en-US" sz="1800" b="1" dirty="0">
                <a:latin typeface="Arial" charset="0"/>
              </a:rPr>
              <a:t>It is about one partner in an intimate relationship attempting to obtain and maintain POWER and CONTROL over the other</a:t>
            </a:r>
            <a:r>
              <a:rPr lang="en-US" sz="1800" b="1" dirty="0" smtClean="0">
                <a:latin typeface="Arial" charset="0"/>
              </a:rPr>
              <a:t>.</a:t>
            </a:r>
          </a:p>
          <a:p>
            <a:endParaRPr lang="en-US" sz="1800" b="1" dirty="0" smtClean="0">
              <a:latin typeface="Arial" charset="0"/>
            </a:endParaRPr>
          </a:p>
          <a:p>
            <a:r>
              <a:rPr lang="en-US" sz="1800" b="1" u="sng" dirty="0" smtClean="0"/>
              <a:t>In various studies</a:t>
            </a:r>
            <a:r>
              <a:rPr lang="en-US" sz="1800" dirty="0" smtClean="0"/>
              <a:t>…</a:t>
            </a:r>
            <a:r>
              <a:rPr lang="en-US" sz="1400" dirty="0" smtClean="0"/>
              <a:t> </a:t>
            </a:r>
          </a:p>
          <a:p>
            <a:r>
              <a:rPr lang="en-US" sz="1800" dirty="0" smtClean="0"/>
              <a:t>incidence rates range from 8.4% to 22% annually.</a:t>
            </a:r>
          </a:p>
          <a:p>
            <a:r>
              <a:rPr lang="en-US" sz="1800" dirty="0" smtClean="0"/>
              <a:t>This is actually the tip of the iceberg. The data is old instantly and is under represented of actual numbers.</a:t>
            </a:r>
          </a:p>
          <a:p>
            <a:endParaRPr lang="en-US" sz="1800" b="1" dirty="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Retrieved from </a:t>
            </a:r>
            <a:r>
              <a:rPr lang="en-US" sz="2000" dirty="0" err="1" smtClean="0"/>
              <a:t>powerpoint</a:t>
            </a:r>
            <a:r>
              <a:rPr lang="en-US" sz="2000" dirty="0" smtClean="0"/>
              <a:t> “Linking Domestic Violence and Traumatic Brain Injury by </a:t>
            </a:r>
            <a:r>
              <a:rPr lang="en-US" sz="2000" b="0" dirty="0" smtClean="0">
                <a:solidFill>
                  <a:schemeClr val="tx2"/>
                </a:solidFill>
                <a:latin typeface="Arial" charset="0"/>
              </a:rPr>
              <a:t>Alabama Department of Rehabilitation Services”</a:t>
            </a:r>
            <a:r>
              <a:rPr lang="en-US" sz="2000" dirty="0" smtClean="0"/>
              <a:t>, </a:t>
            </a:r>
            <a:r>
              <a:rPr kumimoji="1" lang="en-US" sz="2000" dirty="0" smtClean="0">
                <a:solidFill>
                  <a:schemeClr val="tx2"/>
                </a:solidFill>
                <a:latin typeface="Arial" charset="0"/>
              </a:rPr>
              <a:t>Supported by Grant CFDA#93.234 TBI Post Demonstration Maternal and Child Health Bureau, United States Department of Health &amp; Human Services.</a:t>
            </a:r>
            <a:endParaRPr lang="en-US" sz="2000" b="0" dirty="0" smtClean="0">
              <a:solidFill>
                <a:schemeClr val="tx2"/>
              </a:solidFill>
              <a:latin typeface="Arial" charset="0"/>
            </a:endParaRPr>
          </a:p>
          <a:p>
            <a:endParaRPr lang="en-US" sz="2000" dirty="0" smtClean="0">
              <a:latin typeface="Arial" charset="0"/>
            </a:endParaRPr>
          </a:p>
          <a:p>
            <a:r>
              <a:rPr lang="en-US" sz="2000" dirty="0" smtClean="0">
                <a:latin typeface="Arial" charset="0"/>
              </a:rPr>
              <a:t>-Symptoms </a:t>
            </a:r>
            <a:r>
              <a:rPr lang="en-US" sz="2000" dirty="0">
                <a:latin typeface="Arial" charset="0"/>
              </a:rPr>
              <a:t>are treated but not the etiology</a:t>
            </a:r>
            <a:r>
              <a:rPr lang="en-US" sz="2000" dirty="0" smtClean="0">
                <a:latin typeface="Arial" charset="0"/>
              </a:rPr>
              <a:t>.</a:t>
            </a:r>
          </a:p>
          <a:p>
            <a:endParaRPr lang="en-US" sz="2000" dirty="0" smtClean="0">
              <a:latin typeface="Arial" charset="0"/>
            </a:endParaRPr>
          </a:p>
          <a:p>
            <a:r>
              <a:rPr lang="en-US" sz="2000" dirty="0" smtClean="0">
                <a:latin typeface="Arial" charset="0"/>
              </a:rPr>
              <a:t>-</a:t>
            </a:r>
            <a:r>
              <a:rPr lang="en-US" sz="2000" b="1" u="sng" dirty="0" smtClean="0"/>
              <a:t>Studies indicate that…</a:t>
            </a:r>
            <a:r>
              <a:rPr lang="en-US" sz="2000" b="1" dirty="0" smtClean="0"/>
              <a:t> </a:t>
            </a:r>
          </a:p>
          <a:p>
            <a:r>
              <a:rPr lang="en-US" sz="2000" b="1" dirty="0" smtClean="0"/>
              <a:t>Greater than 90% of all injuries secondary to domestic violence occur to the head, neck or face region. </a:t>
            </a:r>
          </a:p>
          <a:p>
            <a:r>
              <a:rPr lang="en-US" sz="2000" b="1" u="sng" dirty="0" smtClean="0"/>
              <a:t>Yet brain injury often remains unidentified in the vast majority of cases.</a:t>
            </a:r>
          </a:p>
          <a:p>
            <a:endParaRPr lang="en-US" sz="2000" b="1" u="sng" dirty="0" smtClean="0"/>
          </a:p>
          <a:p>
            <a:r>
              <a:rPr lang="en-US" sz="2000" b="1" i="1" u="sng" dirty="0" smtClean="0"/>
              <a:t>This is where we begin to link DV and TBI.</a:t>
            </a:r>
          </a:p>
          <a:p>
            <a:endParaRPr lang="en-US" sz="2000" b="1" i="1" u="sng" dirty="0" smtClean="0"/>
          </a:p>
          <a:p>
            <a:r>
              <a:rPr lang="en-US" sz="2000" b="1" i="1" u="none" dirty="0" smtClean="0"/>
              <a:t>-</a:t>
            </a:r>
            <a:r>
              <a:rPr lang="en-US" sz="2000" b="1" dirty="0" smtClean="0"/>
              <a:t>LOC is a major indicator of BI.  Not only LOC but the symptoms link DV and TBI.</a:t>
            </a:r>
          </a:p>
          <a:p>
            <a:r>
              <a:rPr lang="en-US" sz="2000" b="1" dirty="0" smtClean="0"/>
              <a:t>This study screened women in 3 metropolitan departments for health issues associated with domestic violence for a possible secondary mild TBI.</a:t>
            </a:r>
          </a:p>
          <a:p>
            <a:r>
              <a:rPr lang="en-US" sz="2000" b="1" dirty="0" smtClean="0"/>
              <a:t>Over 169 women were identified.</a:t>
            </a:r>
          </a:p>
          <a:p>
            <a:r>
              <a:rPr lang="en-US" sz="2000" b="1" dirty="0" smtClean="0"/>
              <a:t>30% agreed to participate in the survey.</a:t>
            </a:r>
          </a:p>
          <a:p>
            <a:r>
              <a:rPr lang="en-US" sz="2000" b="1" u="sng" dirty="0" smtClean="0"/>
              <a:t>Conclusion: </a:t>
            </a:r>
            <a:r>
              <a:rPr lang="en-US" sz="2000" b="1" dirty="0" smtClean="0"/>
              <a:t>Study results argue for greater vigilance in screening domestic violence victims for mild TBI because earlier identification and treatment of any brain injury symptoms seems to diminish their adverse impact on treatment and rehabilitation</a:t>
            </a:r>
            <a:r>
              <a:rPr lang="en-US" sz="2000" b="1" u="sng" dirty="0" smtClean="0"/>
              <a:t> </a:t>
            </a:r>
            <a:r>
              <a:rPr lang="en-US" sz="2000" b="1" dirty="0" smtClean="0"/>
              <a:t>outcome.</a:t>
            </a:r>
          </a:p>
          <a:p>
            <a:r>
              <a:rPr lang="en-US" sz="1600" dirty="0" smtClean="0"/>
              <a:t>Reference of Study:</a:t>
            </a:r>
          </a:p>
          <a:p>
            <a:r>
              <a:rPr lang="en-US" sz="1600" dirty="0" smtClean="0"/>
              <a:t>Corrigan JD, Wolf M, </a:t>
            </a:r>
            <a:r>
              <a:rPr lang="en-US" sz="1600" dirty="0" err="1" smtClean="0"/>
              <a:t>Mysiw</a:t>
            </a:r>
            <a:r>
              <a:rPr lang="en-US" sz="1600" dirty="0" smtClean="0"/>
              <a:t> WJ, Jackson RD, </a:t>
            </a:r>
            <a:r>
              <a:rPr lang="en-US" sz="1600" dirty="0" err="1" smtClean="0"/>
              <a:t>Bogner</a:t>
            </a:r>
            <a:r>
              <a:rPr lang="en-US" sz="1600" dirty="0" smtClean="0"/>
              <a:t> JA,   </a:t>
            </a:r>
            <a:r>
              <a:rPr lang="en-US" sz="1600" i="1" dirty="0" smtClean="0"/>
              <a:t>American Journal of </a:t>
            </a:r>
            <a:r>
              <a:rPr lang="en-US" sz="1600" i="1" dirty="0" err="1" smtClean="0"/>
              <a:t>Obstet</a:t>
            </a:r>
            <a:r>
              <a:rPr lang="en-US" sz="1600" i="1" dirty="0" smtClean="0"/>
              <a:t> Gynecol</a:t>
            </a:r>
            <a:r>
              <a:rPr lang="en-US" sz="1600" dirty="0" smtClean="0"/>
              <a:t>. 2003; 188 (5 </a:t>
            </a:r>
            <a:r>
              <a:rPr lang="en-US" sz="1600" dirty="0" err="1" smtClean="0"/>
              <a:t>Suppl</a:t>
            </a:r>
            <a:r>
              <a:rPr lang="en-US" sz="1600" dirty="0" smtClean="0"/>
              <a:t>):S71-S76</a:t>
            </a:r>
          </a:p>
          <a:p>
            <a:endParaRPr lang="en-US" sz="1600" dirty="0" smtClean="0"/>
          </a:p>
          <a:p>
            <a:r>
              <a:rPr lang="en-US" sz="1600" dirty="0" smtClean="0"/>
              <a:t>-</a:t>
            </a:r>
            <a:r>
              <a:rPr lang="en-US" sz="2000" b="1" u="sng" dirty="0" smtClean="0"/>
              <a:t>Their brain injury was associated with problems with:</a:t>
            </a:r>
          </a:p>
          <a:p>
            <a:r>
              <a:rPr lang="en-US" sz="2000" b="1" u="sng" dirty="0" smtClean="0"/>
              <a:t>memory,</a:t>
            </a:r>
          </a:p>
          <a:p>
            <a:r>
              <a:rPr lang="en-US" sz="2000" b="1" u="sng" dirty="0" smtClean="0"/>
              <a:t>learning and</a:t>
            </a:r>
          </a:p>
          <a:p>
            <a:r>
              <a:rPr lang="en-US" sz="2000" b="1" u="sng" dirty="0" smtClean="0"/>
              <a:t>cognitive flexibility.</a:t>
            </a:r>
          </a:p>
          <a:p>
            <a:endParaRPr lang="en-US" sz="2000" b="1" u="sng" dirty="0" smtClean="0"/>
          </a:p>
          <a:p>
            <a:r>
              <a:rPr lang="en-US" sz="1600" dirty="0" smtClean="0"/>
              <a:t>Reference of Study: </a:t>
            </a:r>
          </a:p>
          <a:p>
            <a:r>
              <a:rPr lang="en-US" sz="1600" dirty="0" smtClean="0"/>
              <a:t>Valera EM, </a:t>
            </a:r>
            <a:r>
              <a:rPr lang="en-US" sz="1600" dirty="0" err="1" smtClean="0"/>
              <a:t>Berenbaum</a:t>
            </a:r>
            <a:r>
              <a:rPr lang="en-US" sz="1600" dirty="0" smtClean="0"/>
              <a:t>, H.</a:t>
            </a:r>
            <a:r>
              <a:rPr lang="en-US" sz="1600" b="1" dirty="0" smtClean="0"/>
              <a:t> </a:t>
            </a:r>
            <a:r>
              <a:rPr lang="en-US" sz="1600" dirty="0" smtClean="0"/>
              <a:t>Journal of Consulting Clinical Psychology. 2003; 71:7970804</a:t>
            </a:r>
          </a:p>
          <a:p>
            <a:endParaRPr lang="en-US" sz="1600" dirty="0" smtClean="0"/>
          </a:p>
          <a:p>
            <a:r>
              <a:rPr lang="en-US" sz="2400" b="1" u="sng" dirty="0" smtClean="0">
                <a:latin typeface="Arial" charset="0"/>
              </a:rPr>
              <a:t>What you see in these studies is a theme of high frequency of repeated blows to the head.</a:t>
            </a:r>
          </a:p>
          <a:p>
            <a:endParaRPr lang="en-US" sz="2400" b="1" u="sng"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u="sng" dirty="0" smtClean="0">
                <a:latin typeface="Arial" charset="0"/>
              </a:rPr>
              <a:t>-</a:t>
            </a:r>
            <a:r>
              <a:rPr lang="en-US" sz="2400" b="1" dirty="0" smtClean="0"/>
              <a:t>These such events do not necessarily result in a single loss of consciousness, but </a:t>
            </a:r>
            <a:r>
              <a:rPr lang="en-US" sz="2400" b="1" i="1" u="sng" dirty="0" smtClean="0"/>
              <a:t>may be cumulative over time</a:t>
            </a:r>
            <a:r>
              <a:rPr lang="en-US" sz="2400" b="1" dirty="0" smtClean="0"/>
              <a:t>.</a:t>
            </a:r>
          </a:p>
          <a:p>
            <a:endParaRPr lang="en-US" sz="2400" b="1" u="sng" dirty="0" smtClean="0">
              <a:latin typeface="Arial" charset="0"/>
            </a:endParaRPr>
          </a:p>
          <a:p>
            <a:endParaRPr lang="en-US" sz="1600" dirty="0" smtClean="0"/>
          </a:p>
          <a:p>
            <a:endParaRPr lang="en-US" sz="2000" b="1" i="1" u="sng" dirty="0" smtClean="0"/>
          </a:p>
          <a:p>
            <a:endParaRPr lang="en-US" sz="2000" dirty="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Retrieved from </a:t>
            </a:r>
            <a:r>
              <a:rPr lang="en-US" sz="1800" dirty="0" err="1" smtClean="0"/>
              <a:t>powerpoint</a:t>
            </a:r>
            <a:r>
              <a:rPr lang="en-US" sz="1800" dirty="0" smtClean="0"/>
              <a:t> “Linking Domestic Violence and Traumatic Brain Injury by </a:t>
            </a:r>
            <a:r>
              <a:rPr lang="en-US" sz="1800" b="0" dirty="0" smtClean="0">
                <a:solidFill>
                  <a:schemeClr val="tx2"/>
                </a:solidFill>
                <a:latin typeface="Arial" charset="0"/>
              </a:rPr>
              <a:t>Alabama Department of Rehabilitation Services”</a:t>
            </a:r>
            <a:r>
              <a:rPr lang="en-US" sz="1800" dirty="0" smtClean="0"/>
              <a:t>, </a:t>
            </a:r>
            <a:r>
              <a:rPr kumimoji="1" lang="en-US" sz="1800" dirty="0" smtClean="0">
                <a:solidFill>
                  <a:schemeClr val="tx2"/>
                </a:solidFill>
                <a:latin typeface="Arial" charset="0"/>
              </a:rPr>
              <a:t>Supported by Grant CFDA#93.234 TBI Post Demonstration Maternal and Child Health Bureau, United States Department of Health &amp; Human Services.</a:t>
            </a:r>
            <a:endParaRPr lang="en-US" sz="1800" b="0" dirty="0" smtClean="0">
              <a:solidFill>
                <a:schemeClr val="tx2"/>
              </a:solidFill>
              <a:latin typeface="Arial" charset="0"/>
            </a:endParaRPr>
          </a:p>
          <a:p>
            <a:endParaRPr lang="en-US" sz="1800" b="1" dirty="0" smtClean="0"/>
          </a:p>
          <a:p>
            <a:r>
              <a:rPr lang="en-US" sz="1800" b="1" dirty="0" smtClean="0"/>
              <a:t>-The </a:t>
            </a:r>
            <a:r>
              <a:rPr lang="en-US" sz="1800" b="1" dirty="0"/>
              <a:t>following are  “Typical Descriptions”… </a:t>
            </a:r>
          </a:p>
          <a:p>
            <a:r>
              <a:rPr lang="en-US" sz="1800" b="1" dirty="0"/>
              <a:t>of women who have experienced domestic violence and do the poorest in domestic violence programs include:</a:t>
            </a:r>
          </a:p>
          <a:p>
            <a:r>
              <a:rPr lang="en-US" sz="1800" b="1" dirty="0"/>
              <a:t>“Unmotivated”,  “Unfocused”,  “Poorly organized”,  “Unable to plan ahead”,  “Unable to follow a train of thought”,  “Forgetful”</a:t>
            </a:r>
          </a:p>
          <a:p>
            <a:r>
              <a:rPr lang="en-US" sz="1800" b="1" dirty="0"/>
              <a:t>These descriptions are similar to those used to describe the cognitive challenges of individuals with a traumatic brain injury. </a:t>
            </a:r>
          </a:p>
          <a:p>
            <a:r>
              <a:rPr lang="en-US" sz="1800" b="1" dirty="0"/>
              <a:t>Thus the characteristics of women who are the victims of domestic violence may be the consequences of a brain injury.</a:t>
            </a:r>
            <a:endParaRPr lang="en-US" sz="1800" b="1" u="sng" dirty="0"/>
          </a:p>
          <a:p>
            <a:endParaRPr lang="en-US" sz="1800" b="1" u="sng" dirty="0"/>
          </a:p>
          <a:p>
            <a:r>
              <a:rPr lang="en-US" sz="1800" b="1" u="sng" dirty="0"/>
              <a:t>If you are looking at a probably candidate for having a BI look at these descriptors… </a:t>
            </a:r>
            <a:r>
              <a:rPr lang="en-US" sz="1800" b="1" dirty="0"/>
              <a:t>“Unmotivated”,  “Unfocused”,  “Poorly organized”,  “Unable to plan ahead”,  “Unable to follow a train of thought”,  “Forgetful</a:t>
            </a:r>
            <a:r>
              <a:rPr lang="en-US" sz="1800" b="1" dirty="0" smtClean="0"/>
              <a:t>”</a:t>
            </a:r>
          </a:p>
          <a:p>
            <a:endParaRPr lang="en-US" sz="1800" b="1" dirty="0" smtClean="0"/>
          </a:p>
          <a:p>
            <a:r>
              <a:rPr lang="en-US" sz="1800" b="1" dirty="0" smtClean="0"/>
              <a:t>-</a:t>
            </a:r>
            <a:r>
              <a:rPr lang="en-US" sz="1200" dirty="0" smtClean="0"/>
              <a:t>Leads to increased cognitive, physical, and emotional dysfunction over time</a:t>
            </a:r>
            <a:r>
              <a:rPr lang="en-US" sz="1400" dirty="0" smtClean="0"/>
              <a:t> </a:t>
            </a:r>
          </a:p>
          <a:p>
            <a:r>
              <a:rPr lang="en-US" sz="1800" u="sng" dirty="0" smtClean="0"/>
              <a:t>with the most disabling in the cognitive domain.</a:t>
            </a:r>
          </a:p>
          <a:p>
            <a:endParaRPr lang="en-US" sz="1800" u="sng" dirty="0" smtClean="0"/>
          </a:p>
          <a:p>
            <a:r>
              <a:rPr lang="en-US" sz="1800" b="1" u="sng" dirty="0" smtClean="0">
                <a:latin typeface="Arial" charset="0"/>
              </a:rPr>
              <a:t>Unless YOU can help, these women become increasingly </a:t>
            </a:r>
            <a:r>
              <a:rPr lang="en-US" sz="1800" b="1" u="sng" dirty="0" err="1" smtClean="0">
                <a:latin typeface="Arial" charset="0"/>
              </a:rPr>
              <a:t>dysfuntional</a:t>
            </a:r>
            <a:r>
              <a:rPr lang="en-US" sz="1800" b="1" u="sng" dirty="0" smtClean="0">
                <a:latin typeface="Arial" charset="0"/>
              </a:rPr>
              <a:t> over time!</a:t>
            </a:r>
          </a:p>
          <a:p>
            <a:endParaRPr lang="en-US" sz="1800"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Retrieved from </a:t>
            </a:r>
            <a:r>
              <a:rPr lang="en-US" dirty="0" err="1" smtClean="0"/>
              <a:t>powerpoint</a:t>
            </a:r>
            <a:r>
              <a:rPr lang="en-US" dirty="0" smtClean="0"/>
              <a:t> “Linking Domestic Violence and Traumatic Brain Injury by </a:t>
            </a:r>
            <a:r>
              <a:rPr lang="en-US" b="0" dirty="0" smtClean="0">
                <a:solidFill>
                  <a:schemeClr val="tx2"/>
                </a:solidFill>
                <a:latin typeface="Arial" charset="0"/>
              </a:rPr>
              <a:t>Alabama Department of Rehabilitation Services”</a:t>
            </a:r>
            <a:r>
              <a:rPr lang="en-US" dirty="0" smtClean="0"/>
              <a:t>, </a:t>
            </a:r>
            <a:r>
              <a:rPr kumimoji="1" lang="en-US" sz="1200" dirty="0" smtClean="0">
                <a:solidFill>
                  <a:schemeClr val="tx2"/>
                </a:solidFill>
                <a:latin typeface="Arial" charset="0"/>
              </a:rPr>
              <a:t>Supported by Grant CFDA#93.234 TBI Post Demonstration Maternal and Child Health Bureau, United States Department of Health &amp; Human Services.</a:t>
            </a:r>
            <a:endParaRPr lang="en-US" b="0" dirty="0" smtClean="0">
              <a:solidFill>
                <a:schemeClr val="tx2"/>
              </a:solidFill>
              <a:latin typeface="Arial" charset="0"/>
            </a:endParaRPr>
          </a:p>
          <a:p>
            <a:endParaRPr lang="en-US" dirty="0" smtClean="0">
              <a:latin typeface="Arial" charset="0"/>
            </a:endParaRPr>
          </a:p>
          <a:p>
            <a:r>
              <a:rPr lang="en-US" dirty="0" smtClean="0">
                <a:latin typeface="Arial" charset="0"/>
              </a:rPr>
              <a:t>Reference</a:t>
            </a:r>
            <a:r>
              <a:rPr lang="en-US" dirty="0">
                <a:latin typeface="Arial" charset="0"/>
              </a:rPr>
              <a:t>: Dr. Mary Hibbard, “A service delivery program for women who are victims of domestic violence identification and referral for brain injury”.(grant proposal)</a:t>
            </a:r>
            <a:endParaRPr lang="en-US" b="1" u="sng" dirty="0">
              <a:latin typeface="Arial" charset="0"/>
            </a:endParaRPr>
          </a:p>
          <a:p>
            <a:r>
              <a:rPr lang="en-US" sz="1400" b="1" dirty="0">
                <a:latin typeface="Arial" charset="0"/>
              </a:rPr>
              <a:t>Abused women typically lack knowledge of long-term consequences of a brain injury and do not seek specialized services.</a:t>
            </a:r>
            <a:r>
              <a:rPr lang="en-US" sz="1400" dirty="0">
                <a:latin typeface="Arial" charset="0"/>
              </a:rPr>
              <a:t>  </a:t>
            </a:r>
          </a:p>
          <a:p>
            <a:r>
              <a:rPr lang="en-US" sz="1400" b="1" dirty="0">
                <a:latin typeface="Arial" charset="0"/>
              </a:rPr>
              <a:t>Furthermore, providers are also unaware of the high risk of a traumatic brain injury in abused women.</a:t>
            </a:r>
          </a:p>
          <a:p>
            <a:r>
              <a:rPr lang="en-US" sz="1400" b="1" dirty="0">
                <a:latin typeface="Arial" charset="0"/>
              </a:rPr>
              <a:t>As a result, professionals fail to link psychodynamic issues presented by women and challenges emerging from an undiagnosed brain injury.</a:t>
            </a:r>
          </a:p>
          <a:p>
            <a:r>
              <a:rPr lang="en-US" sz="1400" b="1" dirty="0">
                <a:latin typeface="Arial" charset="0"/>
              </a:rPr>
              <a:t>Without linking domestic violence and brain injury, they fail to recognize brain injury, so are unable to refer for appropriate brain injury services related rehabilitation services.</a:t>
            </a:r>
          </a:p>
          <a:p>
            <a:r>
              <a:rPr lang="en-US" sz="1400" b="1" dirty="0">
                <a:latin typeface="Arial" charset="0"/>
              </a:rPr>
              <a:t>Thus the lack of knowledge about brain injury serves to increase likelihood of failure in any intervention. </a:t>
            </a:r>
            <a:endParaRPr lang="en-US" sz="1400" b="1" dirty="0" smtClean="0">
              <a:latin typeface="Arial" charset="0"/>
            </a:endParaRPr>
          </a:p>
          <a:p>
            <a:endParaRPr lang="en-US" sz="1400" b="1" dirty="0" smtClean="0">
              <a:latin typeface="Arial" charset="0"/>
            </a:endParaRPr>
          </a:p>
          <a:p>
            <a:r>
              <a:rPr lang="en-US" sz="1400" b="1" dirty="0" smtClean="0">
                <a:latin typeface="Arial" charset="0"/>
              </a:rPr>
              <a:t>-</a:t>
            </a:r>
            <a:r>
              <a:rPr lang="en-US" sz="1400" b="1" dirty="0" smtClean="0"/>
              <a:t>Victims and service providers are </a:t>
            </a:r>
            <a:r>
              <a:rPr lang="en-US" sz="1400" b="1" u="sng" dirty="0" smtClean="0"/>
              <a:t>unaware of the affects of brain injury on</a:t>
            </a:r>
            <a:r>
              <a:rPr lang="en-US" sz="1400" b="1" dirty="0" smtClean="0"/>
              <a:t> their intervention and rehabilitation</a:t>
            </a:r>
            <a:r>
              <a:rPr lang="en-US" sz="1400" b="1" u="sng" dirty="0" smtClean="0"/>
              <a:t> success</a:t>
            </a:r>
            <a:r>
              <a:rPr lang="en-US" sz="1400" b="1" dirty="0" smtClean="0"/>
              <a:t>, </a:t>
            </a:r>
          </a:p>
          <a:p>
            <a:r>
              <a:rPr lang="en-US" sz="1400" b="1" dirty="0" smtClean="0"/>
              <a:t>resulting in an increase in the woman’s risk of continued harm, repeated brain injuries and program failure.</a:t>
            </a:r>
          </a:p>
          <a:p>
            <a:endParaRPr lang="en-US" sz="1400" b="1" dirty="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F537EC9-0905-4315-BABD-4B5A091786F1}" type="slidenum">
              <a:rPr lang="en-US" smtClean="0">
                <a:latin typeface="Calibri" pitchFamily="34" charset="0"/>
              </a:rPr>
              <a:pPr eaLnBrk="1" fontAlgn="base" hangingPunct="1">
                <a:spcBef>
                  <a:spcPct val="0"/>
                </a:spcBef>
                <a:spcAft>
                  <a:spcPct val="0"/>
                </a:spcAft>
              </a:pPr>
              <a:t>23</a:t>
            </a:fld>
            <a:endParaRPr lang="en-US" smtClean="0">
              <a:latin typeface="Calibri"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b="1" dirty="0" smtClean="0">
                <a:latin typeface="Arial" charset="0"/>
              </a:rPr>
              <a:t>Other partners in the state that provide support and services to individuals with TBI and their families include….</a:t>
            </a: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baseline="30000" dirty="0" smtClean="0">
                <a:solidFill>
                  <a:schemeClr val="tx1"/>
                </a:solidFill>
                <a:effectLst/>
                <a:latin typeface="+mn-lt"/>
                <a:ea typeface="+mn-ea"/>
                <a:cs typeface="+mn-cs"/>
              </a:rPr>
              <a:t>2</a:t>
            </a:r>
            <a:r>
              <a:rPr lang="en-US" sz="1200" kern="1200" baseline="0" dirty="0" smtClean="0">
                <a:solidFill>
                  <a:schemeClr val="tx1"/>
                </a:solidFill>
                <a:effectLst/>
                <a:latin typeface="+mn-lt"/>
                <a:ea typeface="+mn-ea"/>
                <a:cs typeface="+mn-cs"/>
              </a:rPr>
              <a:t>  “Traumatic Brain Injury Provider Training Manual”. TBI Project. Michigan     	Department of Community Health. 2005.</a:t>
            </a:r>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2</a:t>
            </a:fld>
            <a:endParaRPr lang="en-US"/>
          </a:p>
        </p:txBody>
      </p:sp>
    </p:spTree>
    <p:extLst>
      <p:ext uri="{BB962C8B-B14F-4D97-AF65-F5344CB8AC3E}">
        <p14:creationId xmlns:p14="http://schemas.microsoft.com/office/powerpoint/2010/main" val="34073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92BC5D5-4713-4F8E-A9DC-5A07326124BC}" type="slidenum">
              <a:rPr lang="en-US" smtClean="0">
                <a:latin typeface="Calibri" pitchFamily="34" charset="0"/>
              </a:rPr>
              <a:pPr eaLnBrk="1" fontAlgn="base" hangingPunct="1">
                <a:spcBef>
                  <a:spcPct val="0"/>
                </a:spcBef>
                <a:spcAft>
                  <a:spcPct val="0"/>
                </a:spcAft>
              </a:pPr>
              <a:t>24</a:t>
            </a:fld>
            <a:endParaRPr lang="en-US" smtClean="0">
              <a:latin typeface="Calibri"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600" b="1" dirty="0" smtClean="0">
                <a:latin typeface="Arial" charset="0"/>
              </a:rPr>
              <a:t>Often when an individual with a brain injury or a service provider is at the crossroads trying to decide what the next step is in getting help to address the multitude of treatment or rehabilitation needs, they are unsure where to go for help.</a:t>
            </a:r>
          </a:p>
          <a:p>
            <a:pPr eaLnBrk="1" hangingPunct="1">
              <a:lnSpc>
                <a:spcPct val="90000"/>
              </a:lnSpc>
              <a:spcBef>
                <a:spcPct val="0"/>
              </a:spcBef>
            </a:pPr>
            <a:r>
              <a:rPr lang="en-US" sz="1600" b="1" dirty="0" smtClean="0">
                <a:latin typeface="Arial" charset="0"/>
              </a:rPr>
              <a:t>There are many resources in the Core Statewide TBI Service System that provide needed services to individuals with brain injury from infancy to older aged citizens. </a:t>
            </a:r>
          </a:p>
          <a:p>
            <a:pPr eaLnBrk="1" hangingPunct="1">
              <a:lnSpc>
                <a:spcPct val="90000"/>
              </a:lnSpc>
              <a:spcBef>
                <a:spcPct val="0"/>
              </a:spcBef>
            </a:pPr>
            <a:r>
              <a:rPr lang="en-US" sz="1600" b="1" dirty="0" smtClean="0">
                <a:latin typeface="Arial" charset="0"/>
              </a:rPr>
              <a:t>The Core System is made up of 20 traumatic brain injury experts, ready to assist individuals, their families and other service providers.</a:t>
            </a:r>
          </a:p>
          <a:p>
            <a:pPr eaLnBrk="1" hangingPunct="1">
              <a:lnSpc>
                <a:spcPct val="90000"/>
              </a:lnSpc>
              <a:spcBef>
                <a:spcPct val="0"/>
              </a:spcBef>
            </a:pPr>
            <a:r>
              <a:rPr lang="en-US" sz="1600" b="1" dirty="0" smtClean="0">
                <a:latin typeface="Arial" charset="0"/>
              </a:rPr>
              <a:t>I’m going to give you an overview of the Core Statewide TBI Service System to help you better understand how to navigate the system.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latin typeface="Calibri" pitchFamily="34" charset="0"/>
              </a:rPr>
              <a:pPr eaLnBrk="1" fontAlgn="base" hangingPunct="1">
                <a:spcBef>
                  <a:spcPct val="0"/>
                </a:spcBef>
                <a:spcAft>
                  <a:spcPct val="0"/>
                </a:spcAft>
              </a:pPr>
              <a:t>25</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latin typeface="Calibri" pitchFamily="34" charset="0"/>
              </a:rPr>
              <a:pPr eaLnBrk="1" fontAlgn="base" hangingPunct="1">
                <a:spcBef>
                  <a:spcPct val="0"/>
                </a:spcBef>
                <a:spcAft>
                  <a:spcPct val="0"/>
                </a:spcAft>
              </a:pPr>
              <a:t>26</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solidFill>
                  <a:prstClr val="black"/>
                </a:solidFill>
                <a:latin typeface="Calibri" pitchFamily="34" charset="0"/>
              </a:rPr>
              <a:pPr eaLnBrk="1" fontAlgn="base" hangingPunct="1">
                <a:spcBef>
                  <a:spcPct val="0"/>
                </a:spcBef>
                <a:spcAft>
                  <a:spcPct val="0"/>
                </a:spcAft>
              </a:pPr>
              <a:t>27</a:t>
            </a:fld>
            <a:endParaRPr lang="en-US" smtClean="0">
              <a:solidFill>
                <a:prstClr val="black"/>
              </a:solidFill>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solidFill>
                  <a:srgbClr val="505050"/>
                </a:solidFill>
                <a:latin typeface="Arial" charset="0"/>
              </a:rPr>
              <a:t>Families of children with TBI are often unprepared for the issues involved with a child’s re-entry into activities at home, school, community. Due to the progression of growth/development, children/youth with TBI may have recovery needs that are discovered over time. A professional with knowledge of TBI and its impact on children is helpful to families during this time. CRS has 5 care coordinators to work with families of children/youth with TBI. CRS provides the following TBI services through PASSAGES: 1 Information and Referral, 2.Care Coordination, 3.Treatment, Related Services </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Information and Referral </a:t>
            </a:r>
            <a:r>
              <a:rPr lang="en-US" sz="1400" b="1" dirty="0" smtClean="0">
                <a:solidFill>
                  <a:srgbClr val="505050"/>
                </a:solidFill>
                <a:latin typeface="Arial" charset="0"/>
              </a:rPr>
              <a:t>Provides information about the effects of TBI and available resources, including medical treatment and neuropsychological evaluation, referral to appropriate specialists, local/state programs, and other resources.</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Care Coordination </a:t>
            </a:r>
            <a:r>
              <a:rPr lang="en-US" sz="1400" b="1" dirty="0" smtClean="0">
                <a:solidFill>
                  <a:srgbClr val="505050"/>
                </a:solidFill>
                <a:latin typeface="Arial" charset="0"/>
              </a:rPr>
              <a:t>Assesses needs of child/family, identifies/links to services, coordinates services with other agencies, authorizes/arranges services, and provides information on special education, including the IEP.</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Treatment </a:t>
            </a:r>
            <a:r>
              <a:rPr lang="en-US" sz="1400" b="1" dirty="0" smtClean="0">
                <a:solidFill>
                  <a:srgbClr val="505050"/>
                </a:solidFill>
                <a:latin typeface="Arial" charset="0"/>
              </a:rPr>
              <a:t>Upon verification of TBI , families may enroll their children into CRS / TBI services, which may include purchase of medications, supplies, functional/communication assessments and neuropsychological evaluations.</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Related Services </a:t>
            </a:r>
            <a:r>
              <a:rPr lang="en-US" sz="1400" b="1" dirty="0" smtClean="0">
                <a:solidFill>
                  <a:srgbClr val="505050"/>
                </a:solidFill>
                <a:latin typeface="Arial" charset="0"/>
              </a:rPr>
              <a:t>Provides family education; assistance with physical, occupational, and speech therapy; transportation assistance; and community education regarding TBI. </a:t>
            </a:r>
          </a:p>
          <a:p>
            <a:pPr eaLnBrk="1" hangingPunct="1">
              <a:spcBef>
                <a:spcPct val="0"/>
              </a:spcBef>
            </a:pPr>
            <a:endParaRPr lang="en-US" sz="1400" b="1"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solidFill>
                  <a:prstClr val="black"/>
                </a:solidFill>
                <a:latin typeface="Calibri" pitchFamily="34" charset="0"/>
              </a:rPr>
              <a:pPr eaLnBrk="1" fontAlgn="base" hangingPunct="1">
                <a:spcBef>
                  <a:spcPct val="0"/>
                </a:spcBef>
                <a:spcAft>
                  <a:spcPct val="0"/>
                </a:spcAft>
              </a:pPr>
              <a:t>28</a:t>
            </a:fld>
            <a:endParaRPr lang="en-US" smtClean="0">
              <a:solidFill>
                <a:prstClr val="black"/>
              </a:solidFill>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600" b="1" dirty="0" smtClean="0">
                <a:solidFill>
                  <a:srgbClr val="FF0000"/>
                </a:solidFill>
                <a:latin typeface="Arial" charset="0"/>
              </a:rPr>
              <a:t>**Notes not updated.</a:t>
            </a:r>
            <a:r>
              <a:rPr lang="en-US" sz="1600" b="1" baseline="0" dirty="0" smtClean="0">
                <a:solidFill>
                  <a:srgbClr val="FF0000"/>
                </a:solidFill>
                <a:latin typeface="Arial" charset="0"/>
              </a:rPr>
              <a:t> (HC 11/4/11)**</a:t>
            </a:r>
          </a:p>
          <a:p>
            <a:pPr eaLnBrk="1" hangingPunct="1">
              <a:lnSpc>
                <a:spcPct val="90000"/>
              </a:lnSpc>
              <a:spcBef>
                <a:spcPct val="0"/>
              </a:spcBef>
            </a:pPr>
            <a:endParaRPr lang="en-US" sz="1600" b="1" baseline="0" dirty="0" smtClean="0">
              <a:latin typeface="Arial" charset="0"/>
            </a:endParaRPr>
          </a:p>
          <a:p>
            <a:pPr eaLnBrk="1" hangingPunct="1">
              <a:lnSpc>
                <a:spcPct val="90000"/>
              </a:lnSpc>
              <a:spcBef>
                <a:spcPct val="0"/>
              </a:spcBef>
            </a:pPr>
            <a:r>
              <a:rPr lang="en-US" sz="1600" b="1" dirty="0" smtClean="0">
                <a:latin typeface="Arial" charset="0"/>
              </a:rPr>
              <a:t>Often when an individual with a brain injury or a service provider is at the crossroads trying to decide what the next step is in getting help to address the multitude of treatment or rehabilitation needs, they are unsure where to go for help.</a:t>
            </a:r>
          </a:p>
          <a:p>
            <a:pPr eaLnBrk="1" hangingPunct="1">
              <a:lnSpc>
                <a:spcPct val="90000"/>
              </a:lnSpc>
              <a:spcBef>
                <a:spcPct val="0"/>
              </a:spcBef>
            </a:pPr>
            <a:r>
              <a:rPr lang="en-US" sz="1600" b="1" dirty="0" smtClean="0">
                <a:latin typeface="Arial" charset="0"/>
              </a:rPr>
              <a:t>There are many resources in the Core Statewide TBI Service System that provide needed services to individuals with brain injury from infancy to older aged citizens. </a:t>
            </a:r>
          </a:p>
          <a:p>
            <a:pPr eaLnBrk="1" hangingPunct="1">
              <a:lnSpc>
                <a:spcPct val="90000"/>
              </a:lnSpc>
              <a:spcBef>
                <a:spcPct val="0"/>
              </a:spcBef>
            </a:pPr>
            <a:r>
              <a:rPr lang="en-US" sz="1600" b="1" dirty="0" smtClean="0">
                <a:latin typeface="Arial" charset="0"/>
              </a:rPr>
              <a:t>The Core System is made up of </a:t>
            </a:r>
            <a:r>
              <a:rPr lang="en-US" sz="1600" b="1" dirty="0" smtClean="0">
                <a:solidFill>
                  <a:schemeClr val="bg1">
                    <a:lumMod val="75000"/>
                  </a:schemeClr>
                </a:solidFill>
                <a:latin typeface="Arial" charset="0"/>
              </a:rPr>
              <a:t>20 traumatic brain injury experts, ready to assist individuals, their families and other service providers.</a:t>
            </a:r>
          </a:p>
          <a:p>
            <a:pPr eaLnBrk="1" hangingPunct="1">
              <a:lnSpc>
                <a:spcPct val="90000"/>
              </a:lnSpc>
              <a:spcBef>
                <a:spcPct val="0"/>
              </a:spcBef>
            </a:pPr>
            <a:endParaRPr lang="en-US" sz="1600" b="1" dirty="0" smtClean="0">
              <a:latin typeface="Arial" charset="0"/>
            </a:endParaRPr>
          </a:p>
          <a:p>
            <a:pPr eaLnBrk="1" hangingPunct="1">
              <a:lnSpc>
                <a:spcPct val="90000"/>
              </a:lnSpc>
              <a:spcBef>
                <a:spcPct val="0"/>
              </a:spcBef>
            </a:pPr>
            <a:r>
              <a:rPr lang="en-US" sz="1600" b="1" dirty="0" smtClean="0">
                <a:latin typeface="Arial" charset="0"/>
              </a:rPr>
              <a:t>Overview of the Core Statewide TBI Service System to follow.</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D286B33-2370-4407-BD41-07A9165D2869}" type="slidenum">
              <a:rPr lang="en-US" smtClean="0">
                <a:latin typeface="Calibri" pitchFamily="34" charset="0"/>
              </a:rPr>
              <a:pPr eaLnBrk="1" fontAlgn="base" hangingPunct="1">
                <a:spcBef>
                  <a:spcPct val="0"/>
                </a:spcBef>
                <a:spcAft>
                  <a:spcPct val="0"/>
                </a:spcAft>
              </a:pPr>
              <a:t>30</a:t>
            </a:fld>
            <a:endParaRPr lang="en-US" smtClean="0">
              <a:latin typeface="Calibri"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823437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50919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 Injury: Employment</a:t>
            </a:r>
            <a:r>
              <a:rPr lang="en-US" sz="1600" baseline="0" dirty="0" smtClean="0"/>
              <a:t> Challenges MC Ret. 111011</a:t>
            </a:r>
            <a:endParaRPr lang="en-US" sz="1600" dirty="0" smtClean="0"/>
          </a:p>
          <a:p>
            <a:endParaRPr lang="en-US" sz="1600" dirty="0" smtClean="0"/>
          </a:p>
          <a:p>
            <a:r>
              <a:rPr lang="en-US" sz="1600" dirty="0" smtClean="0"/>
              <a:t>Traumatic </a:t>
            </a:r>
            <a:r>
              <a:rPr lang="en-US" sz="1600" dirty="0"/>
              <a:t>brain injury, or TBI, results from </a:t>
            </a:r>
          </a:p>
          <a:p>
            <a:r>
              <a:rPr lang="en-US" sz="1600" dirty="0"/>
              <a:t>- a blow to the head of sufficient force to create blunt trauma, such as being hit in the head with a baseball bat or having one’s head slammed against a hard object, </a:t>
            </a:r>
          </a:p>
          <a:p>
            <a:r>
              <a:rPr lang="en-US" sz="1600" dirty="0"/>
              <a:t>- the result of trauma secondary to a penetrating object into the brain itself, for example,  a bullet entering the brain.  </a:t>
            </a:r>
          </a:p>
          <a:p>
            <a:r>
              <a:rPr lang="en-US" sz="1600" dirty="0"/>
              <a:t>-the result of rapid movement of the brain within the skull, e.g.,  shaken baby syndrome, or repetitive shaking of the body/head.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 Injury: Employment</a:t>
            </a:r>
            <a:r>
              <a:rPr lang="en-US" sz="1600" baseline="0" dirty="0" smtClean="0"/>
              <a:t> Challenges MC Ret. 111011</a:t>
            </a:r>
            <a:endParaRPr lang="en-US" sz="1600" dirty="0" smtClean="0"/>
          </a:p>
          <a:p>
            <a:endParaRPr lang="en-US" sz="1600" dirty="0" smtClean="0"/>
          </a:p>
          <a:p>
            <a:r>
              <a:rPr lang="en-US" sz="1600" dirty="0" smtClean="0"/>
              <a:t>TBI </a:t>
            </a:r>
            <a:r>
              <a:rPr lang="en-US" sz="1600" dirty="0"/>
              <a:t>is often misdiagnosed ...Typically, the person and their family will describe “sudden” changes in the person’s mood, emotional control or thinking  abilities…however, they will mislabel the reason. The most common “mislabels” are listed on the slide.</a:t>
            </a:r>
            <a:r>
              <a:rPr lang="en-US" sz="1800" dirty="0"/>
              <a:t>   </a:t>
            </a:r>
          </a:p>
          <a:p>
            <a:r>
              <a:rPr lang="en-US" sz="1800" dirty="0"/>
              <a:t>This is not to say that prolonged drug/alcohol abuse doesn’t cause cognitive dysfunction. </a:t>
            </a:r>
          </a:p>
          <a:p>
            <a:r>
              <a:rPr lang="en-US" sz="1800" dirty="0"/>
              <a:t>What you need to be looking for is a sudden change in function… sudden onset.</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6  "Injury Prevention &amp; Control: Traumatic Brain Injury."  Centers for Disease Control and Prevention. </a:t>
            </a:r>
            <a:r>
              <a:rPr lang="en-US" sz="1200" kern="1200" dirty="0" smtClean="0">
                <a:solidFill>
                  <a:schemeClr val="tx1"/>
                </a:solidFill>
                <a:effectLst/>
                <a:latin typeface="+mn-lt"/>
                <a:ea typeface="+mn-ea"/>
                <a:cs typeface="+mn-cs"/>
                <a:hlinkClick r:id="rId3"/>
              </a:rPr>
              <a:t>www.cdc.gov</a:t>
            </a:r>
            <a:r>
              <a:rPr lang="en-US" sz="1200" kern="1200" dirty="0" smtClean="0">
                <a:solidFill>
                  <a:schemeClr val="tx1"/>
                </a:solidFill>
                <a:effectLst/>
                <a:latin typeface="+mn-lt"/>
                <a:ea typeface="+mn-ea"/>
                <a:cs typeface="+mn-cs"/>
              </a:rPr>
              <a:t>. Sep 21, 2011.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Head Injury: The Hidden Challenge/TBI</a:t>
            </a:r>
            <a:r>
              <a:rPr lang="en-US" sz="1200" baseline="0" dirty="0" smtClean="0"/>
              <a:t> 101 MC 12711</a:t>
            </a:r>
            <a:endParaRPr lang="en-US" sz="1200" dirty="0" smtClean="0"/>
          </a:p>
          <a:p>
            <a:endParaRPr lang="en-US" sz="1200" dirty="0" smtClean="0">
              <a:solidFill>
                <a:srgbClr val="505050"/>
              </a:solidFill>
              <a:latin typeface="Arial" charset="0"/>
              <a:cs typeface="Arial" charset="0"/>
            </a:endParaRPr>
          </a:p>
          <a:p>
            <a:r>
              <a:rPr lang="en-US" sz="1200" dirty="0" smtClean="0">
                <a:solidFill>
                  <a:srgbClr val="505050"/>
                </a:solidFill>
                <a:latin typeface="Arial" charset="0"/>
                <a:cs typeface="Arial" charset="0"/>
              </a:rPr>
              <a:t>Once an individuals experiences one TBI, they are at increased risk of having another TBI…</a:t>
            </a:r>
          </a:p>
          <a:p>
            <a:endParaRPr lang="en-US" sz="1200" dirty="0" smtClean="0">
              <a:solidFill>
                <a:srgbClr val="505050"/>
              </a:solidFill>
              <a:latin typeface="Arial" charset="0"/>
              <a:cs typeface="Arial" charset="0"/>
            </a:endParaRPr>
          </a:p>
          <a:p>
            <a:r>
              <a:rPr lang="en-US" sz="1200" dirty="0" smtClean="0">
                <a:solidFill>
                  <a:srgbClr val="505050"/>
                </a:solidFill>
                <a:latin typeface="Arial" charset="0"/>
                <a:cs typeface="Arial" charset="0"/>
              </a:rPr>
              <a:t>The risk of repeat injury increased geometrically with each subsequent injury. </a:t>
            </a:r>
          </a:p>
          <a:p>
            <a:endParaRPr lang="en-US" sz="1200" dirty="0" smtClean="0">
              <a:solidFill>
                <a:srgbClr val="505050"/>
              </a:solidFill>
              <a:latin typeface="Arial" charset="0"/>
              <a:cs typeface="Arial" charset="0"/>
            </a:endParaRPr>
          </a:p>
          <a:p>
            <a:r>
              <a:rPr lang="en-US" sz="1200" dirty="0" smtClean="0">
                <a:solidFill>
                  <a:srgbClr val="505050"/>
                </a:solidFill>
                <a:latin typeface="Arial" charset="0"/>
                <a:cs typeface="Arial" charset="0"/>
              </a:rPr>
              <a:t>Why? The theory is that several things may be happening after a TBI… </a:t>
            </a:r>
          </a:p>
          <a:p>
            <a:pPr>
              <a:buFontTx/>
              <a:buChar char="-"/>
            </a:pPr>
            <a:r>
              <a:rPr lang="en-US" sz="1200" dirty="0" smtClean="0">
                <a:solidFill>
                  <a:srgbClr val="505050"/>
                </a:solidFill>
                <a:latin typeface="Arial" charset="0"/>
                <a:cs typeface="Arial" charset="0"/>
              </a:rPr>
              <a:t>Reaction time is slower</a:t>
            </a:r>
          </a:p>
          <a:p>
            <a:pPr>
              <a:buFontTx/>
              <a:buChar char="-"/>
            </a:pPr>
            <a:r>
              <a:rPr lang="en-US" sz="1200" dirty="0" smtClean="0"/>
              <a:t>Judgment is off</a:t>
            </a:r>
          </a:p>
          <a:p>
            <a:pPr>
              <a:buFontTx/>
              <a:buChar char="-"/>
            </a:pPr>
            <a:r>
              <a:rPr lang="en-US" sz="1200" dirty="0" smtClean="0"/>
              <a:t>More impulsive</a:t>
            </a:r>
          </a:p>
          <a:p>
            <a:pPr>
              <a:buFontTx/>
              <a:buChar char="-"/>
            </a:pPr>
            <a:r>
              <a:rPr lang="en-US" sz="1200" dirty="0" smtClean="0"/>
              <a:t>Inattention- not paying attention</a:t>
            </a:r>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6</a:t>
            </a:fld>
            <a:endParaRPr lang="en-US"/>
          </a:p>
        </p:txBody>
      </p:sp>
    </p:spTree>
    <p:extLst>
      <p:ext uri="{BB962C8B-B14F-4D97-AF65-F5344CB8AC3E}">
        <p14:creationId xmlns:p14="http://schemas.microsoft.com/office/powerpoint/2010/main" val="126445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Faul</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Xu</a:t>
            </a:r>
            <a:r>
              <a:rPr lang="en-US" sz="1200" kern="1200" dirty="0" smtClean="0">
                <a:solidFill>
                  <a:schemeClr val="tx1"/>
                </a:solidFill>
                <a:effectLst/>
                <a:latin typeface="+mn-lt"/>
                <a:ea typeface="+mn-ea"/>
                <a:cs typeface="+mn-cs"/>
              </a:rPr>
              <a:t> L, Wald MM, Coronado VG. Traumatic brain injury in the United States: emergency department visits, hospitalizations, and deaths. Atlanta (GA): Centers for Disease Control and Prevention, National Center for Injury Prevention and Control; 2010 .</a:t>
            </a:r>
            <a:endParaRPr lang="en-US" dirty="0" smtClean="0"/>
          </a:p>
          <a:p>
            <a:endParaRPr lang="en-US" dirty="0" smtClean="0"/>
          </a:p>
          <a:p>
            <a:r>
              <a:rPr lang="en-US" dirty="0" smtClean="0"/>
              <a:t>Examples</a:t>
            </a:r>
            <a:r>
              <a:rPr lang="en-US" baseline="0" dirty="0" smtClean="0"/>
              <a:t> of Causes:</a:t>
            </a:r>
          </a:p>
          <a:p>
            <a:pPr>
              <a:lnSpc>
                <a:spcPct val="80000"/>
              </a:lnSpc>
              <a:buClr>
                <a:schemeClr val="tx1"/>
              </a:buClr>
              <a:buFontTx/>
              <a:buChar char="•"/>
            </a:pPr>
            <a:r>
              <a:rPr lang="en-US" b="1" dirty="0" smtClean="0"/>
              <a:t>Motor vehicle crashes</a:t>
            </a:r>
          </a:p>
          <a:p>
            <a:pPr>
              <a:lnSpc>
                <a:spcPct val="80000"/>
              </a:lnSpc>
              <a:buClr>
                <a:schemeClr val="tx1"/>
              </a:buClr>
              <a:buFontTx/>
              <a:buChar char="•"/>
            </a:pPr>
            <a:r>
              <a:rPr lang="en-US" b="1" dirty="0" smtClean="0"/>
              <a:t>Blow to the head with any object</a:t>
            </a:r>
          </a:p>
          <a:p>
            <a:pPr>
              <a:lnSpc>
                <a:spcPct val="80000"/>
              </a:lnSpc>
              <a:buClr>
                <a:schemeClr val="tx1"/>
              </a:buClr>
              <a:buFontTx/>
              <a:buChar char="•"/>
            </a:pPr>
            <a:r>
              <a:rPr lang="en-US" b="1" dirty="0" smtClean="0"/>
              <a:t>Strenuous shaking of body</a:t>
            </a:r>
          </a:p>
          <a:p>
            <a:pPr>
              <a:lnSpc>
                <a:spcPct val="80000"/>
              </a:lnSpc>
              <a:buClr>
                <a:schemeClr val="tx1"/>
              </a:buClr>
              <a:buFontTx/>
              <a:buChar char="•"/>
            </a:pPr>
            <a:r>
              <a:rPr lang="en-US" b="1" dirty="0" smtClean="0"/>
              <a:t>Acceleration/Deceleration</a:t>
            </a:r>
          </a:p>
          <a:p>
            <a:pPr>
              <a:lnSpc>
                <a:spcPct val="80000"/>
              </a:lnSpc>
              <a:buClr>
                <a:schemeClr val="tx1"/>
              </a:buClr>
              <a:buFontTx/>
              <a:buChar char="•"/>
            </a:pPr>
            <a:r>
              <a:rPr lang="en-US" b="1" dirty="0" smtClean="0"/>
              <a:t>Falling and hitting head</a:t>
            </a:r>
          </a:p>
          <a:p>
            <a:pPr>
              <a:lnSpc>
                <a:spcPct val="80000"/>
              </a:lnSpc>
              <a:buClr>
                <a:schemeClr val="tx1"/>
              </a:buClr>
              <a:buFontTx/>
              <a:buChar char="•"/>
            </a:pPr>
            <a:r>
              <a:rPr lang="en-US" b="1" dirty="0" smtClean="0"/>
              <a:t>Body contact-sports</a:t>
            </a:r>
          </a:p>
          <a:p>
            <a:pPr>
              <a:lnSpc>
                <a:spcPct val="80000"/>
              </a:lnSpc>
              <a:buClr>
                <a:schemeClr val="tx1"/>
              </a:buClr>
              <a:buFontTx/>
              <a:buChar char="•"/>
            </a:pPr>
            <a:r>
              <a:rPr lang="en-US" b="1" dirty="0" smtClean="0"/>
              <a:t>Strangulation</a:t>
            </a:r>
          </a:p>
          <a:p>
            <a:pPr>
              <a:lnSpc>
                <a:spcPct val="80000"/>
              </a:lnSpc>
              <a:buClr>
                <a:schemeClr val="tx1"/>
              </a:buClr>
              <a:buFontTx/>
              <a:buChar char="•"/>
            </a:pPr>
            <a:r>
              <a:rPr lang="en-US" b="1" dirty="0" smtClean="0"/>
              <a:t>Being pushed against wall/solid objects</a:t>
            </a:r>
          </a:p>
          <a:p>
            <a:pPr>
              <a:lnSpc>
                <a:spcPct val="80000"/>
              </a:lnSpc>
              <a:buClr>
                <a:schemeClr val="tx1"/>
              </a:buClr>
              <a:buFontTx/>
              <a:buChar char="•"/>
            </a:pPr>
            <a:r>
              <a:rPr lang="en-US" b="1" dirty="0" smtClean="0"/>
              <a:t>Blasts</a:t>
            </a:r>
          </a:p>
          <a:p>
            <a:pPr>
              <a:lnSpc>
                <a:spcPct val="80000"/>
              </a:lnSpc>
              <a:buClr>
                <a:schemeClr val="tx1"/>
              </a:buClr>
              <a:buFontTx/>
              <a:buChar char="•"/>
            </a:pPr>
            <a:r>
              <a:rPr lang="en-US" b="1" dirty="0" smtClean="0"/>
              <a:t>Use of firearms</a:t>
            </a:r>
          </a:p>
          <a:p>
            <a:pPr>
              <a:lnSpc>
                <a:spcPct val="80000"/>
              </a:lnSpc>
              <a:buClr>
                <a:schemeClr val="tx1"/>
              </a:buClr>
              <a:buFontTx/>
              <a:buChar char="•"/>
            </a:pPr>
            <a:r>
              <a:rPr lang="en-US" b="1" dirty="0" smtClean="0"/>
              <a:t>Near drowning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7</a:t>
            </a:fld>
            <a:endParaRPr lang="en-US"/>
          </a:p>
        </p:txBody>
      </p:sp>
    </p:spTree>
    <p:extLst>
      <p:ext uri="{BB962C8B-B14F-4D97-AF65-F5344CB8AC3E}">
        <p14:creationId xmlns:p14="http://schemas.microsoft.com/office/powerpoint/2010/main" val="344646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600" i="1" u="sng"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"Traumatic brain injury." Mayo Clinic  Staff. </a:t>
            </a:r>
            <a:r>
              <a:rPr lang="en-US" sz="1200" kern="1200" dirty="0" smtClean="0">
                <a:solidFill>
                  <a:schemeClr val="tx1"/>
                </a:solidFill>
                <a:effectLst/>
                <a:latin typeface="+mn-lt"/>
                <a:ea typeface="+mn-ea"/>
                <a:cs typeface="+mn-cs"/>
                <a:hlinkClick r:id="rId3"/>
              </a:rPr>
              <a:t>www.MayoClinic.com</a:t>
            </a:r>
            <a:r>
              <a:rPr lang="en-US" sz="1200" kern="1200" dirty="0" smtClean="0">
                <a:solidFill>
                  <a:schemeClr val="tx1"/>
                </a:solidFill>
                <a:effectLst/>
                <a:latin typeface="+mn-lt"/>
                <a:ea typeface="+mn-ea"/>
                <a:cs typeface="+mn-cs"/>
              </a:rPr>
              <a:t>. Mayo Foundation for Medical Education and Research. Sep 16, 2010.</a:t>
            </a:r>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9</a:t>
            </a:fld>
            <a:endParaRPr lang="en-US"/>
          </a:p>
        </p:txBody>
      </p:sp>
    </p:spTree>
    <p:extLst>
      <p:ext uri="{BB962C8B-B14F-4D97-AF65-F5344CB8AC3E}">
        <p14:creationId xmlns:p14="http://schemas.microsoft.com/office/powerpoint/2010/main" val="1304193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4BFD199D-E0AC-4292-A34A-739908812BDD}" type="datetime1">
              <a:rPr lang="en-US" smtClean="0"/>
              <a:t>2/8/2012</a:t>
            </a:fld>
            <a:endParaRPr lang="en-US"/>
          </a:p>
        </p:txBody>
      </p:sp>
      <p:sp>
        <p:nvSpPr>
          <p:cNvPr id="8" name="Slide Number Placeholder 7"/>
          <p:cNvSpPr>
            <a:spLocks noGrp="1"/>
          </p:cNvSpPr>
          <p:nvPr>
            <p:ph type="sldNum" sz="quarter" idx="11"/>
          </p:nvPr>
        </p:nvSpPr>
        <p:spPr/>
        <p:txBody>
          <a:bodyPr/>
          <a:lstStyle/>
          <a:p>
            <a:fld id="{738832D8-36F4-4601-83AC-325926C804DF}"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1CDB1-3EBD-4018-B01A-3C9FB0935E92}"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05287D-21D3-49EF-8A1B-B84C6A1E1A07}"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1600200"/>
            <a:ext cx="3810000" cy="4495800"/>
          </a:xfrm>
        </p:spPr>
        <p:txBody>
          <a:bodyPr>
            <a:normAutofit/>
          </a:bodyPr>
          <a:lstStyle/>
          <a:p>
            <a:pPr lvl="0"/>
            <a:endParaRPr lang="en-US" noProof="0" dirty="0"/>
          </a:p>
        </p:txBody>
      </p:sp>
      <p:sp>
        <p:nvSpPr>
          <p:cNvPr id="5" name="Date Placeholder 4"/>
          <p:cNvSpPr>
            <a:spLocks noGrp="1"/>
          </p:cNvSpPr>
          <p:nvPr>
            <p:ph type="dt" sz="half" idx="10"/>
          </p:nvPr>
        </p:nvSpPr>
        <p:spPr>
          <a:xfrm>
            <a:off x="1143000" y="6400800"/>
            <a:ext cx="1905000" cy="457200"/>
          </a:xfrm>
        </p:spPr>
        <p:txBody>
          <a:bodyPr/>
          <a:lstStyle>
            <a:lvl1pPr>
              <a:defRPr/>
            </a:lvl1pPr>
          </a:lstStyle>
          <a:p>
            <a:pPr>
              <a:defRPr/>
            </a:pPr>
            <a:fld id="{FCF4B3AB-CE20-449C-BF20-8984753C2045}" type="datetime1">
              <a:rPr lang="en-US" smtClean="0"/>
              <a:t>2/8/2012</a:t>
            </a:fld>
            <a:endParaRPr lang="en-US"/>
          </a:p>
        </p:txBody>
      </p:sp>
      <p:sp>
        <p:nvSpPr>
          <p:cNvPr id="6" name="Footer Placeholder 5"/>
          <p:cNvSpPr>
            <a:spLocks noGrp="1"/>
          </p:cNvSpPr>
          <p:nvPr>
            <p:ph type="ftr" sz="quarter" idx="11"/>
          </p:nvPr>
        </p:nvSpPr>
        <p:spPr>
          <a:xfrm>
            <a:off x="3581400" y="64008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239000" y="6400800"/>
            <a:ext cx="1905000" cy="457200"/>
          </a:xfrm>
        </p:spPr>
        <p:txBody>
          <a:bodyPr/>
          <a:lstStyle>
            <a:lvl1pPr>
              <a:defRPr/>
            </a:lvl1pPr>
          </a:lstStyle>
          <a:p>
            <a:pPr>
              <a:defRPr/>
            </a:pPr>
            <a:fld id="{C188D4D8-42EB-4FD8-84F7-7747EBF92F75}" type="slidenum">
              <a:rPr lang="en-US"/>
              <a:pPr>
                <a:defRPr/>
              </a:pPr>
              <a:t>‹#›</a:t>
            </a:fld>
            <a:endParaRPr lang="en-US" dirty="0"/>
          </a:p>
        </p:txBody>
      </p:sp>
    </p:spTree>
    <p:extLst>
      <p:ext uri="{BB962C8B-B14F-4D97-AF65-F5344CB8AC3E}">
        <p14:creationId xmlns:p14="http://schemas.microsoft.com/office/powerpoint/2010/main" val="2552021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1039AD-7102-458E-A774-1A4A84E67714}"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706536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4C7390EF-AECB-47FF-86D4-4B825CBAC5A4}"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611990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EBF4A-0B48-41E2-B27E-18D9A2B07783}"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76389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49888E7F-91CE-4E1F-A66A-8645FF879843}"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19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BADB58A-5DF7-48E3-AA69-136432D6CA95}"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6102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DB8BF8-3D2C-428F-82D5-C5CF4C1A96C6}"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713532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27299-D943-4086-BEE2-BD9AB76CA737}"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24690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6CD9011-3B60-4CDC-8320-B815976FC01F}"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CC921B-CCD4-4010-B326-3FA4E0CC7EB0}"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74714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5ABFB-5CBE-4BF0-BA1E-59692F9862FD}"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34037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0A7BD0-F86B-4A75-AA2E-3B143BBD6477}"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39877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313223-C3C5-456D-8A2E-AF2AB6AF4897}"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90900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F1BB5A-DBC8-4DFC-AB36-361B3F3C38B5}" type="datetime1">
              <a:rPr lang="en-US" smtClean="0"/>
              <a:t>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8832D8-36F4-4601-83AC-325926C804D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6CDFA75-2264-4A27-80FC-C82289256DE6}"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B137266-694C-46A9-BB0C-87AE9C08C447}" type="datetime1">
              <a:rPr lang="en-US" smtClean="0"/>
              <a:t>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8832D8-36F4-4601-83AC-325926C804D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917D2-9CDE-41F4-A73F-76021045B961}" type="datetime1">
              <a:rPr lang="en-US" smtClean="0"/>
              <a:t>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25AB2-9DF9-43C8-B89F-F3DD1A605A32}" type="datetime1">
              <a:rPr lang="en-US" smtClean="0"/>
              <a:t>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A956C3-DFC0-4E06-BCAD-77A9AC7BF59A}"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E9AF2-8EA9-4981-9B93-C2BDF8A3D746}" type="datetime1">
              <a:rPr lang="en-US" smtClean="0"/>
              <a:t>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8832D8-36F4-4601-83AC-325926C804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DBF0B72-D7EE-4FB0-A86A-86F589DBDE25}" type="datetime1">
              <a:rPr lang="en-US" smtClean="0"/>
              <a:t>2/8/2012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38832D8-36F4-4601-83AC-325926C804DF}"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 id="2147484128" r:id="rId12"/>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8DFFB49-728E-4B53-9F6E-C05D023CC301}" type="datetime1">
              <a:rPr lang="en-US" smtClean="0">
                <a:solidFill>
                  <a:prstClr val="black">
                    <a:lumMod val="65000"/>
                    <a:lumOff val="35000"/>
                  </a:prstClr>
                </a:solidFill>
              </a:rPr>
              <a:t>2/8/2012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20533647"/>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healthyminds.org/Main-Topic/Domestic-Violence.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tbiguide.com/"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lumMod val="78000"/>
              </a:schemeClr>
            </a:gs>
            <a:gs pos="76000">
              <a:schemeClr val="bg1">
                <a:tint val="90000"/>
                <a:shade val="90000"/>
                <a:satMod val="200000"/>
              </a:schemeClr>
            </a:gs>
            <a:gs pos="92000">
              <a:schemeClr val="bg1">
                <a:tint val="90000"/>
                <a:shade val="70000"/>
                <a:satMod val="2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7700" y="838200"/>
            <a:ext cx="7772400" cy="1143000"/>
          </a:xfrm>
        </p:spPr>
        <p:txBody>
          <a:bodyPr/>
          <a:lstStyle/>
          <a:p>
            <a:r>
              <a:rPr lang="en-US" sz="4000" dirty="0" smtClean="0"/>
              <a:t>Linking Domestic Violence and Traumatic Brain Injury</a:t>
            </a:r>
            <a:endParaRPr lang="en-US" sz="4000" dirty="0"/>
          </a:p>
        </p:txBody>
      </p:sp>
      <p:sp>
        <p:nvSpPr>
          <p:cNvPr id="3" name="Subtitle 2"/>
          <p:cNvSpPr>
            <a:spLocks noGrp="1"/>
          </p:cNvSpPr>
          <p:nvPr>
            <p:ph type="subTitle" idx="1"/>
          </p:nvPr>
        </p:nvSpPr>
        <p:spPr>
          <a:xfrm>
            <a:off x="2286000" y="4953000"/>
            <a:ext cx="4876800" cy="914400"/>
          </a:xfrm>
        </p:spPr>
        <p:txBody>
          <a:bodyPr>
            <a:normAutofit/>
          </a:bodyPr>
          <a:lstStyle/>
          <a:p>
            <a:r>
              <a:rPr lang="en-US" b="1" dirty="0">
                <a:solidFill>
                  <a:schemeClr val="tx2">
                    <a:lumMod val="50000"/>
                  </a:schemeClr>
                </a:solidFill>
                <a:latin typeface="Baskerville Old Face" pitchFamily="18" charset="0"/>
              </a:rPr>
              <a:t>Presenter Information and/or Additional Information </a:t>
            </a:r>
            <a:endParaRPr lang="en-US" b="1" dirty="0" smtClean="0">
              <a:solidFill>
                <a:schemeClr val="tx2">
                  <a:lumMod val="50000"/>
                </a:schemeClr>
              </a:solidFill>
              <a:latin typeface="Baskerville Old Face" pitchFamily="18" charset="0"/>
            </a:endParaRPr>
          </a:p>
          <a:p>
            <a:endParaRPr lang="en-US" b="1" dirty="0" smtClean="0">
              <a:solidFill>
                <a:schemeClr val="tx2">
                  <a:lumMod val="50000"/>
                </a:schemeClr>
              </a:solidFill>
              <a:latin typeface="Baskerville Old Face" pitchFamily="18" charset="0"/>
            </a:endParaRPr>
          </a:p>
          <a:p>
            <a:endParaRPr lang="en-US" dirty="0">
              <a:solidFill>
                <a:schemeClr val="tx2"/>
              </a:solidFill>
              <a:effectLst>
                <a:outerShdw blurRad="50800" dist="38100" dir="2700000" algn="tl" rotWithShape="0">
                  <a:prstClr val="black">
                    <a:alpha val="40000"/>
                  </a:prstClr>
                </a:outerShdw>
              </a:effectLst>
            </a:endParaRPr>
          </a:p>
        </p:txBody>
      </p:sp>
      <p:sp>
        <p:nvSpPr>
          <p:cNvPr id="6" name="TextBox 5"/>
          <p:cNvSpPr txBox="1"/>
          <p:nvPr/>
        </p:nvSpPr>
        <p:spPr>
          <a:xfrm>
            <a:off x="1371600" y="5943600"/>
            <a:ext cx="6324600" cy="830997"/>
          </a:xfrm>
          <a:prstGeom prst="rect">
            <a:avLst/>
          </a:prstGeom>
          <a:solidFill>
            <a:schemeClr val="bg2"/>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solidFill>
                  <a:srgbClr val="2F5897">
                    <a:lumMod val="50000"/>
                  </a:srgbClr>
                </a:solidFill>
              </a:rPr>
              <a:t>Supported in part by ALH21MC06738 from the Department of Health and Human Services Health Resources and Services Administration, Maternal and Child Health Bureau. The contents are the sole responsibility of the authors and do not necessarily represent the official views of DHHS.</a:t>
            </a:r>
            <a:endParaRPr lang="en-US" sz="1200" dirty="0">
              <a:solidFill>
                <a:srgbClr val="2F5897">
                  <a:lumMod val="50000"/>
                </a:srgbClr>
              </a:solidFill>
            </a:endParaRPr>
          </a:p>
        </p:txBody>
      </p:sp>
      <p:pic>
        <p:nvPicPr>
          <p:cNvPr id="4101" name="Picture 5" descr="C:\Users\Haleigh Work\AppData\Local\Microsoft\Windows\Temporary Internet Files\Content.IE5\Q0HX2P8V\MP9001788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18944"/>
            <a:ext cx="3657600" cy="24201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09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00592" cy="609600"/>
          </a:xfrm>
        </p:spPr>
        <p:txBody>
          <a:bodyPr anchor="t"/>
          <a:lstStyle/>
          <a:p>
            <a:r>
              <a:rPr lang="en-US" dirty="0" smtClean="0"/>
              <a:t>Some Long Term Effects of TBI</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392964"/>
              </p:ext>
            </p:extLst>
          </p:nvPr>
        </p:nvGraphicFramePr>
        <p:xfrm>
          <a:off x="228600" y="685800"/>
          <a:ext cx="8610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09600" y="6452380"/>
            <a:ext cx="7994761" cy="276999"/>
          </a:xfrm>
          <a:prstGeom prst="rect">
            <a:avLst/>
          </a:prstGeom>
          <a:noFill/>
        </p:spPr>
        <p:txBody>
          <a:bodyPr wrap="square" rtlCol="0">
            <a:spAutoFit/>
          </a:bodyPr>
          <a:lstStyle/>
          <a:p>
            <a:r>
              <a:rPr lang="en-US" sz="1200" dirty="0" smtClean="0">
                <a:solidFill>
                  <a:schemeClr val="tx2">
                    <a:lumMod val="75000"/>
                  </a:schemeClr>
                </a:solidFill>
              </a:rPr>
              <a:t>Extracted from “Post-Concussive Symptomatology Checklist” by Comp. Head Injury Center-National and ADRS</a:t>
            </a:r>
            <a:endParaRPr lang="en-US" sz="1200" dirty="0">
              <a:solidFill>
                <a:schemeClr val="tx2">
                  <a:lumMod val="75000"/>
                </a:schemeClr>
              </a:solidFill>
            </a:endParaRPr>
          </a:p>
        </p:txBody>
      </p:sp>
      <p:pic>
        <p:nvPicPr>
          <p:cNvPr id="10" name="Picture 2" descr="C:\Users\Haleigh Work\AppData\Local\Microsoft\Windows\Temporary Internet Files\Content.IE5\EOF3AYFT\MC900439308[1].jpg"/>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3683192" y="3048000"/>
            <a:ext cx="1847576" cy="1692867"/>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729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85800" y="381000"/>
            <a:ext cx="7772400" cy="914400"/>
          </a:xfrm>
        </p:spPr>
        <p:txBody>
          <a:bodyPr/>
          <a:lstStyle/>
          <a:p>
            <a:pPr>
              <a:buClr>
                <a:schemeClr val="tx1"/>
              </a:buClr>
            </a:pPr>
            <a:r>
              <a:rPr lang="en-US" b="1" dirty="0">
                <a:effectLst>
                  <a:outerShdw blurRad="38100" dist="38100" dir="2700000" algn="tl">
                    <a:srgbClr val="000000">
                      <a:alpha val="43137"/>
                    </a:srgbClr>
                  </a:outerShdw>
                </a:effectLst>
                <a:latin typeface="Times New Roman" pitchFamily="18" charset="0"/>
              </a:rPr>
              <a:t>Physical Changes</a:t>
            </a:r>
          </a:p>
        </p:txBody>
      </p:sp>
      <p:sp>
        <p:nvSpPr>
          <p:cNvPr id="250883" name="Rectangle 3"/>
          <p:cNvSpPr>
            <a:spLocks noGrp="1" noChangeArrowheads="1"/>
          </p:cNvSpPr>
          <p:nvPr>
            <p:ph type="body" idx="1"/>
          </p:nvPr>
        </p:nvSpPr>
        <p:spPr>
          <a:xfrm>
            <a:off x="685799" y="1447800"/>
            <a:ext cx="5410201" cy="4648200"/>
          </a:xfrm>
        </p:spPr>
        <p:txBody>
          <a:bodyPr>
            <a:normAutofit lnSpcReduction="10000"/>
          </a:bodyPr>
          <a:lstStyle/>
          <a:p>
            <a:pPr>
              <a:lnSpc>
                <a:spcPct val="90000"/>
              </a:lnSpc>
              <a:buClr>
                <a:schemeClr val="tx2">
                  <a:lumMod val="75000"/>
                </a:schemeClr>
              </a:buClr>
              <a:buSzPct val="76000"/>
              <a:buFontTx/>
              <a:buChar char="•"/>
            </a:pPr>
            <a:r>
              <a:rPr lang="en-US" dirty="0">
                <a:solidFill>
                  <a:schemeClr val="tx2">
                    <a:lumMod val="75000"/>
                  </a:schemeClr>
                </a:solidFill>
              </a:rPr>
              <a:t>Headaches</a:t>
            </a:r>
          </a:p>
          <a:p>
            <a:pPr>
              <a:lnSpc>
                <a:spcPct val="90000"/>
              </a:lnSpc>
              <a:buClr>
                <a:schemeClr val="tx2">
                  <a:lumMod val="75000"/>
                </a:schemeClr>
              </a:buClr>
              <a:buSzPct val="76000"/>
              <a:buFontTx/>
              <a:buChar char="•"/>
            </a:pPr>
            <a:r>
              <a:rPr lang="en-US" dirty="0">
                <a:solidFill>
                  <a:schemeClr val="tx2">
                    <a:lumMod val="75000"/>
                  </a:schemeClr>
                </a:solidFill>
              </a:rPr>
              <a:t>Changes in sleep patterns</a:t>
            </a:r>
          </a:p>
          <a:p>
            <a:pPr>
              <a:lnSpc>
                <a:spcPct val="90000"/>
              </a:lnSpc>
              <a:buClr>
                <a:schemeClr val="tx2">
                  <a:lumMod val="75000"/>
                </a:schemeClr>
              </a:buClr>
              <a:buSzPct val="76000"/>
              <a:buFontTx/>
              <a:buChar char="•"/>
            </a:pPr>
            <a:r>
              <a:rPr lang="en-US" dirty="0">
                <a:solidFill>
                  <a:schemeClr val="tx2">
                    <a:lumMod val="75000"/>
                  </a:schemeClr>
                </a:solidFill>
              </a:rPr>
              <a:t>Fatigue</a:t>
            </a:r>
          </a:p>
          <a:p>
            <a:pPr>
              <a:lnSpc>
                <a:spcPct val="90000"/>
              </a:lnSpc>
              <a:buClr>
                <a:schemeClr val="tx2">
                  <a:lumMod val="75000"/>
                </a:schemeClr>
              </a:buClr>
              <a:buSzPct val="76000"/>
              <a:buFontTx/>
              <a:buChar char="•"/>
            </a:pPr>
            <a:r>
              <a:rPr lang="en-US" dirty="0">
                <a:solidFill>
                  <a:schemeClr val="tx2">
                    <a:lumMod val="75000"/>
                  </a:schemeClr>
                </a:solidFill>
              </a:rPr>
              <a:t>Seizures</a:t>
            </a:r>
          </a:p>
          <a:p>
            <a:pPr>
              <a:lnSpc>
                <a:spcPct val="90000"/>
              </a:lnSpc>
              <a:buClr>
                <a:schemeClr val="tx2">
                  <a:lumMod val="75000"/>
                </a:schemeClr>
              </a:buClr>
              <a:buSzPct val="76000"/>
              <a:buFontTx/>
              <a:buChar char="•"/>
            </a:pPr>
            <a:r>
              <a:rPr lang="en-US" dirty="0">
                <a:solidFill>
                  <a:schemeClr val="tx2">
                    <a:lumMod val="75000"/>
                  </a:schemeClr>
                </a:solidFill>
              </a:rPr>
              <a:t>Mobility – full body or partial</a:t>
            </a:r>
          </a:p>
          <a:p>
            <a:pPr>
              <a:lnSpc>
                <a:spcPct val="90000"/>
              </a:lnSpc>
              <a:buClr>
                <a:schemeClr val="tx2">
                  <a:lumMod val="75000"/>
                </a:schemeClr>
              </a:buClr>
              <a:buSzPct val="76000"/>
              <a:buFontTx/>
              <a:buChar char="•"/>
            </a:pPr>
            <a:r>
              <a:rPr lang="en-US" dirty="0" smtClean="0">
                <a:solidFill>
                  <a:schemeClr val="tx2">
                    <a:lumMod val="75000"/>
                  </a:schemeClr>
                </a:solidFill>
              </a:rPr>
              <a:t>Speech impairment</a:t>
            </a:r>
            <a:endParaRPr lang="en-US" dirty="0">
              <a:solidFill>
                <a:schemeClr val="tx2">
                  <a:lumMod val="75000"/>
                </a:schemeClr>
              </a:solidFill>
            </a:endParaRPr>
          </a:p>
          <a:p>
            <a:pPr>
              <a:lnSpc>
                <a:spcPct val="90000"/>
              </a:lnSpc>
              <a:buClr>
                <a:schemeClr val="tx2">
                  <a:lumMod val="75000"/>
                </a:schemeClr>
              </a:buClr>
              <a:buSzPct val="76000"/>
              <a:buFontTx/>
              <a:buChar char="•"/>
            </a:pPr>
            <a:r>
              <a:rPr lang="en-US" dirty="0" smtClean="0">
                <a:solidFill>
                  <a:schemeClr val="tx2">
                    <a:lumMod val="75000"/>
                  </a:schemeClr>
                </a:solidFill>
              </a:rPr>
              <a:t>Hearing (i.e. partial loss)</a:t>
            </a:r>
          </a:p>
          <a:p>
            <a:pPr>
              <a:lnSpc>
                <a:spcPct val="90000"/>
              </a:lnSpc>
              <a:buClr>
                <a:schemeClr val="tx2">
                  <a:lumMod val="75000"/>
                </a:schemeClr>
              </a:buClr>
              <a:buSzPct val="76000"/>
              <a:buFontTx/>
              <a:buChar char="•"/>
            </a:pPr>
            <a:r>
              <a:rPr lang="en-US" dirty="0" smtClean="0">
                <a:solidFill>
                  <a:schemeClr val="tx2">
                    <a:lumMod val="75000"/>
                  </a:schemeClr>
                </a:solidFill>
              </a:rPr>
              <a:t>Vision (i.e</a:t>
            </a:r>
            <a:r>
              <a:rPr lang="en-US" dirty="0">
                <a:solidFill>
                  <a:schemeClr val="tx2">
                    <a:lumMod val="75000"/>
                  </a:schemeClr>
                </a:solidFill>
              </a:rPr>
              <a:t>. blurred, loss </a:t>
            </a:r>
            <a:r>
              <a:rPr lang="en-US" dirty="0" smtClean="0">
                <a:solidFill>
                  <a:schemeClr val="tx2">
                    <a:lumMod val="75000"/>
                  </a:schemeClr>
                </a:solidFill>
              </a:rPr>
              <a:t>of, light sensitivity, “double vision”,)</a:t>
            </a:r>
            <a:endParaRPr lang="en-US" dirty="0">
              <a:solidFill>
                <a:schemeClr val="tx2">
                  <a:lumMod val="75000"/>
                </a:schemeClr>
              </a:solidFill>
            </a:endParaRPr>
          </a:p>
          <a:p>
            <a:pPr>
              <a:lnSpc>
                <a:spcPct val="90000"/>
              </a:lnSpc>
              <a:buClr>
                <a:schemeClr val="tx2">
                  <a:lumMod val="75000"/>
                </a:schemeClr>
              </a:buClr>
              <a:buSzPct val="76000"/>
              <a:buFontTx/>
              <a:buChar char="•"/>
            </a:pPr>
            <a:r>
              <a:rPr lang="en-US" dirty="0" smtClean="0">
                <a:solidFill>
                  <a:schemeClr val="tx2">
                    <a:lumMod val="75000"/>
                  </a:schemeClr>
                </a:solidFill>
              </a:rPr>
              <a:t>Taste/Smell</a:t>
            </a:r>
          </a:p>
          <a:p>
            <a:pPr>
              <a:lnSpc>
                <a:spcPct val="90000"/>
              </a:lnSpc>
              <a:buClr>
                <a:schemeClr val="tx2">
                  <a:lumMod val="75000"/>
                </a:schemeClr>
              </a:buClr>
              <a:buSzPct val="76000"/>
              <a:buFontTx/>
              <a:buChar char="•"/>
            </a:pPr>
            <a:r>
              <a:rPr lang="en-US" dirty="0" smtClean="0">
                <a:solidFill>
                  <a:schemeClr val="tx2">
                    <a:lumMod val="75000"/>
                  </a:schemeClr>
                </a:solidFill>
              </a:rPr>
              <a:t>Poor Balance</a:t>
            </a:r>
          </a:p>
          <a:p>
            <a:pPr>
              <a:lnSpc>
                <a:spcPct val="90000"/>
              </a:lnSpc>
              <a:buClr>
                <a:schemeClr val="tx2">
                  <a:lumMod val="75000"/>
                </a:schemeClr>
              </a:buClr>
              <a:buSzPct val="76000"/>
              <a:buFontTx/>
              <a:buChar char="•"/>
            </a:pPr>
            <a:r>
              <a:rPr lang="en-US" dirty="0" smtClean="0">
                <a:solidFill>
                  <a:schemeClr val="tx2">
                    <a:lumMod val="75000"/>
                  </a:schemeClr>
                </a:solidFill>
              </a:rPr>
              <a:t>Impaired coordination</a:t>
            </a:r>
          </a:p>
          <a:p>
            <a:pPr>
              <a:lnSpc>
                <a:spcPct val="90000"/>
              </a:lnSpc>
              <a:buClr>
                <a:schemeClr val="tx2">
                  <a:lumMod val="75000"/>
                </a:schemeClr>
              </a:buClr>
              <a:buSzPct val="76000"/>
              <a:buFontTx/>
              <a:buChar char="•"/>
            </a:pPr>
            <a:endParaRPr lang="en-US" dirty="0" smtClean="0">
              <a:solidFill>
                <a:schemeClr val="tx2">
                  <a:lumMod val="75000"/>
                </a:schemeClr>
              </a:solidFill>
            </a:endParaRPr>
          </a:p>
          <a:p>
            <a:pPr>
              <a:lnSpc>
                <a:spcPct val="90000"/>
              </a:lnSpc>
              <a:buClr>
                <a:schemeClr val="tx2">
                  <a:lumMod val="75000"/>
                </a:schemeClr>
              </a:buClr>
              <a:buSzPct val="76000"/>
              <a:buFontTx/>
              <a:buChar char="•"/>
            </a:pPr>
            <a:endParaRPr lang="en-US" dirty="0">
              <a:solidFill>
                <a:schemeClr val="tx2">
                  <a:lumMod val="75000"/>
                </a:schemeClr>
              </a:solidFill>
            </a:endParaRPr>
          </a:p>
          <a:p>
            <a:pPr marL="0" indent="0">
              <a:lnSpc>
                <a:spcPct val="90000"/>
              </a:lnSpc>
              <a:buClr>
                <a:schemeClr val="tx1"/>
              </a:buClr>
              <a:buNone/>
            </a:pPr>
            <a:endParaRPr lang="en-US" b="1" dirty="0"/>
          </a:p>
        </p:txBody>
      </p:sp>
      <p:pic>
        <p:nvPicPr>
          <p:cNvPr id="250885" name="Picture 5" descr="Image1"/>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artisticCement crackSpacing="16"/>
                    </a14:imgEffect>
                  </a14:imgLayer>
                </a14:imgProps>
              </a:ext>
              <a:ext uri="{28A0092B-C50C-407E-A947-70E740481C1C}">
                <a14:useLocalDpi xmlns:a14="http://schemas.microsoft.com/office/drawing/2010/main" val="0"/>
              </a:ext>
            </a:extLst>
          </a:blip>
          <a:srcRect/>
          <a:stretch>
            <a:fillRect/>
          </a:stretch>
        </p:blipFill>
        <p:spPr bwMode="auto">
          <a:xfrm>
            <a:off x="6429375" y="914400"/>
            <a:ext cx="271462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96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228600"/>
            <a:ext cx="9144000" cy="914400"/>
          </a:xfrm>
        </p:spPr>
        <p:txBody>
          <a:bodyPr/>
          <a:lstStyle/>
          <a:p>
            <a:r>
              <a:rPr lang="en-US" sz="3300" b="1" dirty="0">
                <a:solidFill>
                  <a:schemeClr val="tx2">
                    <a:lumMod val="75000"/>
                  </a:schemeClr>
                </a:solidFill>
              </a:rPr>
              <a:t>Thinking </a:t>
            </a:r>
            <a:r>
              <a:rPr lang="en-US" sz="3300" b="1" dirty="0" smtClean="0">
                <a:solidFill>
                  <a:schemeClr val="tx2">
                    <a:lumMod val="75000"/>
                  </a:schemeClr>
                </a:solidFill>
              </a:rPr>
              <a:t>Changes in </a:t>
            </a:r>
            <a:r>
              <a:rPr lang="en-US" sz="3300" b="1" dirty="0">
                <a:solidFill>
                  <a:schemeClr val="tx2">
                    <a:lumMod val="75000"/>
                  </a:schemeClr>
                </a:solidFill>
              </a:rPr>
              <a:t>“Executive Functioning” </a:t>
            </a:r>
          </a:p>
        </p:txBody>
      </p:sp>
      <p:sp>
        <p:nvSpPr>
          <p:cNvPr id="130051" name="Rectangle 3"/>
          <p:cNvSpPr>
            <a:spLocks noGrp="1" noChangeArrowheads="1"/>
          </p:cNvSpPr>
          <p:nvPr>
            <p:ph type="body" idx="1"/>
          </p:nvPr>
        </p:nvSpPr>
        <p:spPr>
          <a:xfrm>
            <a:off x="335507" y="1584324"/>
            <a:ext cx="8610600" cy="4327525"/>
          </a:xfrm>
        </p:spPr>
        <p:txBody>
          <a:bodyPr/>
          <a:lstStyle/>
          <a:p>
            <a:pPr lvl="1">
              <a:buClr>
                <a:schemeClr val="hlink"/>
              </a:buClr>
              <a:buSzTx/>
              <a:buFont typeface="Wingdings" pitchFamily="2" charset="2"/>
              <a:buNone/>
            </a:pPr>
            <a:endParaRPr lang="en-US" b="1" dirty="0">
              <a:solidFill>
                <a:schemeClr val="tx2">
                  <a:lumMod val="75000"/>
                </a:schemeClr>
              </a:solidFill>
              <a:latin typeface="+mn-lt"/>
            </a:endParaRPr>
          </a:p>
          <a:p>
            <a:pPr lvl="1">
              <a:buClr>
                <a:schemeClr val="hlink"/>
              </a:buClr>
              <a:buSzTx/>
              <a:buFont typeface="Wingdings" pitchFamily="2" charset="2"/>
              <a:buNone/>
            </a:pPr>
            <a:endParaRPr lang="en-US" b="1" dirty="0">
              <a:solidFill>
                <a:schemeClr val="tx2">
                  <a:lumMod val="75000"/>
                </a:schemeClr>
              </a:solidFill>
              <a:latin typeface="+mn-lt"/>
            </a:endParaRPr>
          </a:p>
        </p:txBody>
      </p:sp>
      <p:sp>
        <p:nvSpPr>
          <p:cNvPr id="130053" name="Rectangle 5"/>
          <p:cNvSpPr>
            <a:spLocks noChangeArrowheads="1"/>
          </p:cNvSpPr>
          <p:nvPr/>
        </p:nvSpPr>
        <p:spPr bwMode="auto">
          <a:xfrm rot="21077283">
            <a:off x="554348" y="3148817"/>
            <a:ext cx="22098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a:solidFill>
                  <a:schemeClr val="tx2">
                    <a:lumMod val="75000"/>
                  </a:schemeClr>
                </a:solidFill>
              </a:rPr>
              <a:t>Problems being </a:t>
            </a:r>
            <a:r>
              <a:rPr lang="en-US" dirty="0" smtClean="0">
                <a:solidFill>
                  <a:schemeClr val="tx2">
                    <a:lumMod val="75000"/>
                  </a:schemeClr>
                </a:solidFill>
              </a:rPr>
              <a:t>organized</a:t>
            </a:r>
            <a:endParaRPr lang="en-US" dirty="0">
              <a:solidFill>
                <a:schemeClr val="tx2">
                  <a:lumMod val="75000"/>
                </a:schemeClr>
              </a:solidFill>
            </a:endParaRPr>
          </a:p>
        </p:txBody>
      </p:sp>
      <p:sp>
        <p:nvSpPr>
          <p:cNvPr id="130054" name="Rectangle 6"/>
          <p:cNvSpPr>
            <a:spLocks noChangeArrowheads="1"/>
          </p:cNvSpPr>
          <p:nvPr/>
        </p:nvSpPr>
        <p:spPr bwMode="auto">
          <a:xfrm rot="21079479">
            <a:off x="6067566" y="1795480"/>
            <a:ext cx="25908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a:r>
              <a:rPr lang="en-US" dirty="0">
                <a:solidFill>
                  <a:schemeClr val="tx2">
                    <a:lumMod val="75000"/>
                  </a:schemeClr>
                </a:solidFill>
                <a:cs typeface="Angsana New" pitchFamily="18" charset="-34"/>
              </a:rPr>
              <a:t>Difficulty problem solving</a:t>
            </a:r>
          </a:p>
        </p:txBody>
      </p:sp>
      <p:sp>
        <p:nvSpPr>
          <p:cNvPr id="130056" name="Rectangle 8"/>
          <p:cNvSpPr>
            <a:spLocks noChangeArrowheads="1"/>
          </p:cNvSpPr>
          <p:nvPr/>
        </p:nvSpPr>
        <p:spPr bwMode="auto">
          <a:xfrm rot="21279670">
            <a:off x="4600659" y="5148313"/>
            <a:ext cx="35814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a:solidFill>
                  <a:schemeClr val="tx2">
                    <a:lumMod val="75000"/>
                  </a:schemeClr>
                </a:solidFill>
              </a:rPr>
              <a:t>Decreased awareness of thinking changes </a:t>
            </a:r>
            <a:r>
              <a:rPr lang="en-US" dirty="0" smtClean="0">
                <a:solidFill>
                  <a:schemeClr val="tx2">
                    <a:lumMod val="75000"/>
                  </a:schemeClr>
                </a:solidFill>
              </a:rPr>
              <a:t>in </a:t>
            </a:r>
            <a:r>
              <a:rPr lang="en-US" dirty="0">
                <a:solidFill>
                  <a:schemeClr val="tx2">
                    <a:lumMod val="75000"/>
                  </a:schemeClr>
                </a:solidFill>
              </a:rPr>
              <a:t>self</a:t>
            </a:r>
          </a:p>
        </p:txBody>
      </p:sp>
      <p:sp>
        <p:nvSpPr>
          <p:cNvPr id="130058" name="Rectangle 10"/>
          <p:cNvSpPr>
            <a:spLocks noChangeArrowheads="1"/>
          </p:cNvSpPr>
          <p:nvPr/>
        </p:nvSpPr>
        <p:spPr bwMode="auto">
          <a:xfrm rot="237459">
            <a:off x="1181113" y="4379993"/>
            <a:ext cx="16002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a:r>
              <a:rPr lang="en-US" dirty="0">
                <a:solidFill>
                  <a:schemeClr val="tx2">
                    <a:lumMod val="75000"/>
                  </a:schemeClr>
                </a:solidFill>
              </a:rPr>
              <a:t>Difficulty being flexible</a:t>
            </a:r>
          </a:p>
        </p:txBody>
      </p:sp>
      <p:pic>
        <p:nvPicPr>
          <p:cNvPr id="1026" name="Picture 2" descr="C:\Users\Haleigh Work\AppData\Local\Microsoft\Windows\Temporary Internet Files\Content.IE5\EOF3AYFT\MC9000710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1819" y="2081284"/>
            <a:ext cx="2433076" cy="22504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8"/>
          <p:cNvSpPr>
            <a:spLocks noChangeArrowheads="1"/>
          </p:cNvSpPr>
          <p:nvPr/>
        </p:nvSpPr>
        <p:spPr bwMode="auto">
          <a:xfrm rot="452482">
            <a:off x="6095999" y="3726175"/>
            <a:ext cx="2661313" cy="369332"/>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smtClean="0">
                <a:solidFill>
                  <a:schemeClr val="tx2">
                    <a:lumMod val="75000"/>
                  </a:schemeClr>
                </a:solidFill>
                <a:cs typeface="Angsana New" pitchFamily="18" charset="-34"/>
              </a:rPr>
              <a:t>Difficulty prioritizing</a:t>
            </a:r>
            <a:endParaRPr lang="en-US" dirty="0">
              <a:solidFill>
                <a:schemeClr val="tx2">
                  <a:lumMod val="75000"/>
                </a:schemeClr>
              </a:solidFill>
              <a:cs typeface="Angsana New" pitchFamily="18" charset="-34"/>
            </a:endParaRPr>
          </a:p>
        </p:txBody>
      </p:sp>
      <p:sp>
        <p:nvSpPr>
          <p:cNvPr id="22" name="Rectangle 6"/>
          <p:cNvSpPr>
            <a:spLocks noChangeArrowheads="1"/>
          </p:cNvSpPr>
          <p:nvPr/>
        </p:nvSpPr>
        <p:spPr bwMode="auto">
          <a:xfrm>
            <a:off x="495300" y="1778420"/>
            <a:ext cx="25908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a:r>
              <a:rPr lang="en-US" dirty="0">
                <a:solidFill>
                  <a:schemeClr val="tx2">
                    <a:lumMod val="75000"/>
                  </a:schemeClr>
                </a:solidFill>
                <a:cs typeface="Angsana New" pitchFamily="18" charset="-34"/>
              </a:rPr>
              <a:t>Difficulty </a:t>
            </a:r>
            <a:r>
              <a:rPr lang="en-US" dirty="0" smtClean="0">
                <a:solidFill>
                  <a:schemeClr val="tx2">
                    <a:lumMod val="75000"/>
                  </a:schemeClr>
                </a:solidFill>
                <a:cs typeface="Angsana New" pitchFamily="18" charset="-34"/>
              </a:rPr>
              <a:t>planning/setting goals</a:t>
            </a:r>
            <a:endParaRPr lang="en-US" dirty="0">
              <a:solidFill>
                <a:schemeClr val="tx2">
                  <a:lumMod val="75000"/>
                </a:schemeClr>
              </a:solidFill>
              <a:cs typeface="Angsana New" pitchFamily="18" charset="-34"/>
            </a:endParaRPr>
          </a:p>
        </p:txBody>
      </p:sp>
      <p:sp>
        <p:nvSpPr>
          <p:cNvPr id="23" name="Rectangle 5"/>
          <p:cNvSpPr>
            <a:spLocks noChangeArrowheads="1"/>
          </p:cNvSpPr>
          <p:nvPr/>
        </p:nvSpPr>
        <p:spPr bwMode="auto">
          <a:xfrm>
            <a:off x="1826902" y="5549842"/>
            <a:ext cx="2209800" cy="923330"/>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a:solidFill>
                  <a:schemeClr val="tx2">
                    <a:lumMod val="75000"/>
                  </a:schemeClr>
                </a:solidFill>
              </a:rPr>
              <a:t>Problems </a:t>
            </a:r>
            <a:r>
              <a:rPr lang="en-US" dirty="0" smtClean="0">
                <a:solidFill>
                  <a:schemeClr val="tx2">
                    <a:lumMod val="75000"/>
                  </a:schemeClr>
                </a:solidFill>
              </a:rPr>
              <a:t>with attention and concentration</a:t>
            </a:r>
            <a:endParaRPr lang="en-US" dirty="0">
              <a:solidFill>
                <a:schemeClr val="tx2">
                  <a:lumMod val="75000"/>
                </a:schemeClr>
              </a:solidFill>
            </a:endParaRPr>
          </a:p>
        </p:txBody>
      </p:sp>
    </p:spTree>
    <p:extLst>
      <p:ext uri="{BB962C8B-B14F-4D97-AF65-F5344CB8AC3E}">
        <p14:creationId xmlns:p14="http://schemas.microsoft.com/office/powerpoint/2010/main" val="277028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gram Files (x86)\Microsoft Office\MEDIA\CAGCAT10\j0302953.jpg"/>
          <p:cNvPicPr>
            <a:picLocks noChangeAspect="1" noChangeArrowheads="1"/>
          </p:cNvPicPr>
          <p:nvPr/>
        </p:nvPicPr>
        <p:blipFill>
          <a:blip r:embed="rId3">
            <a:grayscl/>
            <a:extLst>
              <a:ext uri="{BEBA8EAE-BF5A-486C-A8C5-ECC9F3942E4B}">
                <a14:imgProps xmlns:a14="http://schemas.microsoft.com/office/drawing/2010/main">
                  <a14:imgLayer r:embed="rId4">
                    <a14:imgEffect>
                      <a14:sharpenSoften amount="100000"/>
                    </a14:imgEffect>
                    <a14:imgEffect>
                      <a14:brightnessContrast bright="13000" contrast="22000"/>
                    </a14:imgEffect>
                  </a14:imgLayer>
                </a14:imgProps>
              </a:ext>
              <a:ext uri="{28A0092B-C50C-407E-A947-70E740481C1C}">
                <a14:useLocalDpi xmlns:a14="http://schemas.microsoft.com/office/drawing/2010/main" val="0"/>
              </a:ext>
            </a:extLst>
          </a:blip>
          <a:srcRect/>
          <a:stretch>
            <a:fillRect/>
          </a:stretch>
        </p:blipFill>
        <p:spPr bwMode="auto">
          <a:xfrm>
            <a:off x="2819400" y="1417637"/>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134146" name="Rectangle 2"/>
          <p:cNvSpPr>
            <a:spLocks noGrp="1" noChangeArrowheads="1"/>
          </p:cNvSpPr>
          <p:nvPr>
            <p:ph type="title"/>
          </p:nvPr>
        </p:nvSpPr>
        <p:spPr>
          <a:xfrm>
            <a:off x="381000" y="304800"/>
            <a:ext cx="8458200" cy="685800"/>
          </a:xfrm>
        </p:spPr>
        <p:txBody>
          <a:bodyPr/>
          <a:lstStyle/>
          <a:p>
            <a:r>
              <a:rPr lang="en-US" sz="3600" b="1">
                <a:latin typeface="Times New Roman" pitchFamily="18" charset="0"/>
              </a:rPr>
              <a:t>Emotional/Behavioral/Social Changes</a:t>
            </a:r>
          </a:p>
        </p:txBody>
      </p:sp>
      <p:sp>
        <p:nvSpPr>
          <p:cNvPr id="134148" name="Rectangle 4"/>
          <p:cNvSpPr>
            <a:spLocks noChangeArrowheads="1"/>
          </p:cNvSpPr>
          <p:nvPr/>
        </p:nvSpPr>
        <p:spPr bwMode="auto">
          <a:xfrm>
            <a:off x="1273175" y="1142999"/>
            <a:ext cx="1568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FF6600"/>
                </a:solidFill>
                <a:latin typeface="Arial" charset="0"/>
              </a:rPr>
              <a:t>Depression</a:t>
            </a:r>
          </a:p>
        </p:txBody>
      </p:sp>
      <p:sp>
        <p:nvSpPr>
          <p:cNvPr id="134149" name="Rectangle 5"/>
          <p:cNvSpPr>
            <a:spLocks noChangeArrowheads="1"/>
          </p:cNvSpPr>
          <p:nvPr/>
        </p:nvSpPr>
        <p:spPr bwMode="auto">
          <a:xfrm>
            <a:off x="5827594" y="1234281"/>
            <a:ext cx="1101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Font typeface="Wingdings" pitchFamily="2" charset="2"/>
              <a:buNone/>
            </a:pPr>
            <a:r>
              <a:rPr lang="en-US" sz="2000" dirty="0">
                <a:solidFill>
                  <a:srgbClr val="FF6600"/>
                </a:solidFill>
                <a:latin typeface="Arial" charset="0"/>
              </a:rPr>
              <a:t>Anxiety</a:t>
            </a:r>
          </a:p>
        </p:txBody>
      </p:sp>
      <p:sp>
        <p:nvSpPr>
          <p:cNvPr id="134150" name="Rectangle 6"/>
          <p:cNvSpPr>
            <a:spLocks noChangeArrowheads="1"/>
          </p:cNvSpPr>
          <p:nvPr/>
        </p:nvSpPr>
        <p:spPr bwMode="auto">
          <a:xfrm>
            <a:off x="6929318" y="4374355"/>
            <a:ext cx="1406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5000"/>
              </a:lnSpc>
              <a:spcBef>
                <a:spcPct val="10000"/>
              </a:spcBef>
              <a:buClr>
                <a:schemeClr val="hlink"/>
              </a:buClr>
              <a:buFont typeface="Wingdings" pitchFamily="2" charset="2"/>
              <a:buNone/>
            </a:pPr>
            <a:r>
              <a:rPr lang="en-US" sz="2000" dirty="0">
                <a:solidFill>
                  <a:srgbClr val="FF6600"/>
                </a:solidFill>
                <a:latin typeface="Arial" charset="0"/>
              </a:rPr>
              <a:t>Irritability/</a:t>
            </a:r>
          </a:p>
          <a:p>
            <a:pPr>
              <a:lnSpc>
                <a:spcPct val="75000"/>
              </a:lnSpc>
              <a:spcBef>
                <a:spcPct val="10000"/>
              </a:spcBef>
              <a:buClr>
                <a:schemeClr val="hlink"/>
              </a:buClr>
              <a:buFont typeface="Wingdings" pitchFamily="2" charset="2"/>
              <a:buNone/>
            </a:pPr>
            <a:r>
              <a:rPr lang="en-US" sz="2000" dirty="0">
                <a:solidFill>
                  <a:srgbClr val="FF6600"/>
                </a:solidFill>
                <a:latin typeface="Arial" charset="0"/>
              </a:rPr>
              <a:t>agitation</a:t>
            </a:r>
          </a:p>
        </p:txBody>
      </p:sp>
      <p:sp>
        <p:nvSpPr>
          <p:cNvPr id="134151" name="Rectangle 7"/>
          <p:cNvSpPr>
            <a:spLocks noChangeArrowheads="1"/>
          </p:cNvSpPr>
          <p:nvPr/>
        </p:nvSpPr>
        <p:spPr bwMode="auto">
          <a:xfrm>
            <a:off x="464593" y="3637033"/>
            <a:ext cx="1509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FF6600"/>
                </a:solidFill>
                <a:latin typeface="Arial" charset="0"/>
              </a:rPr>
              <a:t>Impatience</a:t>
            </a:r>
          </a:p>
        </p:txBody>
      </p:sp>
      <p:sp>
        <p:nvSpPr>
          <p:cNvPr id="134152" name="Rectangle 8"/>
          <p:cNvSpPr>
            <a:spLocks noChangeArrowheads="1"/>
          </p:cNvSpPr>
          <p:nvPr/>
        </p:nvSpPr>
        <p:spPr bwMode="auto">
          <a:xfrm>
            <a:off x="7086600" y="3094037"/>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latin typeface="Arial" charset="0"/>
              </a:rPr>
              <a:t>Intolerant</a:t>
            </a:r>
          </a:p>
        </p:txBody>
      </p:sp>
      <p:sp>
        <p:nvSpPr>
          <p:cNvPr id="134153" name="Rectangle 9"/>
          <p:cNvSpPr>
            <a:spLocks noChangeArrowheads="1"/>
          </p:cNvSpPr>
          <p:nvPr/>
        </p:nvSpPr>
        <p:spPr bwMode="auto">
          <a:xfrm>
            <a:off x="549322" y="18288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dirty="0">
                <a:latin typeface="Arial" charset="0"/>
              </a:rPr>
              <a:t>Rebellious</a:t>
            </a:r>
          </a:p>
        </p:txBody>
      </p:sp>
      <p:sp>
        <p:nvSpPr>
          <p:cNvPr id="134154" name="Rectangle 10"/>
          <p:cNvSpPr>
            <a:spLocks noChangeArrowheads="1"/>
          </p:cNvSpPr>
          <p:nvPr/>
        </p:nvSpPr>
        <p:spPr bwMode="auto">
          <a:xfrm>
            <a:off x="387255" y="5423725"/>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latin typeface="Arial" charset="0"/>
              </a:rPr>
              <a:t>Inability to get along </a:t>
            </a:r>
            <a:r>
              <a:rPr lang="en-US" sz="2000" dirty="0" smtClean="0">
                <a:latin typeface="Arial" charset="0"/>
              </a:rPr>
              <a:t>with others</a:t>
            </a:r>
            <a:endParaRPr lang="en-US" sz="2000" dirty="0">
              <a:latin typeface="Arial" charset="0"/>
            </a:endParaRPr>
          </a:p>
        </p:txBody>
      </p:sp>
      <p:sp>
        <p:nvSpPr>
          <p:cNvPr id="134155" name="Rectangle 11"/>
          <p:cNvSpPr>
            <a:spLocks noChangeArrowheads="1"/>
          </p:cNvSpPr>
          <p:nvPr/>
        </p:nvSpPr>
        <p:spPr bwMode="auto">
          <a:xfrm>
            <a:off x="3567906" y="990598"/>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solidFill>
                  <a:schemeClr val="tx2"/>
                </a:solidFill>
                <a:latin typeface="Arial" charset="0"/>
              </a:rPr>
              <a:t>Increased impulsivity</a:t>
            </a:r>
          </a:p>
        </p:txBody>
      </p:sp>
      <p:sp>
        <p:nvSpPr>
          <p:cNvPr id="134156" name="Rectangle 12"/>
          <p:cNvSpPr>
            <a:spLocks noChangeArrowheads="1"/>
          </p:cNvSpPr>
          <p:nvPr/>
        </p:nvSpPr>
        <p:spPr bwMode="auto">
          <a:xfrm>
            <a:off x="5649177" y="51983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Arial" charset="0"/>
              </a:rPr>
              <a:t>Increased risk taking</a:t>
            </a:r>
          </a:p>
        </p:txBody>
      </p:sp>
      <p:sp>
        <p:nvSpPr>
          <p:cNvPr id="134157" name="Rectangle 13"/>
          <p:cNvSpPr>
            <a:spLocks noChangeArrowheads="1"/>
          </p:cNvSpPr>
          <p:nvPr/>
        </p:nvSpPr>
        <p:spPr bwMode="auto">
          <a:xfrm>
            <a:off x="3124316" y="5606871"/>
            <a:ext cx="23828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90000"/>
              </a:lnSpc>
              <a:spcBef>
                <a:spcPct val="50000"/>
              </a:spcBef>
              <a:buClr>
                <a:schemeClr val="hlink"/>
              </a:buClr>
              <a:buFont typeface="Wingdings" pitchFamily="2" charset="2"/>
              <a:buNone/>
            </a:pPr>
            <a:r>
              <a:rPr lang="en-US" sz="2000" dirty="0">
                <a:solidFill>
                  <a:schemeClr val="tx2"/>
                </a:solidFill>
                <a:latin typeface="Arial" charset="0"/>
              </a:rPr>
              <a:t>Rapid loss of emotional control   </a:t>
            </a:r>
            <a:r>
              <a:rPr lang="en-US" sz="2000" dirty="0" smtClean="0">
                <a:solidFill>
                  <a:schemeClr val="tx2"/>
                </a:solidFill>
                <a:latin typeface="Arial" charset="0"/>
              </a:rPr>
              <a:t>(“short fuse”)</a:t>
            </a:r>
            <a:endParaRPr lang="en-US" sz="2000" dirty="0">
              <a:solidFill>
                <a:schemeClr val="tx2"/>
              </a:solidFill>
              <a:latin typeface="Arial" charset="0"/>
            </a:endParaRPr>
          </a:p>
        </p:txBody>
      </p:sp>
      <p:sp>
        <p:nvSpPr>
          <p:cNvPr id="134158" name="Rectangle 14"/>
          <p:cNvSpPr>
            <a:spLocks noChangeArrowheads="1"/>
          </p:cNvSpPr>
          <p:nvPr/>
        </p:nvSpPr>
        <p:spPr bwMode="auto">
          <a:xfrm>
            <a:off x="6680080" y="1722437"/>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a:solidFill>
                  <a:schemeClr val="tx2"/>
                </a:solidFill>
                <a:latin typeface="Arial" charset="0"/>
              </a:rPr>
              <a:t>Socially inappropriate behavior</a:t>
            </a:r>
          </a:p>
        </p:txBody>
      </p:sp>
      <p:sp>
        <p:nvSpPr>
          <p:cNvPr id="134159" name="Rectangle 15"/>
          <p:cNvSpPr>
            <a:spLocks noChangeArrowheads="1"/>
          </p:cNvSpPr>
          <p:nvPr/>
        </p:nvSpPr>
        <p:spPr bwMode="auto">
          <a:xfrm>
            <a:off x="160361" y="2590800"/>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solidFill>
                  <a:schemeClr val="tx2"/>
                </a:solidFill>
                <a:latin typeface="Arial" charset="0"/>
              </a:rPr>
              <a:t>Difficulty with self </a:t>
            </a:r>
            <a:r>
              <a:rPr lang="en-US" sz="2000" dirty="0" smtClean="0">
                <a:solidFill>
                  <a:schemeClr val="tx2"/>
                </a:solidFill>
                <a:latin typeface="Arial" charset="0"/>
              </a:rPr>
              <a:t>-initiation</a:t>
            </a:r>
            <a:endParaRPr lang="en-US" sz="2000" dirty="0">
              <a:solidFill>
                <a:schemeClr val="tx2"/>
              </a:solidFill>
              <a:latin typeface="Arial" charset="0"/>
            </a:endParaRPr>
          </a:p>
        </p:txBody>
      </p:sp>
      <p:sp>
        <p:nvSpPr>
          <p:cNvPr id="134160" name="Rectangle 16"/>
          <p:cNvSpPr>
            <a:spLocks noChangeArrowheads="1"/>
          </p:cNvSpPr>
          <p:nvPr/>
        </p:nvSpPr>
        <p:spPr bwMode="auto">
          <a:xfrm>
            <a:off x="6394101" y="3744189"/>
            <a:ext cx="2476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Arial" charset="0"/>
              </a:rPr>
              <a:t>Increased </a:t>
            </a:r>
            <a:r>
              <a:rPr lang="en-US" sz="2000" dirty="0" smtClean="0">
                <a:solidFill>
                  <a:schemeClr val="tx2"/>
                </a:solidFill>
                <a:latin typeface="Arial" charset="0"/>
              </a:rPr>
              <a:t>self-focus</a:t>
            </a:r>
            <a:endParaRPr lang="en-US" sz="2000" dirty="0">
              <a:solidFill>
                <a:schemeClr val="tx2"/>
              </a:solidFill>
              <a:latin typeface="Arial" charset="0"/>
            </a:endParaRPr>
          </a:p>
        </p:txBody>
      </p:sp>
      <p:sp>
        <p:nvSpPr>
          <p:cNvPr id="134161" name="Rectangle 17"/>
          <p:cNvSpPr>
            <a:spLocks noChangeArrowheads="1"/>
          </p:cNvSpPr>
          <p:nvPr/>
        </p:nvSpPr>
        <p:spPr bwMode="auto">
          <a:xfrm>
            <a:off x="5428488" y="5763499"/>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dirty="0">
                <a:solidFill>
                  <a:srgbClr val="FF6600"/>
                </a:solidFill>
                <a:latin typeface="Arial" charset="0"/>
              </a:rPr>
              <a:t>Before-after contrasts</a:t>
            </a:r>
          </a:p>
        </p:txBody>
      </p:sp>
      <p:sp>
        <p:nvSpPr>
          <p:cNvPr id="134176" name="Rectangle 32"/>
          <p:cNvSpPr>
            <a:spLocks noChangeArrowheads="1"/>
          </p:cNvSpPr>
          <p:nvPr/>
        </p:nvSpPr>
        <p:spPr bwMode="auto">
          <a:xfrm>
            <a:off x="464593" y="4556918"/>
            <a:ext cx="205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chemeClr val="tx2"/>
                </a:solidFill>
                <a:latin typeface="Arial" charset="0"/>
              </a:rPr>
              <a:t>Self-monitoring</a:t>
            </a:r>
          </a:p>
        </p:txBody>
      </p:sp>
    </p:spTree>
    <p:extLst>
      <p:ext uri="{BB962C8B-B14F-4D97-AF65-F5344CB8AC3E}">
        <p14:creationId xmlns:p14="http://schemas.microsoft.com/office/powerpoint/2010/main" val="137223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1371600"/>
            <a:ext cx="1447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tx2">
                  <a:lumMod val="75000"/>
                </a:schemeClr>
              </a:solidFill>
            </a:endParaRPr>
          </a:p>
        </p:txBody>
      </p:sp>
      <p:sp>
        <p:nvSpPr>
          <p:cNvPr id="6" name="Rectangle 3"/>
          <p:cNvSpPr>
            <a:spLocks noChangeArrowheads="1"/>
          </p:cNvSpPr>
          <p:nvPr/>
        </p:nvSpPr>
        <p:spPr bwMode="auto">
          <a:xfrm>
            <a:off x="1219200" y="1371600"/>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chemeClr val="tx2">
                  <a:lumMod val="75000"/>
                </a:schemeClr>
              </a:solidFill>
            </a:endParaRPr>
          </a:p>
        </p:txBody>
      </p:sp>
      <p:sp>
        <p:nvSpPr>
          <p:cNvPr id="8" name="Text Box 5"/>
          <p:cNvSpPr txBox="1">
            <a:spLocks noChangeArrowheads="1"/>
          </p:cNvSpPr>
          <p:nvPr/>
        </p:nvSpPr>
        <p:spPr bwMode="auto">
          <a:xfrm>
            <a:off x="3886200" y="304800"/>
            <a:ext cx="3429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chemeClr val="tx2">
                    <a:lumMod val="75000"/>
                  </a:schemeClr>
                </a:solidFill>
                <a:latin typeface="+mn-lt"/>
              </a:rPr>
              <a:t>Parietal Lobe</a:t>
            </a:r>
            <a:br>
              <a:rPr lang="en-US" sz="2000" b="1" dirty="0">
                <a:solidFill>
                  <a:schemeClr val="tx2">
                    <a:lumMod val="75000"/>
                  </a:schemeClr>
                </a:solidFill>
                <a:latin typeface="+mn-lt"/>
              </a:rPr>
            </a:br>
            <a:r>
              <a:rPr lang="en-US" sz="1400" dirty="0">
                <a:solidFill>
                  <a:schemeClr val="tx2">
                    <a:lumMod val="75000"/>
                  </a:schemeClr>
                </a:solidFill>
                <a:latin typeface="+mn-lt"/>
              </a:rPr>
              <a:t>• Sense of touch</a:t>
            </a:r>
            <a:br>
              <a:rPr lang="en-US" sz="1400" dirty="0">
                <a:solidFill>
                  <a:schemeClr val="tx2">
                    <a:lumMod val="75000"/>
                  </a:schemeClr>
                </a:solidFill>
                <a:latin typeface="+mn-lt"/>
              </a:rPr>
            </a:br>
            <a:r>
              <a:rPr lang="en-US" sz="1400" dirty="0">
                <a:solidFill>
                  <a:schemeClr val="tx2">
                    <a:lumMod val="75000"/>
                  </a:schemeClr>
                </a:solidFill>
                <a:latin typeface="+mn-lt"/>
              </a:rPr>
              <a:t>• </a:t>
            </a:r>
            <a:r>
              <a:rPr lang="en-US" sz="1400" dirty="0" smtClean="0">
                <a:solidFill>
                  <a:schemeClr val="tx2">
                    <a:lumMod val="75000"/>
                  </a:schemeClr>
                </a:solidFill>
                <a:latin typeface="+mn-lt"/>
              </a:rPr>
              <a:t>Differentiation :size</a:t>
            </a:r>
            <a:r>
              <a:rPr lang="en-US" sz="1400" dirty="0">
                <a:solidFill>
                  <a:schemeClr val="tx2">
                    <a:lumMod val="75000"/>
                  </a:schemeClr>
                </a:solidFill>
                <a:latin typeface="+mn-lt"/>
              </a:rPr>
              <a:t>, shape, color</a:t>
            </a:r>
            <a:br>
              <a:rPr lang="en-US" sz="1400" dirty="0">
                <a:solidFill>
                  <a:schemeClr val="tx2">
                    <a:lumMod val="75000"/>
                  </a:schemeClr>
                </a:solidFill>
                <a:latin typeface="+mn-lt"/>
              </a:rPr>
            </a:br>
            <a:r>
              <a:rPr lang="en-US" sz="1400" dirty="0">
                <a:solidFill>
                  <a:schemeClr val="tx2">
                    <a:lumMod val="75000"/>
                  </a:schemeClr>
                </a:solidFill>
                <a:latin typeface="+mn-lt"/>
              </a:rPr>
              <a:t>• Spatial perception</a:t>
            </a:r>
            <a:br>
              <a:rPr lang="en-US" sz="1400" dirty="0">
                <a:solidFill>
                  <a:schemeClr val="tx2">
                    <a:lumMod val="75000"/>
                  </a:schemeClr>
                </a:solidFill>
                <a:latin typeface="+mn-lt"/>
              </a:rPr>
            </a:br>
            <a:r>
              <a:rPr lang="en-US" sz="1400" dirty="0">
                <a:solidFill>
                  <a:schemeClr val="tx2">
                    <a:lumMod val="75000"/>
                  </a:schemeClr>
                </a:solidFill>
                <a:latin typeface="+mn-lt"/>
              </a:rPr>
              <a:t>• Visual perception</a:t>
            </a:r>
          </a:p>
        </p:txBody>
      </p:sp>
      <p:sp>
        <p:nvSpPr>
          <p:cNvPr id="9" name="Text Box 6"/>
          <p:cNvSpPr txBox="1">
            <a:spLocks noChangeArrowheads="1"/>
          </p:cNvSpPr>
          <p:nvPr/>
        </p:nvSpPr>
        <p:spPr bwMode="auto">
          <a:xfrm>
            <a:off x="6781800" y="1685226"/>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chemeClr val="tx2">
                    <a:lumMod val="75000"/>
                  </a:schemeClr>
                </a:solidFill>
                <a:latin typeface="+mn-lt"/>
              </a:rPr>
              <a:t>Occipital Lobe</a:t>
            </a:r>
            <a:br>
              <a:rPr lang="en-US" sz="2000" b="1" dirty="0">
                <a:solidFill>
                  <a:schemeClr val="tx2">
                    <a:lumMod val="75000"/>
                  </a:schemeClr>
                </a:solidFill>
                <a:latin typeface="+mn-lt"/>
              </a:rPr>
            </a:br>
            <a:r>
              <a:rPr lang="en-US" sz="1400" dirty="0">
                <a:solidFill>
                  <a:schemeClr val="tx2">
                    <a:lumMod val="75000"/>
                  </a:schemeClr>
                </a:solidFill>
                <a:latin typeface="+mn-lt"/>
              </a:rPr>
              <a:t>•  Vision</a:t>
            </a:r>
          </a:p>
        </p:txBody>
      </p:sp>
      <p:sp>
        <p:nvSpPr>
          <p:cNvPr id="10" name="Text Box 7"/>
          <p:cNvSpPr txBox="1">
            <a:spLocks noChangeArrowheads="1"/>
          </p:cNvSpPr>
          <p:nvPr/>
        </p:nvSpPr>
        <p:spPr bwMode="auto">
          <a:xfrm>
            <a:off x="6553200" y="3238500"/>
            <a:ext cx="23622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chemeClr val="tx2">
                    <a:lumMod val="75000"/>
                  </a:schemeClr>
                </a:solidFill>
                <a:latin typeface="+mn-lt"/>
              </a:rPr>
              <a:t>Cerebellum</a:t>
            </a:r>
            <a:br>
              <a:rPr lang="en-US" sz="2000" b="1" dirty="0">
                <a:solidFill>
                  <a:schemeClr val="tx2">
                    <a:lumMod val="75000"/>
                  </a:schemeClr>
                </a:solidFill>
                <a:latin typeface="+mn-lt"/>
              </a:rPr>
            </a:br>
            <a:r>
              <a:rPr lang="en-US" sz="1400" dirty="0">
                <a:solidFill>
                  <a:schemeClr val="tx2">
                    <a:lumMod val="75000"/>
                  </a:schemeClr>
                </a:solidFill>
                <a:latin typeface="+mn-lt"/>
              </a:rPr>
              <a:t>•</a:t>
            </a:r>
            <a:r>
              <a:rPr lang="en-US" sz="2000" b="1" dirty="0">
                <a:solidFill>
                  <a:schemeClr val="tx2">
                    <a:lumMod val="75000"/>
                  </a:schemeClr>
                </a:solidFill>
                <a:latin typeface="+mn-lt"/>
              </a:rPr>
              <a:t> </a:t>
            </a:r>
            <a:r>
              <a:rPr lang="en-US" sz="1400" dirty="0">
                <a:solidFill>
                  <a:schemeClr val="tx2">
                    <a:lumMod val="75000"/>
                  </a:schemeClr>
                </a:solidFill>
                <a:latin typeface="+mn-lt"/>
              </a:rPr>
              <a:t>Balance</a:t>
            </a:r>
            <a:br>
              <a:rPr lang="en-US" sz="1400" dirty="0">
                <a:solidFill>
                  <a:schemeClr val="tx2">
                    <a:lumMod val="75000"/>
                  </a:schemeClr>
                </a:solidFill>
                <a:latin typeface="+mn-lt"/>
              </a:rPr>
            </a:br>
            <a:r>
              <a:rPr lang="en-US" sz="1400" dirty="0">
                <a:solidFill>
                  <a:schemeClr val="tx2">
                    <a:lumMod val="75000"/>
                  </a:schemeClr>
                </a:solidFill>
                <a:latin typeface="+mn-lt"/>
              </a:rPr>
              <a:t>• Coordination</a:t>
            </a:r>
            <a:br>
              <a:rPr lang="en-US" sz="1400" dirty="0">
                <a:solidFill>
                  <a:schemeClr val="tx2">
                    <a:lumMod val="75000"/>
                  </a:schemeClr>
                </a:solidFill>
                <a:latin typeface="+mn-lt"/>
              </a:rPr>
            </a:br>
            <a:r>
              <a:rPr lang="en-US" sz="1400" dirty="0">
                <a:solidFill>
                  <a:schemeClr val="tx2">
                    <a:lumMod val="75000"/>
                  </a:schemeClr>
                </a:solidFill>
                <a:latin typeface="+mn-lt"/>
              </a:rPr>
              <a:t>• Skilled motor activity</a:t>
            </a:r>
          </a:p>
        </p:txBody>
      </p:sp>
      <p:sp>
        <p:nvSpPr>
          <p:cNvPr id="11" name="Text Box 8"/>
          <p:cNvSpPr txBox="1">
            <a:spLocks noChangeArrowheads="1"/>
          </p:cNvSpPr>
          <p:nvPr/>
        </p:nvSpPr>
        <p:spPr bwMode="auto">
          <a:xfrm>
            <a:off x="152400" y="457200"/>
            <a:ext cx="28194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chemeClr val="tx2">
                    <a:lumMod val="75000"/>
                  </a:schemeClr>
                </a:solidFill>
                <a:latin typeface="+mn-lt"/>
              </a:rPr>
              <a:t>Frontal Lobe</a:t>
            </a:r>
            <a:br>
              <a:rPr lang="en-US" sz="2000" b="1" dirty="0">
                <a:solidFill>
                  <a:schemeClr val="tx2">
                    <a:lumMod val="75000"/>
                  </a:schemeClr>
                </a:solidFill>
                <a:latin typeface="+mn-lt"/>
              </a:rPr>
            </a:br>
            <a:r>
              <a:rPr lang="en-US" sz="1400" dirty="0">
                <a:solidFill>
                  <a:schemeClr val="tx2">
                    <a:lumMod val="75000"/>
                  </a:schemeClr>
                </a:solidFill>
                <a:latin typeface="+mn-lt"/>
              </a:rPr>
              <a:t>• Initiation</a:t>
            </a:r>
            <a:br>
              <a:rPr lang="en-US" sz="1400" dirty="0">
                <a:solidFill>
                  <a:schemeClr val="tx2">
                    <a:lumMod val="75000"/>
                  </a:schemeClr>
                </a:solidFill>
                <a:latin typeface="+mn-lt"/>
              </a:rPr>
            </a:br>
            <a:r>
              <a:rPr lang="en-US" sz="1400" dirty="0">
                <a:solidFill>
                  <a:schemeClr val="tx2">
                    <a:lumMod val="75000"/>
                  </a:schemeClr>
                </a:solidFill>
                <a:latin typeface="+mn-lt"/>
              </a:rPr>
              <a:t>• Problem </a:t>
            </a:r>
            <a:r>
              <a:rPr lang="en-US" sz="1400" dirty="0" smtClean="0">
                <a:solidFill>
                  <a:schemeClr val="tx2">
                    <a:lumMod val="75000"/>
                  </a:schemeClr>
                </a:solidFill>
                <a:latin typeface="+mn-lt"/>
              </a:rPr>
              <a:t>solving</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Attention/Concentration</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Inhibition of behavior</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Planning/anticipation</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Self-monitoring</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Motor planning</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Personality/emotions</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Awareness of</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abilities/limitations</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Organization</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Judgment                               • Mental flexibility</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Speaking</a:t>
            </a:r>
            <a:br>
              <a:rPr lang="en-US" sz="1400" dirty="0" smtClean="0">
                <a:solidFill>
                  <a:schemeClr val="tx2">
                    <a:lumMod val="75000"/>
                  </a:schemeClr>
                </a:solidFill>
                <a:latin typeface="+mn-lt"/>
              </a:rPr>
            </a:br>
            <a:r>
              <a:rPr lang="en-US" sz="1400" dirty="0" smtClean="0">
                <a:solidFill>
                  <a:schemeClr val="tx2">
                    <a:lumMod val="75000"/>
                  </a:schemeClr>
                </a:solidFill>
                <a:latin typeface="+mn-lt"/>
              </a:rPr>
              <a:t>  (expressive language)</a:t>
            </a:r>
            <a:endParaRPr lang="en-US" sz="1400" dirty="0">
              <a:solidFill>
                <a:schemeClr val="tx2">
                  <a:lumMod val="75000"/>
                </a:schemeClr>
              </a:solidFill>
              <a:latin typeface="+mn-lt"/>
            </a:endParaRPr>
          </a:p>
        </p:txBody>
      </p:sp>
      <p:sp>
        <p:nvSpPr>
          <p:cNvPr id="12" name="Text Box 9"/>
          <p:cNvSpPr txBox="1">
            <a:spLocks noChangeArrowheads="1"/>
          </p:cNvSpPr>
          <p:nvPr/>
        </p:nvSpPr>
        <p:spPr bwMode="auto">
          <a:xfrm>
            <a:off x="5295900" y="4667322"/>
            <a:ext cx="297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chemeClr val="tx2">
                    <a:lumMod val="75000"/>
                  </a:schemeClr>
                </a:solidFill>
                <a:latin typeface="+mn-lt"/>
              </a:rPr>
              <a:t>Brain Stem</a:t>
            </a:r>
            <a:br>
              <a:rPr lang="en-US" sz="2000" b="1" dirty="0">
                <a:solidFill>
                  <a:schemeClr val="tx2">
                    <a:lumMod val="75000"/>
                  </a:schemeClr>
                </a:solidFill>
                <a:latin typeface="+mn-lt"/>
              </a:rPr>
            </a:br>
            <a:r>
              <a:rPr lang="en-US" sz="1400" dirty="0">
                <a:solidFill>
                  <a:schemeClr val="tx2">
                    <a:lumMod val="75000"/>
                  </a:schemeClr>
                </a:solidFill>
                <a:latin typeface="+mn-lt"/>
              </a:rPr>
              <a:t>• Breathing</a:t>
            </a:r>
            <a:br>
              <a:rPr lang="en-US" sz="1400" dirty="0">
                <a:solidFill>
                  <a:schemeClr val="tx2">
                    <a:lumMod val="75000"/>
                  </a:schemeClr>
                </a:solidFill>
                <a:latin typeface="+mn-lt"/>
              </a:rPr>
            </a:br>
            <a:r>
              <a:rPr lang="en-US" sz="1400" dirty="0">
                <a:solidFill>
                  <a:schemeClr val="tx2">
                    <a:lumMod val="75000"/>
                  </a:schemeClr>
                </a:solidFill>
                <a:latin typeface="+mn-lt"/>
              </a:rPr>
              <a:t>• Heart rate</a:t>
            </a:r>
            <a:br>
              <a:rPr lang="en-US" sz="1400" dirty="0">
                <a:solidFill>
                  <a:schemeClr val="tx2">
                    <a:lumMod val="75000"/>
                  </a:schemeClr>
                </a:solidFill>
                <a:latin typeface="+mn-lt"/>
              </a:rPr>
            </a:br>
            <a:r>
              <a:rPr lang="en-US" sz="1400" dirty="0">
                <a:solidFill>
                  <a:schemeClr val="tx2">
                    <a:lumMod val="75000"/>
                  </a:schemeClr>
                </a:solidFill>
                <a:latin typeface="+mn-lt"/>
              </a:rPr>
              <a:t>• Arousal/consciousness</a:t>
            </a:r>
            <a:br>
              <a:rPr lang="en-US" sz="1400" dirty="0">
                <a:solidFill>
                  <a:schemeClr val="tx2">
                    <a:lumMod val="75000"/>
                  </a:schemeClr>
                </a:solidFill>
                <a:latin typeface="+mn-lt"/>
              </a:rPr>
            </a:br>
            <a:r>
              <a:rPr lang="en-US" sz="1400" dirty="0">
                <a:solidFill>
                  <a:schemeClr val="tx2">
                    <a:lumMod val="75000"/>
                  </a:schemeClr>
                </a:solidFill>
                <a:latin typeface="+mn-lt"/>
              </a:rPr>
              <a:t>• Sleep/wake functions</a:t>
            </a:r>
            <a:br>
              <a:rPr lang="en-US" sz="1400" dirty="0">
                <a:solidFill>
                  <a:schemeClr val="tx2">
                    <a:lumMod val="75000"/>
                  </a:schemeClr>
                </a:solidFill>
                <a:latin typeface="+mn-lt"/>
              </a:rPr>
            </a:br>
            <a:r>
              <a:rPr lang="en-US" sz="1400" dirty="0">
                <a:solidFill>
                  <a:schemeClr val="tx2">
                    <a:lumMod val="75000"/>
                  </a:schemeClr>
                </a:solidFill>
                <a:latin typeface="+mn-lt"/>
              </a:rPr>
              <a:t>• Attention/concentration</a:t>
            </a:r>
          </a:p>
        </p:txBody>
      </p:sp>
      <p:sp>
        <p:nvSpPr>
          <p:cNvPr id="13" name="Text Box 10"/>
          <p:cNvSpPr txBox="1">
            <a:spLocks noChangeArrowheads="1"/>
          </p:cNvSpPr>
          <p:nvPr/>
        </p:nvSpPr>
        <p:spPr bwMode="auto">
          <a:xfrm>
            <a:off x="1028700" y="4648200"/>
            <a:ext cx="297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000" b="1" dirty="0">
                <a:solidFill>
                  <a:schemeClr val="tx2">
                    <a:lumMod val="75000"/>
                  </a:schemeClr>
                </a:solidFill>
                <a:latin typeface="+mn-lt"/>
              </a:rPr>
              <a:t>Temporal Lobe</a:t>
            </a:r>
            <a:br>
              <a:rPr lang="en-US" sz="2000" b="1" dirty="0">
                <a:solidFill>
                  <a:schemeClr val="tx2">
                    <a:lumMod val="75000"/>
                  </a:schemeClr>
                </a:solidFill>
                <a:latin typeface="+mn-lt"/>
              </a:rPr>
            </a:br>
            <a:r>
              <a:rPr lang="en-US" sz="1400" dirty="0">
                <a:solidFill>
                  <a:schemeClr val="tx2">
                    <a:lumMod val="75000"/>
                  </a:schemeClr>
                </a:solidFill>
                <a:latin typeface="+mn-lt"/>
              </a:rPr>
              <a:t>• Memory</a:t>
            </a:r>
            <a:br>
              <a:rPr lang="en-US" sz="1400" dirty="0">
                <a:solidFill>
                  <a:schemeClr val="tx2">
                    <a:lumMod val="75000"/>
                  </a:schemeClr>
                </a:solidFill>
                <a:latin typeface="+mn-lt"/>
              </a:rPr>
            </a:br>
            <a:r>
              <a:rPr lang="en-US" sz="1400" dirty="0">
                <a:solidFill>
                  <a:schemeClr val="tx2">
                    <a:lumMod val="75000"/>
                  </a:schemeClr>
                </a:solidFill>
                <a:latin typeface="+mn-lt"/>
              </a:rPr>
              <a:t>• Hearing</a:t>
            </a:r>
            <a:br>
              <a:rPr lang="en-US" sz="1400" dirty="0">
                <a:solidFill>
                  <a:schemeClr val="tx2">
                    <a:lumMod val="75000"/>
                  </a:schemeClr>
                </a:solidFill>
                <a:latin typeface="+mn-lt"/>
              </a:rPr>
            </a:br>
            <a:r>
              <a:rPr lang="en-US" sz="1400" dirty="0">
                <a:solidFill>
                  <a:schemeClr val="tx2">
                    <a:lumMod val="75000"/>
                  </a:schemeClr>
                </a:solidFill>
                <a:latin typeface="+mn-lt"/>
              </a:rPr>
              <a:t>• Understanding language</a:t>
            </a:r>
            <a:br>
              <a:rPr lang="en-US" sz="1400" dirty="0">
                <a:solidFill>
                  <a:schemeClr val="tx2">
                    <a:lumMod val="75000"/>
                  </a:schemeClr>
                </a:solidFill>
                <a:latin typeface="+mn-lt"/>
              </a:rPr>
            </a:br>
            <a:r>
              <a:rPr lang="en-US" sz="1400" dirty="0">
                <a:solidFill>
                  <a:schemeClr val="tx2">
                    <a:lumMod val="75000"/>
                  </a:schemeClr>
                </a:solidFill>
                <a:latin typeface="+mn-lt"/>
              </a:rPr>
              <a:t>  (receptive language)</a:t>
            </a:r>
            <a:br>
              <a:rPr lang="en-US" sz="1400" dirty="0">
                <a:solidFill>
                  <a:schemeClr val="tx2">
                    <a:lumMod val="75000"/>
                  </a:schemeClr>
                </a:solidFill>
                <a:latin typeface="+mn-lt"/>
              </a:rPr>
            </a:br>
            <a:r>
              <a:rPr lang="en-US" sz="1400" dirty="0">
                <a:solidFill>
                  <a:schemeClr val="tx2">
                    <a:lumMod val="75000"/>
                  </a:schemeClr>
                </a:solidFill>
                <a:latin typeface="+mn-lt"/>
              </a:rPr>
              <a:t>• Organization and sequencing</a:t>
            </a:r>
          </a:p>
        </p:txBody>
      </p:sp>
      <p:sp>
        <p:nvSpPr>
          <p:cNvPr id="14" name="Line 11"/>
          <p:cNvSpPr>
            <a:spLocks noChangeShapeType="1"/>
          </p:cNvSpPr>
          <p:nvPr/>
        </p:nvSpPr>
        <p:spPr bwMode="auto">
          <a:xfrm>
            <a:off x="609600" y="228600"/>
            <a:ext cx="8305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solidFill>
                <a:schemeClr val="tx2">
                  <a:lumMod val="75000"/>
                </a:schemeClr>
              </a:solidFill>
            </a:endParaRPr>
          </a:p>
        </p:txBody>
      </p:sp>
      <p:pic>
        <p:nvPicPr>
          <p:cNvPr id="15" name="Picture 12" descr="cerebral_cortex_lo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85226"/>
            <a:ext cx="40386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896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8600" y="152400"/>
            <a:ext cx="4648200" cy="4648200"/>
          </a:xfrm>
        </p:spPr>
      </p:pic>
      <p:pic>
        <p:nvPicPr>
          <p:cNvPr id="9" name="Content Placeholder 8"/>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263404" y="3276600"/>
            <a:ext cx="3503156" cy="3093697"/>
          </a:xfrm>
        </p:spPr>
      </p:pic>
      <p:cxnSp>
        <p:nvCxnSpPr>
          <p:cNvPr id="21" name="Straight Arrow Connector 20"/>
          <p:cNvCxnSpPr/>
          <p:nvPr/>
        </p:nvCxnSpPr>
        <p:spPr>
          <a:xfrm flipH="1" flipV="1">
            <a:off x="4629150" y="1210760"/>
            <a:ext cx="1066800" cy="195091"/>
          </a:xfrm>
          <a:prstGeom prst="straightConnector1">
            <a:avLst/>
          </a:prstGeom>
          <a:ln w="571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38800" y="425930"/>
            <a:ext cx="3200400" cy="1569660"/>
          </a:xfrm>
          <a:prstGeom prst="rect">
            <a:avLst/>
          </a:prstGeom>
          <a:ln>
            <a:solidFill>
              <a:schemeClr val="tx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solidFill>
                  <a:srgbClr val="2F5897">
                    <a:lumMod val="75000"/>
                  </a:srgbClr>
                </a:solidFill>
                <a:effectLst>
                  <a:outerShdw blurRad="38100" dist="38100" dir="2700000" algn="tl">
                    <a:srgbClr val="000000">
                      <a:alpha val="43137"/>
                    </a:srgbClr>
                  </a:outerShdw>
                </a:effectLst>
              </a:rPr>
              <a:t>Typical Neuronal Communication</a:t>
            </a:r>
            <a:endParaRPr lang="en-US" sz="3200" dirty="0">
              <a:solidFill>
                <a:srgbClr val="2F5897">
                  <a:lumMod val="75000"/>
                </a:srgbClr>
              </a:solidFill>
              <a:effectLst>
                <a:outerShdw blurRad="38100" dist="38100" dir="2700000" algn="tl">
                  <a:srgbClr val="000000">
                    <a:alpha val="43137"/>
                  </a:srgbClr>
                </a:outerShdw>
              </a:effectLst>
            </a:endParaRPr>
          </a:p>
        </p:txBody>
      </p:sp>
      <p:cxnSp>
        <p:nvCxnSpPr>
          <p:cNvPr id="35" name="Straight Arrow Connector 34"/>
          <p:cNvCxnSpPr/>
          <p:nvPr/>
        </p:nvCxnSpPr>
        <p:spPr>
          <a:xfrm>
            <a:off x="1905000" y="5638800"/>
            <a:ext cx="3414450" cy="0"/>
          </a:xfrm>
          <a:prstGeom prst="straightConnector1">
            <a:avLst/>
          </a:prstGeom>
          <a:ln w="571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20987611">
            <a:off x="717930" y="4763499"/>
            <a:ext cx="4193941" cy="769441"/>
          </a:xfrm>
          <a:prstGeom prst="rect">
            <a:avLst/>
          </a:prstGeom>
          <a:ln w="28575">
            <a:solidFill>
              <a:schemeClr val="tx2">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400" dirty="0" smtClean="0">
                <a:solidFill>
                  <a:srgbClr val="2F5897">
                    <a:lumMod val="75000"/>
                  </a:srgbClr>
                </a:solidFill>
                <a:effectLst>
                  <a:outerShdw blurRad="38100" dist="38100" dir="2700000" algn="tl">
                    <a:srgbClr val="000000">
                      <a:alpha val="43137"/>
                    </a:srgbClr>
                  </a:outerShdw>
                </a:effectLst>
              </a:rPr>
              <a:t>Neuroplasticity</a:t>
            </a:r>
            <a:endParaRPr lang="en-US" sz="4400" dirty="0">
              <a:solidFill>
                <a:srgbClr val="2F5897">
                  <a:lumMod val="75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858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304800"/>
            <a:ext cx="4344988" cy="1066800"/>
          </a:xfrm>
        </p:spPr>
        <p:txBody>
          <a:bodyPr/>
          <a:lstStyle/>
          <a:p>
            <a:pPr algn="r"/>
            <a:r>
              <a:rPr lang="en-US" sz="3000" dirty="0">
                <a:solidFill>
                  <a:schemeClr val="tx2">
                    <a:lumMod val="75000"/>
                  </a:schemeClr>
                </a:solidFill>
              </a:rPr>
              <a:t>Domestic Violence (DV)</a:t>
            </a:r>
            <a:br>
              <a:rPr lang="en-US" sz="3000" dirty="0">
                <a:solidFill>
                  <a:schemeClr val="tx2">
                    <a:lumMod val="75000"/>
                  </a:schemeClr>
                </a:solidFill>
              </a:rPr>
            </a:br>
            <a:r>
              <a:rPr lang="en-US" sz="3000" dirty="0">
                <a:solidFill>
                  <a:schemeClr val="tx2">
                    <a:lumMod val="75000"/>
                  </a:schemeClr>
                </a:solidFill>
              </a:rPr>
              <a:t> is defined as </a:t>
            </a:r>
            <a:r>
              <a:rPr lang="en-US" sz="3000" dirty="0" smtClean="0">
                <a:solidFill>
                  <a:schemeClr val="tx2">
                    <a:lumMod val="75000"/>
                  </a:schemeClr>
                </a:solidFill>
              </a:rPr>
              <a:t>…</a:t>
            </a:r>
            <a:endParaRPr lang="en-US" sz="3000" dirty="0">
              <a:solidFill>
                <a:schemeClr val="tx2">
                  <a:lumMod val="75000"/>
                </a:schemeClr>
              </a:solidFill>
            </a:endParaRPr>
          </a:p>
        </p:txBody>
      </p:sp>
      <p:sp>
        <p:nvSpPr>
          <p:cNvPr id="4" name="Text Placeholder 3"/>
          <p:cNvSpPr>
            <a:spLocks noGrp="1"/>
          </p:cNvSpPr>
          <p:nvPr>
            <p:ph type="body" sz="quarter" idx="3"/>
          </p:nvPr>
        </p:nvSpPr>
        <p:spPr>
          <a:xfrm>
            <a:off x="4592216" y="469641"/>
            <a:ext cx="4041775" cy="609600"/>
          </a:xfrm>
        </p:spPr>
        <p:txBody>
          <a:bodyPr/>
          <a:lstStyle/>
          <a:p>
            <a:r>
              <a:rPr lang="en-US" sz="3200" dirty="0">
                <a:solidFill>
                  <a:schemeClr val="tx2">
                    <a:lumMod val="75000"/>
                  </a:schemeClr>
                </a:solidFill>
              </a:rPr>
              <a:t>Each Year…</a:t>
            </a:r>
          </a:p>
        </p:txBody>
      </p:sp>
      <p:sp>
        <p:nvSpPr>
          <p:cNvPr id="41987" name="Rectangle 1027"/>
          <p:cNvSpPr>
            <a:spLocks noGrp="1" noChangeArrowheads="1"/>
          </p:cNvSpPr>
          <p:nvPr>
            <p:ph sz="quarter" idx="13"/>
          </p:nvPr>
        </p:nvSpPr>
        <p:spPr>
          <a:xfrm>
            <a:off x="530352" y="1885406"/>
            <a:ext cx="4041648" cy="4678680"/>
          </a:xfrm>
        </p:spPr>
        <p:txBody>
          <a:bodyPr>
            <a:normAutofit/>
          </a:bodyPr>
          <a:lstStyle/>
          <a:p>
            <a:pPr algn="r">
              <a:buFont typeface="Wingdings" pitchFamily="2" charset="2"/>
              <a:buNone/>
            </a:pPr>
            <a:r>
              <a:rPr lang="en-US" sz="2800" dirty="0" smtClean="0">
                <a:solidFill>
                  <a:schemeClr val="tx2">
                    <a:lumMod val="75000"/>
                  </a:schemeClr>
                </a:solidFill>
              </a:rPr>
              <a:t>…a deliberate pattern of  abusive </a:t>
            </a:r>
            <a:r>
              <a:rPr lang="en-US" sz="2800" dirty="0">
                <a:solidFill>
                  <a:schemeClr val="tx2">
                    <a:lumMod val="75000"/>
                  </a:schemeClr>
                </a:solidFill>
              </a:rPr>
              <a:t>tactics used by one partner in an intimate </a:t>
            </a:r>
            <a:r>
              <a:rPr lang="en-US" sz="2800" dirty="0" smtClean="0">
                <a:solidFill>
                  <a:schemeClr val="tx2">
                    <a:lumMod val="75000"/>
                  </a:schemeClr>
                </a:solidFill>
              </a:rPr>
              <a:t>relationship to </a:t>
            </a:r>
            <a:r>
              <a:rPr lang="en-US" sz="2800" dirty="0">
                <a:solidFill>
                  <a:schemeClr val="tx2">
                    <a:lumMod val="75000"/>
                  </a:schemeClr>
                </a:solidFill>
              </a:rPr>
              <a:t>obtain and maintain </a:t>
            </a:r>
            <a:r>
              <a:rPr lang="en-US" sz="2800" i="1" u="sng" dirty="0" smtClean="0">
                <a:solidFill>
                  <a:schemeClr val="tx2">
                    <a:lumMod val="75000"/>
                  </a:schemeClr>
                </a:solidFill>
              </a:rPr>
              <a:t>power</a:t>
            </a:r>
            <a:r>
              <a:rPr lang="en-US" sz="2800" dirty="0" smtClean="0">
                <a:solidFill>
                  <a:schemeClr val="tx2">
                    <a:lumMod val="75000"/>
                  </a:schemeClr>
                </a:solidFill>
              </a:rPr>
              <a:t> </a:t>
            </a:r>
            <a:r>
              <a:rPr lang="en-US" sz="2800" dirty="0">
                <a:solidFill>
                  <a:schemeClr val="tx2">
                    <a:lumMod val="75000"/>
                  </a:schemeClr>
                </a:solidFill>
              </a:rPr>
              <a:t>and </a:t>
            </a:r>
            <a:r>
              <a:rPr lang="en-US" sz="2800" i="1" u="sng" dirty="0">
                <a:solidFill>
                  <a:schemeClr val="tx2">
                    <a:lumMod val="75000"/>
                  </a:schemeClr>
                </a:solidFill>
              </a:rPr>
              <a:t>control</a:t>
            </a:r>
            <a:r>
              <a:rPr lang="en-US" sz="2800" dirty="0">
                <a:solidFill>
                  <a:schemeClr val="tx2">
                    <a:lumMod val="75000"/>
                  </a:schemeClr>
                </a:solidFill>
              </a:rPr>
              <a:t> over the other. </a:t>
            </a:r>
          </a:p>
          <a:p>
            <a:pPr algn="r">
              <a:buFont typeface="Wingdings" pitchFamily="2" charset="2"/>
              <a:buNone/>
            </a:pPr>
            <a:r>
              <a:rPr lang="en-US" sz="2000" i="1" dirty="0">
                <a:solidFill>
                  <a:schemeClr val="tx2">
                    <a:lumMod val="75000"/>
                  </a:schemeClr>
                </a:solidFill>
              </a:rPr>
              <a:t>(Alabama Coalition </a:t>
            </a:r>
            <a:endParaRPr lang="en-US" sz="2000" i="1" dirty="0" smtClean="0">
              <a:solidFill>
                <a:schemeClr val="tx2">
                  <a:lumMod val="75000"/>
                </a:schemeClr>
              </a:solidFill>
            </a:endParaRPr>
          </a:p>
          <a:p>
            <a:pPr algn="r">
              <a:buFont typeface="Wingdings" pitchFamily="2" charset="2"/>
              <a:buNone/>
            </a:pPr>
            <a:r>
              <a:rPr lang="en-US" sz="2000" i="1" dirty="0" smtClean="0">
                <a:solidFill>
                  <a:schemeClr val="tx2">
                    <a:lumMod val="75000"/>
                  </a:schemeClr>
                </a:solidFill>
              </a:rPr>
              <a:t>Against Domestic Violence)</a:t>
            </a:r>
            <a:r>
              <a:rPr lang="en-US" sz="2000" dirty="0" smtClean="0">
                <a:solidFill>
                  <a:schemeClr val="tx2">
                    <a:lumMod val="75000"/>
                  </a:schemeClr>
                </a:solidFill>
              </a:rPr>
              <a:t> </a:t>
            </a:r>
            <a:endParaRPr lang="en-US" sz="2000" dirty="0">
              <a:solidFill>
                <a:schemeClr val="tx2">
                  <a:lumMod val="75000"/>
                </a:schemeClr>
              </a:solidFill>
            </a:endParaRPr>
          </a:p>
        </p:txBody>
      </p:sp>
      <p:sp>
        <p:nvSpPr>
          <p:cNvPr id="6" name="Content Placeholder 5"/>
          <p:cNvSpPr>
            <a:spLocks noGrp="1"/>
          </p:cNvSpPr>
          <p:nvPr>
            <p:ph sz="quarter" idx="14"/>
          </p:nvPr>
        </p:nvSpPr>
        <p:spPr>
          <a:xfrm>
            <a:off x="4572000" y="1874965"/>
            <a:ext cx="4041648" cy="4678235"/>
          </a:xfrm>
        </p:spPr>
        <p:txBody>
          <a:bodyPr>
            <a:normAutofit fontScale="85000" lnSpcReduction="10000"/>
          </a:bodyPr>
          <a:lstStyle/>
          <a:p>
            <a:pPr marL="0" indent="0" algn="r">
              <a:spcBef>
                <a:spcPct val="50000"/>
              </a:spcBef>
              <a:buClr>
                <a:schemeClr val="hlink"/>
              </a:buClr>
              <a:buNone/>
            </a:pPr>
            <a:r>
              <a:rPr lang="en-US" sz="3300" dirty="0" smtClean="0">
                <a:solidFill>
                  <a:schemeClr val="tx2">
                    <a:lumMod val="75000"/>
                  </a:schemeClr>
                </a:solidFill>
              </a:rPr>
              <a:t>…1.5 </a:t>
            </a:r>
            <a:r>
              <a:rPr lang="en-US" sz="3300" dirty="0">
                <a:solidFill>
                  <a:schemeClr val="tx2">
                    <a:lumMod val="75000"/>
                  </a:schemeClr>
                </a:solidFill>
              </a:rPr>
              <a:t>million women experience domestic </a:t>
            </a:r>
            <a:r>
              <a:rPr lang="en-US" sz="3300" dirty="0" smtClean="0">
                <a:solidFill>
                  <a:schemeClr val="tx2">
                    <a:lumMod val="75000"/>
                  </a:schemeClr>
                </a:solidFill>
              </a:rPr>
              <a:t>violence. </a:t>
            </a:r>
            <a:endParaRPr lang="en-US" sz="3300" dirty="0">
              <a:solidFill>
                <a:schemeClr val="tx2">
                  <a:lumMod val="75000"/>
                </a:schemeClr>
              </a:solidFill>
            </a:endParaRPr>
          </a:p>
          <a:p>
            <a:pPr algn="r">
              <a:spcBef>
                <a:spcPct val="50000"/>
              </a:spcBef>
              <a:buClr>
                <a:schemeClr val="hlink"/>
              </a:buClr>
              <a:buFont typeface="Wingdings" pitchFamily="2" charset="2"/>
              <a:buNone/>
            </a:pPr>
            <a:r>
              <a:rPr lang="en-US" sz="2800" dirty="0">
                <a:solidFill>
                  <a:schemeClr val="tx2">
                    <a:lumMod val="75000"/>
                  </a:schemeClr>
                </a:solidFill>
              </a:rPr>
              <a:t>	</a:t>
            </a:r>
            <a:r>
              <a:rPr lang="en-US" i="1" dirty="0">
                <a:solidFill>
                  <a:schemeClr val="tx2">
                    <a:lumMod val="75000"/>
                  </a:schemeClr>
                </a:solidFill>
              </a:rPr>
              <a:t>(National Violence Against Domestic Violence: Annual Report</a:t>
            </a:r>
            <a:r>
              <a:rPr lang="en-US" i="1" dirty="0" smtClean="0">
                <a:solidFill>
                  <a:schemeClr val="tx2">
                    <a:lumMod val="75000"/>
                  </a:schemeClr>
                </a:solidFill>
              </a:rPr>
              <a:t>) </a:t>
            </a:r>
            <a:endParaRPr lang="en-US" i="1" dirty="0">
              <a:solidFill>
                <a:schemeClr val="tx2">
                  <a:lumMod val="75000"/>
                </a:schemeClr>
              </a:solidFill>
            </a:endParaRPr>
          </a:p>
          <a:p>
            <a:pPr algn="r">
              <a:spcBef>
                <a:spcPct val="50000"/>
              </a:spcBef>
              <a:buClr>
                <a:schemeClr val="hlink"/>
              </a:buClr>
              <a:buFont typeface="Wingdings" pitchFamily="2" charset="2"/>
              <a:buNone/>
            </a:pPr>
            <a:endParaRPr lang="en-US" sz="3300" dirty="0">
              <a:solidFill>
                <a:schemeClr val="tx2">
                  <a:lumMod val="75000"/>
                </a:schemeClr>
              </a:solidFill>
            </a:endParaRPr>
          </a:p>
          <a:p>
            <a:pPr marL="0" indent="0" algn="r">
              <a:buClr>
                <a:schemeClr val="hlink"/>
              </a:buClr>
              <a:buNone/>
            </a:pPr>
            <a:r>
              <a:rPr lang="en-US" sz="3300" dirty="0" smtClean="0">
                <a:solidFill>
                  <a:schemeClr val="tx2">
                    <a:lumMod val="75000"/>
                  </a:schemeClr>
                </a:solidFill>
              </a:rPr>
              <a:t>…incidence </a:t>
            </a:r>
            <a:r>
              <a:rPr lang="en-US" sz="3300" dirty="0">
                <a:solidFill>
                  <a:schemeClr val="tx2">
                    <a:lumMod val="75000"/>
                  </a:schemeClr>
                </a:solidFill>
              </a:rPr>
              <a:t>rates range from 8.4% to 22%. </a:t>
            </a:r>
          </a:p>
          <a:p>
            <a:pPr algn="r">
              <a:buFont typeface="Wingdings" pitchFamily="2" charset="2"/>
              <a:buNone/>
            </a:pPr>
            <a:r>
              <a:rPr lang="en-US" dirty="0">
                <a:solidFill>
                  <a:schemeClr val="tx2">
                    <a:lumMod val="75000"/>
                  </a:schemeClr>
                </a:solidFill>
              </a:rPr>
              <a:t>	</a:t>
            </a:r>
            <a:r>
              <a:rPr lang="en-US" i="1" dirty="0">
                <a:solidFill>
                  <a:schemeClr val="tx2">
                    <a:lumMod val="75000"/>
                  </a:schemeClr>
                </a:solidFill>
              </a:rPr>
              <a:t>(</a:t>
            </a:r>
            <a:r>
              <a:rPr lang="en-US" i="1" dirty="0" err="1">
                <a:solidFill>
                  <a:schemeClr val="tx2">
                    <a:lumMod val="75000"/>
                  </a:schemeClr>
                </a:solidFill>
              </a:rPr>
              <a:t>Plichta</a:t>
            </a:r>
            <a:r>
              <a:rPr lang="en-US" i="1" dirty="0">
                <a:solidFill>
                  <a:schemeClr val="tx2">
                    <a:lumMod val="75000"/>
                  </a:schemeClr>
                </a:solidFill>
              </a:rPr>
              <a:t> &amp; Weisman and </a:t>
            </a:r>
            <a:r>
              <a:rPr lang="en-US" i="1" dirty="0" err="1">
                <a:solidFill>
                  <a:schemeClr val="tx2">
                    <a:lumMod val="75000"/>
                  </a:schemeClr>
                </a:solidFill>
              </a:rPr>
              <a:t>Meridith</a:t>
            </a:r>
            <a:r>
              <a:rPr lang="en-US" i="1" dirty="0">
                <a:solidFill>
                  <a:schemeClr val="tx2">
                    <a:lumMod val="75000"/>
                  </a:schemeClr>
                </a:solidFill>
              </a:rPr>
              <a:t>, Abbott &amp; Adams)</a:t>
            </a:r>
          </a:p>
          <a:p>
            <a:pPr algn="r"/>
            <a:endParaRPr lang="en-US" dirty="0"/>
          </a:p>
        </p:txBody>
      </p:sp>
      <p:cxnSp>
        <p:nvCxnSpPr>
          <p:cNvPr id="8" name="Straight Connector 7"/>
          <p:cNvCxnSpPr/>
          <p:nvPr/>
        </p:nvCxnSpPr>
        <p:spPr>
          <a:xfrm>
            <a:off x="4572000" y="457200"/>
            <a:ext cx="0" cy="6096000"/>
          </a:xfrm>
          <a:prstGeom prst="line">
            <a:avLst/>
          </a:prstGeom>
          <a:ln w="28575">
            <a:solidFill>
              <a:schemeClr val="tx2">
                <a:lumMod val="50000"/>
              </a:schemeClr>
            </a:solid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637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3134" y="228600"/>
            <a:ext cx="8779384" cy="6456784"/>
            <a:chOff x="164408" y="97459"/>
            <a:chExt cx="8590303" cy="6440149"/>
          </a:xfrm>
        </p:grpSpPr>
        <p:sp>
          <p:nvSpPr>
            <p:cNvPr id="4" name="Freeform 3"/>
            <p:cNvSpPr/>
            <p:nvPr/>
          </p:nvSpPr>
          <p:spPr>
            <a:xfrm>
              <a:off x="380999" y="228604"/>
              <a:ext cx="4809975" cy="1235376"/>
            </a:xfrm>
            <a:custGeom>
              <a:avLst/>
              <a:gdLst>
                <a:gd name="connsiteX0" fmla="*/ 0 w 2556404"/>
                <a:gd name="connsiteY0" fmla="*/ 0 h 1764066"/>
                <a:gd name="connsiteX1" fmla="*/ 2556404 w 2556404"/>
                <a:gd name="connsiteY1" fmla="*/ 0 h 1764066"/>
                <a:gd name="connsiteX2" fmla="*/ 2556404 w 2556404"/>
                <a:gd name="connsiteY2" fmla="*/ 1764066 h 1764066"/>
                <a:gd name="connsiteX3" fmla="*/ 0 w 2556404"/>
                <a:gd name="connsiteY3" fmla="*/ 1764066 h 1764066"/>
                <a:gd name="connsiteX4" fmla="*/ 0 w 2556404"/>
                <a:gd name="connsiteY4" fmla="*/ 0 h 1764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404" h="1764066">
                  <a:moveTo>
                    <a:pt x="0" y="0"/>
                  </a:moveTo>
                  <a:lnTo>
                    <a:pt x="2556404" y="0"/>
                  </a:lnTo>
                  <a:lnTo>
                    <a:pt x="2556404" y="1764066"/>
                  </a:lnTo>
                  <a:lnTo>
                    <a:pt x="0" y="1764066"/>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200" kern="1200" dirty="0" smtClean="0">
                  <a:solidFill>
                    <a:schemeClr val="bg1"/>
                  </a:solidFill>
                </a:rPr>
                <a:t>Only 1% of abused women are appropriately identified by the health care system. </a:t>
              </a:r>
              <a:r>
                <a:rPr lang="en-US" sz="1400" kern="1200" dirty="0" smtClean="0">
                  <a:solidFill>
                    <a:schemeClr val="bg1"/>
                  </a:solidFill>
                </a:rPr>
                <a:t>(Boss 1994)</a:t>
              </a:r>
              <a:endParaRPr lang="en-US" sz="2000" kern="1200" dirty="0">
                <a:solidFill>
                  <a:schemeClr val="bg1"/>
                </a:solidFill>
              </a:endParaRPr>
            </a:p>
          </p:txBody>
        </p:sp>
        <p:sp>
          <p:nvSpPr>
            <p:cNvPr id="6" name="Freeform 5"/>
            <p:cNvSpPr/>
            <p:nvPr/>
          </p:nvSpPr>
          <p:spPr>
            <a:xfrm>
              <a:off x="5343674" y="97459"/>
              <a:ext cx="3411037" cy="2248499"/>
            </a:xfrm>
            <a:custGeom>
              <a:avLst/>
              <a:gdLst>
                <a:gd name="connsiteX0" fmla="*/ 0 w 2726162"/>
                <a:gd name="connsiteY0" fmla="*/ 0 h 1763956"/>
                <a:gd name="connsiteX1" fmla="*/ 2726162 w 2726162"/>
                <a:gd name="connsiteY1" fmla="*/ 0 h 1763956"/>
                <a:gd name="connsiteX2" fmla="*/ 2726162 w 2726162"/>
                <a:gd name="connsiteY2" fmla="*/ 1763956 h 1763956"/>
                <a:gd name="connsiteX3" fmla="*/ 0 w 2726162"/>
                <a:gd name="connsiteY3" fmla="*/ 1763956 h 1763956"/>
                <a:gd name="connsiteX4" fmla="*/ 0 w 2726162"/>
                <a:gd name="connsiteY4" fmla="*/ 0 h 176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6162" h="1763956">
                  <a:moveTo>
                    <a:pt x="0" y="0"/>
                  </a:moveTo>
                  <a:lnTo>
                    <a:pt x="2726162" y="0"/>
                  </a:lnTo>
                  <a:lnTo>
                    <a:pt x="2726162" y="1763956"/>
                  </a:lnTo>
                  <a:lnTo>
                    <a:pt x="0" y="1763956"/>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600" b="0" kern="1200" dirty="0" smtClean="0"/>
                <a:t>Greater than 90% of all injuries secondary to domestic violence occur to the head, neck or face region. </a:t>
              </a:r>
              <a:r>
                <a:rPr lang="en-US" sz="1200" b="0" kern="1200" dirty="0" smtClean="0"/>
                <a:t>(Monahan &amp; O’Leary 1999)</a:t>
              </a:r>
              <a:endParaRPr lang="en-US" sz="1200" b="0" kern="1200" dirty="0"/>
            </a:p>
          </p:txBody>
        </p:sp>
        <p:sp>
          <p:nvSpPr>
            <p:cNvPr id="8" name="Freeform 7"/>
            <p:cNvSpPr/>
            <p:nvPr/>
          </p:nvSpPr>
          <p:spPr>
            <a:xfrm>
              <a:off x="164408" y="2073555"/>
              <a:ext cx="4423582" cy="2407411"/>
            </a:xfrm>
            <a:custGeom>
              <a:avLst/>
              <a:gdLst>
                <a:gd name="connsiteX0" fmla="*/ 0 w 2790368"/>
                <a:gd name="connsiteY0" fmla="*/ 0 h 1833577"/>
                <a:gd name="connsiteX1" fmla="*/ 2790368 w 2790368"/>
                <a:gd name="connsiteY1" fmla="*/ 0 h 1833577"/>
                <a:gd name="connsiteX2" fmla="*/ 2790368 w 2790368"/>
                <a:gd name="connsiteY2" fmla="*/ 1833577 h 1833577"/>
                <a:gd name="connsiteX3" fmla="*/ 0 w 2790368"/>
                <a:gd name="connsiteY3" fmla="*/ 1833577 h 1833577"/>
                <a:gd name="connsiteX4" fmla="*/ 0 w 2790368"/>
                <a:gd name="connsiteY4" fmla="*/ 0 h 1833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368" h="1833577">
                  <a:moveTo>
                    <a:pt x="0" y="0"/>
                  </a:moveTo>
                  <a:lnTo>
                    <a:pt x="2790368" y="0"/>
                  </a:lnTo>
                  <a:lnTo>
                    <a:pt x="2790368" y="1833577"/>
                  </a:lnTo>
                  <a:lnTo>
                    <a:pt x="0" y="1833577"/>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Based on DV-related ER visits, 30% of DV victims reported a loss of consciousness at least once and </a:t>
              </a:r>
              <a:r>
                <a:rPr lang="en-US" sz="2200" dirty="0"/>
                <a:t>67% cited residuals problems likely related to TBI</a:t>
              </a:r>
              <a:r>
                <a:rPr lang="en-US" sz="2200" kern="1200" dirty="0" smtClean="0"/>
                <a:t>.                   </a:t>
              </a:r>
              <a:r>
                <a:rPr lang="en-US" sz="1400" kern="1200" dirty="0" smtClean="0"/>
                <a:t>(Corrigan 2003)</a:t>
              </a:r>
              <a:endParaRPr lang="en-US" sz="1400" kern="1200" dirty="0"/>
            </a:p>
          </p:txBody>
        </p:sp>
        <p:sp>
          <p:nvSpPr>
            <p:cNvPr id="9" name="Freeform 8"/>
            <p:cNvSpPr/>
            <p:nvPr/>
          </p:nvSpPr>
          <p:spPr>
            <a:xfrm>
              <a:off x="4896320" y="2473151"/>
              <a:ext cx="3573068" cy="2650188"/>
            </a:xfrm>
            <a:custGeom>
              <a:avLst/>
              <a:gdLst>
                <a:gd name="connsiteX0" fmla="*/ 0 w 2565969"/>
                <a:gd name="connsiteY0" fmla="*/ 0 h 1816506"/>
                <a:gd name="connsiteX1" fmla="*/ 2565969 w 2565969"/>
                <a:gd name="connsiteY1" fmla="*/ 0 h 1816506"/>
                <a:gd name="connsiteX2" fmla="*/ 2565969 w 2565969"/>
                <a:gd name="connsiteY2" fmla="*/ 1816506 h 1816506"/>
                <a:gd name="connsiteX3" fmla="*/ 0 w 2565969"/>
                <a:gd name="connsiteY3" fmla="*/ 1816506 h 1816506"/>
                <a:gd name="connsiteX4" fmla="*/ 0 w 2565969"/>
                <a:gd name="connsiteY4" fmla="*/ 0 h 1816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5969" h="1816506">
                  <a:moveTo>
                    <a:pt x="0" y="0"/>
                  </a:moveTo>
                  <a:lnTo>
                    <a:pt x="2565969" y="0"/>
                  </a:lnTo>
                  <a:lnTo>
                    <a:pt x="2565969" y="1816506"/>
                  </a:lnTo>
                  <a:lnTo>
                    <a:pt x="0" y="1816506"/>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400" kern="1200" dirty="0" smtClean="0"/>
                <a:t>In a study of 99 DV victims, 75% sustained at least 1 partner-related TBI and 50% </a:t>
              </a:r>
              <a:r>
                <a:rPr lang="en-US" sz="2400" dirty="0"/>
                <a:t>sustained multiple partner-related </a:t>
              </a:r>
              <a:r>
                <a:rPr lang="en-US" sz="2400" dirty="0" smtClean="0"/>
                <a:t>TBIs.                            </a:t>
              </a:r>
              <a:r>
                <a:rPr lang="en-US" sz="2400" kern="1200" dirty="0" smtClean="0"/>
                <a:t>  </a:t>
              </a:r>
              <a:r>
                <a:rPr lang="en-US" sz="1600" kern="1200" dirty="0" smtClean="0"/>
                <a:t>(Valera 2003)</a:t>
              </a:r>
              <a:endParaRPr lang="en-US" sz="1600" kern="1200" dirty="0"/>
            </a:p>
          </p:txBody>
        </p:sp>
        <p:sp>
          <p:nvSpPr>
            <p:cNvPr id="11" name="Freeform 10"/>
            <p:cNvSpPr/>
            <p:nvPr/>
          </p:nvSpPr>
          <p:spPr>
            <a:xfrm>
              <a:off x="756019" y="5271534"/>
              <a:ext cx="6324600" cy="1266074"/>
            </a:xfrm>
            <a:custGeom>
              <a:avLst/>
              <a:gdLst>
                <a:gd name="connsiteX0" fmla="*/ 0 w 2598790"/>
                <a:gd name="connsiteY0" fmla="*/ 0 h 2138372"/>
                <a:gd name="connsiteX1" fmla="*/ 2598790 w 2598790"/>
                <a:gd name="connsiteY1" fmla="*/ 0 h 2138372"/>
                <a:gd name="connsiteX2" fmla="*/ 2598790 w 2598790"/>
                <a:gd name="connsiteY2" fmla="*/ 2138372 h 2138372"/>
                <a:gd name="connsiteX3" fmla="*/ 0 w 2598790"/>
                <a:gd name="connsiteY3" fmla="*/ 2138372 h 2138372"/>
                <a:gd name="connsiteX4" fmla="*/ 0 w 2598790"/>
                <a:gd name="connsiteY4" fmla="*/ 0 h 2138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8790" h="2138372">
                  <a:moveTo>
                    <a:pt x="0" y="0"/>
                  </a:moveTo>
                  <a:lnTo>
                    <a:pt x="2598790" y="0"/>
                  </a:lnTo>
                  <a:lnTo>
                    <a:pt x="2598790" y="2138372"/>
                  </a:lnTo>
                  <a:lnTo>
                    <a:pt x="0" y="2138372"/>
                  </a:lnTo>
                  <a:lnTo>
                    <a:pt x="0" y="0"/>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000" kern="1200" dirty="0" smtClean="0"/>
                <a:t>81% of DV Victims with a previous TBI had cognitive, emotional, and physical complaints identical to other individuals with a TBI</a:t>
              </a:r>
              <a:r>
                <a:rPr lang="en-US" sz="1800" kern="1200" dirty="0" smtClean="0"/>
                <a:t>.  </a:t>
              </a:r>
              <a:r>
                <a:rPr lang="en-US" sz="1400" kern="1200" dirty="0" smtClean="0"/>
                <a:t>(Ross 2002)</a:t>
              </a:r>
              <a:endParaRPr lang="en-US" sz="1400" kern="1200" dirty="0"/>
            </a:p>
          </p:txBody>
        </p:sp>
      </p:grpSp>
    </p:spTree>
    <p:extLst>
      <p:ext uri="{BB962C8B-B14F-4D97-AF65-F5344CB8AC3E}">
        <p14:creationId xmlns:p14="http://schemas.microsoft.com/office/powerpoint/2010/main" val="32620008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52600" y="228600"/>
            <a:ext cx="5943600" cy="838200"/>
          </a:xfrm>
        </p:spPr>
        <p:txBody>
          <a:bodyPr/>
          <a:lstStyle/>
          <a:p>
            <a:r>
              <a:rPr lang="en-US" sz="4000" dirty="0">
                <a:solidFill>
                  <a:schemeClr val="tx2">
                    <a:lumMod val="75000"/>
                  </a:schemeClr>
                </a:solidFill>
              </a:rPr>
              <a:t>Typical Descriptions…</a:t>
            </a:r>
          </a:p>
        </p:txBody>
      </p:sp>
      <p:sp>
        <p:nvSpPr>
          <p:cNvPr id="56323" name="Rectangle 3"/>
          <p:cNvSpPr>
            <a:spLocks noGrp="1" noChangeArrowheads="1"/>
          </p:cNvSpPr>
          <p:nvPr>
            <p:ph type="body" idx="1"/>
          </p:nvPr>
        </p:nvSpPr>
        <p:spPr>
          <a:xfrm>
            <a:off x="266700" y="1066800"/>
            <a:ext cx="8458200" cy="2362200"/>
          </a:xfrm>
        </p:spPr>
        <p:txBody>
          <a:bodyPr numCol="2">
            <a:noAutofit/>
          </a:bodyPr>
          <a:lstStyle/>
          <a:p>
            <a:pPr marL="0" indent="0">
              <a:buClr>
                <a:schemeClr val="hlink"/>
              </a:buClr>
              <a:buNone/>
            </a:pPr>
            <a:r>
              <a:rPr lang="en-US" sz="2600" dirty="0">
                <a:solidFill>
                  <a:schemeClr val="tx2">
                    <a:lumMod val="75000"/>
                  </a:schemeClr>
                </a:solidFill>
              </a:rPr>
              <a:t>“Unmotivated</a:t>
            </a:r>
            <a:r>
              <a:rPr lang="en-US" sz="2600" dirty="0" smtClean="0">
                <a:solidFill>
                  <a:schemeClr val="tx2">
                    <a:lumMod val="75000"/>
                  </a:schemeClr>
                </a:solidFill>
              </a:rPr>
              <a:t>”</a:t>
            </a:r>
            <a:endParaRPr lang="en-US" sz="2600" dirty="0">
              <a:solidFill>
                <a:schemeClr val="tx2">
                  <a:lumMod val="75000"/>
                </a:schemeClr>
              </a:solidFill>
            </a:endParaRPr>
          </a:p>
          <a:p>
            <a:pPr marL="0" indent="0">
              <a:buClr>
                <a:schemeClr val="hlink"/>
              </a:buClr>
              <a:buNone/>
            </a:pPr>
            <a:r>
              <a:rPr lang="en-US" sz="2600" dirty="0" smtClean="0">
                <a:solidFill>
                  <a:schemeClr val="tx2">
                    <a:lumMod val="75000"/>
                  </a:schemeClr>
                </a:solidFill>
              </a:rPr>
              <a:t>        “</a:t>
            </a:r>
            <a:r>
              <a:rPr lang="en-US" sz="2600" dirty="0">
                <a:solidFill>
                  <a:schemeClr val="tx2">
                    <a:lumMod val="75000"/>
                  </a:schemeClr>
                </a:solidFill>
              </a:rPr>
              <a:t>Unable to plan ahead</a:t>
            </a:r>
            <a:r>
              <a:rPr lang="en-US" sz="2600" dirty="0" smtClean="0">
                <a:solidFill>
                  <a:schemeClr val="tx2">
                    <a:lumMod val="75000"/>
                  </a:schemeClr>
                </a:solidFill>
              </a:rPr>
              <a:t>”</a:t>
            </a:r>
            <a:endParaRPr lang="en-US" sz="2600" dirty="0">
              <a:solidFill>
                <a:schemeClr val="tx2">
                  <a:lumMod val="75000"/>
                </a:schemeClr>
              </a:solidFill>
            </a:endParaRPr>
          </a:p>
          <a:p>
            <a:pPr marL="0" indent="0">
              <a:buClr>
                <a:schemeClr val="hlink"/>
              </a:buClr>
              <a:buNone/>
            </a:pPr>
            <a:r>
              <a:rPr lang="en-US" sz="2600" dirty="0">
                <a:solidFill>
                  <a:schemeClr val="tx2">
                    <a:lumMod val="75000"/>
                  </a:schemeClr>
                </a:solidFill>
              </a:rPr>
              <a:t>“Poorly organized</a:t>
            </a:r>
            <a:r>
              <a:rPr lang="en-US" sz="2600" dirty="0" smtClean="0">
                <a:solidFill>
                  <a:schemeClr val="tx2">
                    <a:lumMod val="75000"/>
                  </a:schemeClr>
                </a:solidFill>
              </a:rPr>
              <a:t>”</a:t>
            </a:r>
            <a:r>
              <a:rPr lang="en-US" sz="2600" dirty="0">
                <a:solidFill>
                  <a:schemeClr val="tx2">
                    <a:lumMod val="75000"/>
                  </a:schemeClr>
                </a:solidFill>
              </a:rPr>
              <a:t> </a:t>
            </a:r>
            <a:endParaRPr lang="en-US" sz="2600" dirty="0" smtClean="0">
              <a:solidFill>
                <a:schemeClr val="tx2">
                  <a:lumMod val="75000"/>
                </a:schemeClr>
              </a:solidFill>
            </a:endParaRPr>
          </a:p>
          <a:p>
            <a:pPr marL="0" indent="0">
              <a:buClr>
                <a:schemeClr val="hlink"/>
              </a:buClr>
              <a:buNone/>
            </a:pPr>
            <a:r>
              <a:rPr lang="en-US" sz="2600" dirty="0">
                <a:solidFill>
                  <a:schemeClr val="tx2">
                    <a:lumMod val="75000"/>
                  </a:schemeClr>
                </a:solidFill>
              </a:rPr>
              <a:t> </a:t>
            </a:r>
            <a:r>
              <a:rPr lang="en-US" sz="2600" dirty="0" smtClean="0">
                <a:solidFill>
                  <a:schemeClr val="tx2">
                    <a:lumMod val="75000"/>
                  </a:schemeClr>
                </a:solidFill>
              </a:rPr>
              <a:t>                   “</a:t>
            </a:r>
            <a:r>
              <a:rPr lang="en-US" sz="2600" dirty="0">
                <a:solidFill>
                  <a:schemeClr val="tx2">
                    <a:lumMod val="75000"/>
                  </a:schemeClr>
                </a:solidFill>
              </a:rPr>
              <a:t>Unfocused” </a:t>
            </a:r>
            <a:endParaRPr lang="en-US" sz="2600" dirty="0" smtClean="0">
              <a:solidFill>
                <a:schemeClr val="tx2">
                  <a:lumMod val="75000"/>
                </a:schemeClr>
              </a:solidFill>
            </a:endParaRPr>
          </a:p>
          <a:p>
            <a:pPr marL="0" indent="0">
              <a:buClr>
                <a:schemeClr val="hlink"/>
              </a:buClr>
              <a:buNone/>
            </a:pPr>
            <a:endParaRPr lang="en-US" sz="2600" dirty="0">
              <a:solidFill>
                <a:schemeClr val="tx2">
                  <a:lumMod val="75000"/>
                </a:schemeClr>
              </a:solidFill>
            </a:endParaRPr>
          </a:p>
          <a:p>
            <a:pPr marL="0" indent="0">
              <a:buClr>
                <a:schemeClr val="hlink"/>
              </a:buClr>
              <a:buNone/>
            </a:pPr>
            <a:r>
              <a:rPr lang="en-US" sz="2600" dirty="0" smtClean="0">
                <a:solidFill>
                  <a:schemeClr val="tx2">
                    <a:lumMod val="75000"/>
                  </a:schemeClr>
                </a:solidFill>
              </a:rPr>
              <a:t>“Forgetful”</a:t>
            </a:r>
            <a:r>
              <a:rPr lang="en-US" sz="2600" dirty="0">
                <a:solidFill>
                  <a:schemeClr val="tx2">
                    <a:lumMod val="75000"/>
                  </a:schemeClr>
                </a:solidFill>
              </a:rPr>
              <a:t> </a:t>
            </a:r>
            <a:endParaRPr lang="en-US" sz="2600" dirty="0" smtClean="0">
              <a:solidFill>
                <a:schemeClr val="tx2">
                  <a:lumMod val="75000"/>
                </a:schemeClr>
              </a:solidFill>
            </a:endParaRPr>
          </a:p>
          <a:p>
            <a:pPr marL="0" indent="0">
              <a:buClr>
                <a:schemeClr val="hlink"/>
              </a:buClr>
              <a:buNone/>
            </a:pPr>
            <a:endParaRPr lang="en-US" sz="2600" dirty="0" smtClean="0">
              <a:solidFill>
                <a:schemeClr val="tx2">
                  <a:lumMod val="75000"/>
                </a:schemeClr>
              </a:solidFill>
            </a:endParaRPr>
          </a:p>
          <a:p>
            <a:pPr marL="0" indent="0">
              <a:buClr>
                <a:schemeClr val="hlink"/>
              </a:buClr>
              <a:buNone/>
            </a:pPr>
            <a:r>
              <a:rPr lang="en-US" sz="2600" dirty="0" smtClean="0">
                <a:solidFill>
                  <a:schemeClr val="tx2">
                    <a:lumMod val="75000"/>
                  </a:schemeClr>
                </a:solidFill>
              </a:rPr>
              <a:t>“</a:t>
            </a:r>
            <a:r>
              <a:rPr lang="en-US" sz="2600" dirty="0">
                <a:solidFill>
                  <a:schemeClr val="tx2">
                    <a:lumMod val="75000"/>
                  </a:schemeClr>
                </a:solidFill>
              </a:rPr>
              <a:t>Unable to follow a train of      </a:t>
            </a:r>
            <a:r>
              <a:rPr lang="en-US" sz="2600" dirty="0" smtClean="0">
                <a:solidFill>
                  <a:schemeClr val="tx2">
                    <a:lumMod val="75000"/>
                  </a:schemeClr>
                </a:solidFill>
              </a:rPr>
              <a:t>	thought</a:t>
            </a:r>
            <a:r>
              <a:rPr lang="en-US" sz="2600" dirty="0">
                <a:solidFill>
                  <a:schemeClr val="tx2">
                    <a:lumMod val="75000"/>
                  </a:schemeClr>
                </a:solidFill>
              </a:rPr>
              <a:t>”</a:t>
            </a:r>
          </a:p>
          <a:p>
            <a:pPr>
              <a:buFont typeface="Wingdings" pitchFamily="2" charset="2"/>
              <a:buNone/>
            </a:pPr>
            <a:endParaRPr lang="en-US" sz="1800" dirty="0" smtClean="0">
              <a:solidFill>
                <a:schemeClr val="bg1">
                  <a:lumMod val="50000"/>
                </a:schemeClr>
              </a:solidFill>
            </a:endParaRPr>
          </a:p>
          <a:p>
            <a:pPr>
              <a:buFont typeface="Wingdings" pitchFamily="2" charset="2"/>
              <a:buNone/>
            </a:pPr>
            <a:r>
              <a:rPr lang="en-US" sz="1800" dirty="0" smtClean="0">
                <a:solidFill>
                  <a:schemeClr val="bg1">
                    <a:lumMod val="50000"/>
                  </a:schemeClr>
                </a:solidFill>
              </a:rPr>
              <a:t>Koss </a:t>
            </a:r>
            <a:r>
              <a:rPr lang="en-US" sz="1800" dirty="0">
                <a:solidFill>
                  <a:schemeClr val="bg1">
                    <a:lumMod val="50000"/>
                  </a:schemeClr>
                </a:solidFill>
              </a:rPr>
              <a:t>1997, Walker 1991, </a:t>
            </a:r>
            <a:r>
              <a:rPr lang="en-US" sz="1800" dirty="0" err="1">
                <a:solidFill>
                  <a:schemeClr val="bg1">
                    <a:lumMod val="50000"/>
                  </a:schemeClr>
                </a:solidFill>
              </a:rPr>
              <a:t>Warshaw</a:t>
            </a:r>
            <a:r>
              <a:rPr lang="en-US" sz="1800" dirty="0">
                <a:solidFill>
                  <a:schemeClr val="bg1">
                    <a:lumMod val="50000"/>
                  </a:schemeClr>
                </a:solidFill>
              </a:rPr>
              <a:t> 1993</a:t>
            </a:r>
          </a:p>
        </p:txBody>
      </p:sp>
      <p:cxnSp>
        <p:nvCxnSpPr>
          <p:cNvPr id="3" name="Straight Connector 2"/>
          <p:cNvCxnSpPr/>
          <p:nvPr/>
        </p:nvCxnSpPr>
        <p:spPr>
          <a:xfrm>
            <a:off x="609600" y="3581400"/>
            <a:ext cx="7772400" cy="0"/>
          </a:xfrm>
          <a:prstGeom prst="line">
            <a:avLst/>
          </a:prstGeom>
          <a:ln>
            <a:solidFill>
              <a:schemeClr val="tx2">
                <a:lumMod val="75000"/>
              </a:schemeClr>
            </a:solidFill>
          </a:ln>
        </p:spPr>
        <p:style>
          <a:lnRef idx="3">
            <a:schemeClr val="dk1"/>
          </a:lnRef>
          <a:fillRef idx="0">
            <a:schemeClr val="dk1"/>
          </a:fillRef>
          <a:effectRef idx="2">
            <a:schemeClr val="dk1"/>
          </a:effectRef>
          <a:fontRef idx="minor">
            <a:schemeClr val="tx1"/>
          </a:fontRef>
        </p:style>
      </p:cxnSp>
      <p:pic>
        <p:nvPicPr>
          <p:cNvPr id="1026" name="Picture 2" descr="C:\Users\Haleigh Work\AppData\Local\Microsoft\Windows\Temporary Internet Files\Content.IE5\VM66QSIH\MP90044455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7751" y="2743200"/>
            <a:ext cx="1519517" cy="25635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48408" y="3716694"/>
            <a:ext cx="6629400" cy="646331"/>
          </a:xfrm>
          <a:prstGeom prst="rect">
            <a:avLst/>
          </a:prstGeom>
          <a:noFill/>
        </p:spPr>
        <p:txBody>
          <a:bodyPr wrap="square" rtlCol="0">
            <a:spAutoFit/>
          </a:bodyPr>
          <a:lstStyle/>
          <a:p>
            <a:pPr algn="ctr"/>
            <a:r>
              <a:rPr lang="en-US" sz="3600" dirty="0" smtClean="0">
                <a:solidFill>
                  <a:schemeClr val="tx2">
                    <a:lumMod val="75000"/>
                  </a:schemeClr>
                </a:solidFill>
                <a:effectLst>
                  <a:outerShdw blurRad="38100" dist="38100" dir="2700000" algn="tl">
                    <a:srgbClr val="000000">
                      <a:alpha val="43137"/>
                    </a:srgbClr>
                  </a:outerShdw>
                </a:effectLst>
              </a:rPr>
              <a:t>Repeated Brain Injury</a:t>
            </a:r>
            <a:endParaRPr lang="en-US" sz="3600" dirty="0">
              <a:solidFill>
                <a:schemeClr val="tx2">
                  <a:lumMod val="75000"/>
                </a:schemeClr>
              </a:solidFill>
              <a:effectLst>
                <a:outerShdw blurRad="38100" dist="38100" dir="2700000" algn="tl">
                  <a:srgbClr val="000000">
                    <a:alpha val="43137"/>
                  </a:srgbClr>
                </a:outerShdw>
              </a:effectLst>
            </a:endParaRPr>
          </a:p>
        </p:txBody>
      </p:sp>
      <p:sp>
        <p:nvSpPr>
          <p:cNvPr id="6" name="TextBox 5"/>
          <p:cNvSpPr txBox="1"/>
          <p:nvPr/>
        </p:nvSpPr>
        <p:spPr>
          <a:xfrm>
            <a:off x="1648408" y="4398792"/>
            <a:ext cx="6885992" cy="1815882"/>
          </a:xfrm>
          <a:prstGeom prst="rect">
            <a:avLst/>
          </a:prstGeom>
          <a:noFill/>
        </p:spPr>
        <p:txBody>
          <a:bodyPr wrap="square" rtlCol="0">
            <a:spAutoFit/>
          </a:bodyPr>
          <a:lstStyle/>
          <a:p>
            <a:pPr marL="285750" indent="-285750">
              <a:buClr>
                <a:schemeClr val="tx2">
                  <a:lumMod val="75000"/>
                </a:schemeClr>
              </a:buClr>
              <a:buFont typeface="Arial" pitchFamily="34" charset="0"/>
              <a:buChar char="•"/>
            </a:pPr>
            <a:r>
              <a:rPr lang="en-US" sz="2800" dirty="0" smtClean="0">
                <a:solidFill>
                  <a:schemeClr val="tx2">
                    <a:lumMod val="75000"/>
                  </a:schemeClr>
                </a:solidFill>
              </a:rPr>
              <a:t>Typical of ongoing domestic violence</a:t>
            </a:r>
          </a:p>
          <a:p>
            <a:pPr marL="285750" indent="-285750">
              <a:buClr>
                <a:schemeClr val="tx2">
                  <a:lumMod val="75000"/>
                </a:schemeClr>
              </a:buClr>
              <a:buFont typeface="Arial" pitchFamily="34" charset="0"/>
              <a:buChar char="•"/>
            </a:pPr>
            <a:r>
              <a:rPr lang="en-US" sz="2800" dirty="0" smtClean="0">
                <a:solidFill>
                  <a:schemeClr val="tx2">
                    <a:lumMod val="75000"/>
                  </a:schemeClr>
                </a:solidFill>
              </a:rPr>
              <a:t>Leads to increased cognitive, physical, and emotional dysfunction over time</a:t>
            </a:r>
          </a:p>
          <a:p>
            <a:pPr lvl="3">
              <a:buClr>
                <a:schemeClr val="tx2">
                  <a:lumMod val="75000"/>
                </a:schemeClr>
              </a:buClr>
            </a:pPr>
            <a:r>
              <a:rPr lang="en-US" sz="2800" dirty="0">
                <a:solidFill>
                  <a:schemeClr val="tx2">
                    <a:lumMod val="75000"/>
                  </a:schemeClr>
                </a:solidFill>
              </a:rPr>
              <a:t>	</a:t>
            </a:r>
            <a:r>
              <a:rPr lang="en-US" sz="2800" dirty="0" smtClean="0">
                <a:solidFill>
                  <a:schemeClr val="tx2">
                    <a:lumMod val="75000"/>
                  </a:schemeClr>
                </a:solidFill>
              </a:rPr>
              <a:t>	 		</a:t>
            </a:r>
            <a:r>
              <a:rPr lang="en-US" sz="2000" dirty="0" smtClean="0">
                <a:solidFill>
                  <a:schemeClr val="bg1">
                    <a:lumMod val="50000"/>
                  </a:schemeClr>
                </a:solidFill>
              </a:rPr>
              <a:t>(Hibbard 2002)</a:t>
            </a:r>
            <a:endParaRPr lang="en-US" sz="2000" dirty="0">
              <a:solidFill>
                <a:schemeClr val="bg1">
                  <a:lumMod val="50000"/>
                </a:schemeClr>
              </a:solidFill>
            </a:endParaRPr>
          </a:p>
        </p:txBody>
      </p:sp>
    </p:spTree>
    <p:extLst>
      <p:ext uri="{BB962C8B-B14F-4D97-AF65-F5344CB8AC3E}">
        <p14:creationId xmlns:p14="http://schemas.microsoft.com/office/powerpoint/2010/main" val="314752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457200" y="1273175"/>
            <a:ext cx="7772400" cy="4648200"/>
          </a:xfrm>
          <a:solidFill>
            <a:schemeClr val="accent1">
              <a:lumMod val="75000"/>
            </a:schemeClr>
          </a:solidFill>
        </p:spPr>
        <p:style>
          <a:lnRef idx="0">
            <a:schemeClr val="accent1"/>
          </a:lnRef>
          <a:fillRef idx="3">
            <a:schemeClr val="accent1"/>
          </a:fillRef>
          <a:effectRef idx="3">
            <a:schemeClr val="accent1"/>
          </a:effectRef>
          <a:fontRef idx="minor">
            <a:schemeClr val="lt1"/>
          </a:fontRef>
        </p:style>
        <p:txBody>
          <a:bodyPr/>
          <a:lstStyle/>
          <a:p>
            <a:r>
              <a:rPr lang="en-US" sz="4000" i="1" dirty="0"/>
              <a:t>combined…</a:t>
            </a:r>
            <a:r>
              <a:rPr lang="en-US" sz="4000" dirty="0"/>
              <a:t/>
            </a:r>
            <a:br>
              <a:rPr lang="en-US" sz="4000" dirty="0"/>
            </a:br>
            <a:r>
              <a:rPr lang="en-US" sz="4000" dirty="0"/>
              <a:t>Domestic Violence </a:t>
            </a:r>
            <a:br>
              <a:rPr lang="en-US" sz="4000" dirty="0"/>
            </a:br>
            <a:r>
              <a:rPr lang="en-US" sz="4000" dirty="0"/>
              <a:t>and Brain Injury </a:t>
            </a:r>
            <a:br>
              <a:rPr lang="en-US" sz="4000" dirty="0"/>
            </a:br>
            <a:r>
              <a:rPr lang="en-US" sz="3600" dirty="0"/>
              <a:t>increase the woman’s risk of</a:t>
            </a:r>
            <a:r>
              <a:rPr lang="en-US" sz="4000" dirty="0"/>
              <a:t>: </a:t>
            </a:r>
            <a:r>
              <a:rPr lang="en-US" sz="4000" i="1" dirty="0"/>
              <a:t>continued harm</a:t>
            </a:r>
            <a:r>
              <a:rPr lang="en-US" sz="4000" dirty="0"/>
              <a:t>, </a:t>
            </a:r>
            <a:br>
              <a:rPr lang="en-US" sz="4000" dirty="0"/>
            </a:br>
            <a:r>
              <a:rPr lang="en-US" sz="4000" i="1" dirty="0"/>
              <a:t>repeated brain </a:t>
            </a:r>
            <a:r>
              <a:rPr lang="en-US" sz="4000" i="1" dirty="0" smtClean="0"/>
              <a:t>injuries,</a:t>
            </a:r>
            <a:r>
              <a:rPr lang="en-US" sz="4000" dirty="0" smtClean="0"/>
              <a:t> </a:t>
            </a:r>
            <a:r>
              <a:rPr lang="en-US" sz="4000" b="1" dirty="0"/>
              <a:t>and</a:t>
            </a:r>
            <a:r>
              <a:rPr lang="en-US" sz="4000" dirty="0"/>
              <a:t> </a:t>
            </a:r>
            <a:r>
              <a:rPr lang="en-US" sz="4000" dirty="0" smtClean="0"/>
              <a:t>    </a:t>
            </a:r>
            <a:r>
              <a:rPr lang="en-US" sz="4000" i="1" dirty="0" smtClean="0"/>
              <a:t>program </a:t>
            </a:r>
            <a:r>
              <a:rPr lang="en-US" sz="4000" i="1" dirty="0"/>
              <a:t>intervention </a:t>
            </a:r>
            <a:r>
              <a:rPr lang="en-US" sz="4000" i="1" dirty="0" smtClean="0"/>
              <a:t>failure  </a:t>
            </a:r>
            <a:endParaRPr lang="en-US" sz="4000" i="1" dirty="0"/>
          </a:p>
        </p:txBody>
      </p:sp>
      <p:pic>
        <p:nvPicPr>
          <p:cNvPr id="583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533400"/>
            <a:ext cx="2943808" cy="232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502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spc="-150" dirty="0" smtClean="0"/>
              <a:t>Traumatic Brain Injury (TBI) Defined</a:t>
            </a:r>
            <a:r>
              <a:rPr lang="en-US" sz="4000" spc="-150" baseline="20000" dirty="0" smtClean="0"/>
              <a:t>2</a:t>
            </a:r>
            <a:endParaRPr lang="en-US" sz="4000" spc="-150" baseline="20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50966436"/>
              </p:ext>
            </p:extLst>
          </p:nvPr>
        </p:nvGraphicFramePr>
        <p:xfrm>
          <a:off x="304800" y="9144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3688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3200" dirty="0"/>
              <a:t>Problems for Women with TBI in Shelters </a:t>
            </a:r>
          </a:p>
        </p:txBody>
      </p:sp>
      <p:sp>
        <p:nvSpPr>
          <p:cNvPr id="3" name="Content Placeholder 2"/>
          <p:cNvSpPr>
            <a:spLocks noGrp="1"/>
          </p:cNvSpPr>
          <p:nvPr>
            <p:ph idx="1"/>
          </p:nvPr>
        </p:nvSpPr>
        <p:spPr>
          <a:xfrm>
            <a:off x="457200" y="1600201"/>
            <a:ext cx="8229600" cy="1676400"/>
          </a:xfrm>
        </p:spPr>
        <p:txBody>
          <a:bodyPr>
            <a:normAutofit/>
          </a:bodyPr>
          <a:lstStyle/>
          <a:p>
            <a:pPr marL="0" lvl="0" indent="0">
              <a:buNone/>
            </a:pPr>
            <a:r>
              <a:rPr lang="en-US" spc="-150" dirty="0" smtClean="0">
                <a:solidFill>
                  <a:schemeClr val="tx2">
                    <a:lumMod val="75000"/>
                  </a:schemeClr>
                </a:solidFill>
              </a:rPr>
              <a:t>Living </a:t>
            </a:r>
            <a:r>
              <a:rPr lang="en-US" spc="-150" dirty="0">
                <a:solidFill>
                  <a:schemeClr val="tx2">
                    <a:lumMod val="75000"/>
                  </a:schemeClr>
                </a:solidFill>
              </a:rPr>
              <a:t>in a domestic violence shelter may be difficult for someone with a TBI. </a:t>
            </a:r>
          </a:p>
          <a:p>
            <a:pPr lvl="1"/>
            <a:r>
              <a:rPr lang="en-US" sz="2400" spc="-150" dirty="0">
                <a:solidFill>
                  <a:schemeClr val="tx2">
                    <a:lumMod val="75000"/>
                  </a:schemeClr>
                </a:solidFill>
              </a:rPr>
              <a:t>She may become anxious and confused by noise and the presence of other people in crisis.</a:t>
            </a:r>
          </a:p>
          <a:p>
            <a:endParaRPr lang="en-US" spc="-150" dirty="0">
              <a:solidFill>
                <a:schemeClr val="tx2">
                  <a:lumMod val="75000"/>
                </a:schemeClr>
              </a:solidFill>
            </a:endParaRPr>
          </a:p>
        </p:txBody>
      </p:sp>
      <p:pic>
        <p:nvPicPr>
          <p:cNvPr id="2050" name="Picture 2" descr="C:\Users\Haleigh Work\AppData\Local\Microsoft\Windows\Temporary Internet Files\Content.IE5\Q0HX2P8V\MP90042298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276600"/>
            <a:ext cx="3395513" cy="3428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3657600"/>
            <a:ext cx="4419600" cy="369332"/>
          </a:xfrm>
          <a:prstGeom prst="rect">
            <a:avLst/>
          </a:prstGeom>
          <a:noFill/>
        </p:spPr>
        <p:txBody>
          <a:bodyPr wrap="square" rtlCol="0">
            <a:spAutoFit/>
          </a:bodyPr>
          <a:lstStyle/>
          <a:p>
            <a:endParaRPr lang="en-US" dirty="0"/>
          </a:p>
        </p:txBody>
      </p:sp>
      <p:sp>
        <p:nvSpPr>
          <p:cNvPr id="5" name="TextBox 4"/>
          <p:cNvSpPr txBox="1"/>
          <p:nvPr/>
        </p:nvSpPr>
        <p:spPr>
          <a:xfrm>
            <a:off x="304800" y="3268823"/>
            <a:ext cx="4876800" cy="3323987"/>
          </a:xfrm>
          <a:prstGeom prst="rect">
            <a:avLst/>
          </a:prstGeom>
          <a:noFill/>
        </p:spPr>
        <p:txBody>
          <a:bodyPr wrap="square" rtlCol="0">
            <a:spAutoFit/>
          </a:bodyPr>
          <a:lstStyle/>
          <a:p>
            <a:pPr marL="800100" lvl="1" indent="-342900">
              <a:buFont typeface="Courier New" pitchFamily="49" charset="0"/>
              <a:buChar char="o"/>
            </a:pPr>
            <a:r>
              <a:rPr lang="en-US" sz="2400" spc="-150" dirty="0">
                <a:solidFill>
                  <a:schemeClr val="tx2">
                    <a:lumMod val="75000"/>
                  </a:schemeClr>
                </a:solidFill>
              </a:rPr>
              <a:t>She may become disruptive. Pay attention to how others respond to her. Find out how she would like you to help them understand her</a:t>
            </a:r>
            <a:r>
              <a:rPr lang="en-US" sz="2400" spc="-150" dirty="0" smtClean="0">
                <a:solidFill>
                  <a:schemeClr val="tx2">
                    <a:lumMod val="75000"/>
                  </a:schemeClr>
                </a:solidFill>
              </a:rPr>
              <a:t>.</a:t>
            </a:r>
          </a:p>
          <a:p>
            <a:pPr marL="800100" lvl="1" indent="-342900">
              <a:buFont typeface="Courier New" pitchFamily="49" charset="0"/>
              <a:buChar char="o"/>
            </a:pPr>
            <a:r>
              <a:rPr lang="en-US" sz="2400" spc="-150" dirty="0" smtClean="0">
                <a:solidFill>
                  <a:schemeClr val="tx2">
                    <a:lumMod val="75000"/>
                  </a:schemeClr>
                </a:solidFill>
              </a:rPr>
              <a:t>She </a:t>
            </a:r>
            <a:r>
              <a:rPr lang="en-US" sz="2400" spc="-150" dirty="0">
                <a:solidFill>
                  <a:schemeClr val="tx2">
                    <a:lumMod val="75000"/>
                  </a:schemeClr>
                </a:solidFill>
              </a:rPr>
              <a:t>may have trouble understanding or remembering shelter rules and procedures.</a:t>
            </a:r>
          </a:p>
          <a:p>
            <a:endParaRPr lang="en-US" dirty="0">
              <a:solidFill>
                <a:schemeClr val="tx2">
                  <a:lumMod val="75000"/>
                </a:schemeClr>
              </a:solidFill>
            </a:endParaRPr>
          </a:p>
        </p:txBody>
      </p:sp>
    </p:spTree>
    <p:extLst>
      <p:ext uri="{BB962C8B-B14F-4D97-AF65-F5344CB8AC3E}">
        <p14:creationId xmlns:p14="http://schemas.microsoft.com/office/powerpoint/2010/main" val="3666210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686800" cy="762000"/>
          </a:xfrm>
        </p:spPr>
        <p:txBody>
          <a:bodyPr/>
          <a:lstStyle/>
          <a:p>
            <a:r>
              <a:rPr lang="en-US" sz="4000" dirty="0"/>
              <a:t>Helping Women with </a:t>
            </a:r>
            <a:r>
              <a:rPr lang="en-US" sz="4000" dirty="0" smtClean="0"/>
              <a:t>TBI in </a:t>
            </a:r>
            <a:r>
              <a:rPr lang="en-US" sz="4000" dirty="0"/>
              <a:t>Shelters </a:t>
            </a:r>
          </a:p>
        </p:txBody>
      </p:sp>
      <p:sp>
        <p:nvSpPr>
          <p:cNvPr id="3" name="Content Placeholder 2"/>
          <p:cNvSpPr>
            <a:spLocks noGrp="1"/>
          </p:cNvSpPr>
          <p:nvPr>
            <p:ph idx="1"/>
          </p:nvPr>
        </p:nvSpPr>
        <p:spPr>
          <a:xfrm>
            <a:off x="228600" y="1295400"/>
            <a:ext cx="8610600" cy="4830763"/>
          </a:xfrm>
          <a:solidFill>
            <a:schemeClr val="tx2">
              <a:lumMod val="75000"/>
            </a:schemeClr>
          </a:solidFill>
        </p:spPr>
        <p:style>
          <a:lnRef idx="0">
            <a:schemeClr val="accent1"/>
          </a:lnRef>
          <a:fillRef idx="3">
            <a:schemeClr val="accent1"/>
          </a:fillRef>
          <a:effectRef idx="3">
            <a:schemeClr val="accent1"/>
          </a:effectRef>
          <a:fontRef idx="minor">
            <a:schemeClr val="lt1"/>
          </a:fontRef>
        </p:style>
        <p:txBody>
          <a:bodyPr>
            <a:normAutofit/>
          </a:bodyPr>
          <a:lstStyle/>
          <a:p>
            <a:pPr lvl="0"/>
            <a:r>
              <a:rPr lang="en-US" dirty="0" smtClean="0">
                <a:effectLst>
                  <a:outerShdw blurRad="38100" dist="38100" dir="2700000" algn="tl">
                    <a:srgbClr val="000000">
                      <a:alpha val="43137"/>
                    </a:srgbClr>
                  </a:outerShdw>
                </a:effectLst>
              </a:rPr>
              <a:t>Strategize </a:t>
            </a:r>
            <a:r>
              <a:rPr lang="en-US" dirty="0">
                <a:effectLst>
                  <a:outerShdw blurRad="38100" dist="38100" dir="2700000" algn="tl">
                    <a:srgbClr val="000000">
                      <a:alpha val="43137"/>
                    </a:srgbClr>
                  </a:outerShdw>
                </a:effectLst>
              </a:rPr>
              <a:t>about how to best accommodate shelter policies and her needs. Be prepared to provide special accommodations as needed.</a:t>
            </a:r>
          </a:p>
          <a:p>
            <a:pPr lvl="0"/>
            <a:r>
              <a:rPr lang="en-US" dirty="0" smtClean="0">
                <a:effectLst>
                  <a:outerShdw blurRad="38100" dist="38100" dir="2700000" algn="tl">
                    <a:srgbClr val="000000">
                      <a:alpha val="43137"/>
                    </a:srgbClr>
                  </a:outerShdw>
                </a:effectLst>
              </a:rPr>
              <a:t>Encourage use memory aids to remember important dates and tasks (i.e. when to take medication, dates of support group meetings, etc.) </a:t>
            </a:r>
          </a:p>
          <a:p>
            <a:pPr lvl="0"/>
            <a:r>
              <a:rPr lang="en-US" dirty="0" smtClean="0">
                <a:effectLst>
                  <a:outerShdw blurRad="38100" dist="38100" dir="2700000" algn="tl">
                    <a:srgbClr val="000000">
                      <a:alpha val="43137"/>
                    </a:srgbClr>
                  </a:outerShdw>
                </a:effectLst>
              </a:rPr>
              <a:t>Strategies </a:t>
            </a:r>
            <a:r>
              <a:rPr lang="en-US" dirty="0">
                <a:effectLst>
                  <a:outerShdw blurRad="38100" dist="38100" dir="2700000" algn="tl">
                    <a:srgbClr val="000000">
                      <a:alpha val="43137"/>
                    </a:srgbClr>
                  </a:outerShdw>
                </a:effectLst>
              </a:rPr>
              <a:t>for helping her follow through with tasks by giving her simple directions and checking back to help her stay on task by being positive for her efforts. </a:t>
            </a:r>
          </a:p>
          <a:p>
            <a:pPr lvl="0"/>
            <a:r>
              <a:rPr lang="en-US" dirty="0">
                <a:effectLst>
                  <a:outerShdw blurRad="38100" dist="38100" dir="2700000" algn="tl">
                    <a:srgbClr val="000000">
                      <a:alpha val="43137"/>
                    </a:srgbClr>
                  </a:outerShdw>
                </a:effectLst>
              </a:rPr>
              <a:t>Assistance in taking care of her children, </a:t>
            </a:r>
            <a:r>
              <a:rPr lang="en-US" dirty="0" smtClean="0">
                <a:effectLst>
                  <a:outerShdw blurRad="38100" dist="38100" dir="2700000" algn="tl">
                    <a:srgbClr val="000000">
                      <a:alpha val="43137"/>
                    </a:srgbClr>
                  </a:outerShdw>
                </a:effectLst>
              </a:rPr>
              <a:t>                                if needed.</a:t>
            </a:r>
            <a:endParaRPr lang="en-US" dirty="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pic>
        <p:nvPicPr>
          <p:cNvPr id="3074" name="Picture 2" descr="C:\Users\Haleigh Work\AppData\Local\Microsoft\Windows\Temporary Internet Files\Content.IE5\Q0HX2P8V\MP9102163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5717"/>
            <a:ext cx="2763153" cy="240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210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sz="4800" dirty="0" smtClean="0"/>
              <a:t>Domestic Violence Resources</a:t>
            </a:r>
            <a:endParaRPr lang="en-US" sz="4800" dirty="0"/>
          </a:p>
        </p:txBody>
      </p:sp>
      <p:sp>
        <p:nvSpPr>
          <p:cNvPr id="3" name="Content Placeholder 2"/>
          <p:cNvSpPr>
            <a:spLocks noGrp="1"/>
          </p:cNvSpPr>
          <p:nvPr>
            <p:ph idx="1"/>
          </p:nvPr>
        </p:nvSpPr>
        <p:spPr>
          <a:xfrm>
            <a:off x="457200" y="1981200"/>
            <a:ext cx="8229600" cy="4144963"/>
          </a:xfrm>
        </p:spPr>
        <p:txBody>
          <a:bodyPr>
            <a:normAutofit/>
          </a:bodyPr>
          <a:lstStyle/>
          <a:p>
            <a:pPr marL="0" lvl="0" indent="0" algn="ctr">
              <a:buNone/>
            </a:pPr>
            <a:r>
              <a:rPr lang="en-US" b="1" dirty="0" smtClean="0">
                <a:solidFill>
                  <a:schemeClr val="tx2">
                    <a:lumMod val="75000"/>
                  </a:schemeClr>
                </a:solidFill>
              </a:rPr>
              <a:t>NY’s Office for the Prevention on Domestic Violence</a:t>
            </a:r>
          </a:p>
          <a:p>
            <a:pPr marL="0" lvl="0" indent="0" algn="ctr">
              <a:buNone/>
            </a:pPr>
            <a:r>
              <a:rPr lang="en-US" dirty="0" smtClean="0">
                <a:solidFill>
                  <a:schemeClr val="tx2">
                    <a:lumMod val="75000"/>
                  </a:schemeClr>
                </a:solidFill>
              </a:rPr>
              <a:t>www.opdv.state.ny.us/professionals/tbi</a:t>
            </a:r>
            <a:endParaRPr lang="en-US" dirty="0" smtClean="0">
              <a:solidFill>
                <a:schemeClr val="tx2">
                  <a:lumMod val="75000"/>
                </a:schemeClr>
              </a:solidFill>
              <a:hlinkClick r:id="rId2"/>
            </a:endParaRPr>
          </a:p>
          <a:p>
            <a:pPr marL="0" lvl="0" indent="0" algn="ctr">
              <a:buNone/>
            </a:pPr>
            <a:r>
              <a:rPr lang="en-US" b="1" dirty="0" smtClean="0">
                <a:solidFill>
                  <a:schemeClr val="tx2">
                    <a:lumMod val="75000"/>
                  </a:schemeClr>
                </a:solidFill>
              </a:rPr>
              <a:t>Alabama Coalition Against Domestic Violence </a:t>
            </a:r>
          </a:p>
          <a:p>
            <a:pPr marL="0" lvl="0" indent="0" algn="ctr">
              <a:buNone/>
            </a:pPr>
            <a:r>
              <a:rPr lang="en-US" dirty="0" smtClean="0">
                <a:solidFill>
                  <a:schemeClr val="tx2">
                    <a:lumMod val="75000"/>
                  </a:schemeClr>
                </a:solidFill>
              </a:rPr>
              <a:t>www.acadv.org</a:t>
            </a:r>
          </a:p>
          <a:p>
            <a:pPr marL="0" lvl="0" indent="0" algn="ctr">
              <a:buNone/>
            </a:pPr>
            <a:r>
              <a:rPr lang="en-US" b="1" dirty="0" smtClean="0">
                <a:solidFill>
                  <a:schemeClr val="tx2">
                    <a:lumMod val="75000"/>
                  </a:schemeClr>
                </a:solidFill>
              </a:rPr>
              <a:t>Alabama Dept. of Rehab. Services’ DV and TBI Materials</a:t>
            </a:r>
            <a:endParaRPr lang="en-US" b="1" dirty="0">
              <a:solidFill>
                <a:schemeClr val="tx2">
                  <a:lumMod val="75000"/>
                </a:schemeClr>
              </a:solidFill>
            </a:endParaRPr>
          </a:p>
          <a:p>
            <a:pPr marL="0" lvl="0" indent="0" algn="ctr">
              <a:buNone/>
            </a:pPr>
            <a:r>
              <a:rPr lang="en-US" dirty="0" smtClean="0">
                <a:solidFill>
                  <a:schemeClr val="tx2">
                    <a:lumMod val="75000"/>
                  </a:schemeClr>
                </a:solidFill>
              </a:rPr>
              <a:t>www.rehab.alabama.gov </a:t>
            </a:r>
          </a:p>
          <a:p>
            <a:pPr marL="0" lvl="0" indent="0" algn="ctr">
              <a:buNone/>
            </a:pPr>
            <a:r>
              <a:rPr lang="en-US" b="1" dirty="0" smtClean="0">
                <a:solidFill>
                  <a:schemeClr val="tx2">
                    <a:lumMod val="75000"/>
                  </a:schemeClr>
                </a:solidFill>
              </a:rPr>
              <a:t>National Coalition Against Domestic Violence</a:t>
            </a:r>
            <a:endParaRPr lang="en-US" b="1" dirty="0">
              <a:solidFill>
                <a:schemeClr val="tx2">
                  <a:lumMod val="75000"/>
                </a:schemeClr>
              </a:solidFill>
            </a:endParaRPr>
          </a:p>
          <a:p>
            <a:pPr marL="0" lvl="0" indent="0" algn="ctr">
              <a:buNone/>
            </a:pPr>
            <a:r>
              <a:rPr lang="en-US" dirty="0" smtClean="0">
                <a:solidFill>
                  <a:schemeClr val="tx2">
                    <a:lumMod val="75000"/>
                  </a:schemeClr>
                </a:solidFill>
              </a:rPr>
              <a:t>www.ncadv.org</a:t>
            </a:r>
            <a:endParaRPr lang="en-US" dirty="0">
              <a:solidFill>
                <a:schemeClr val="tx2">
                  <a:lumMod val="75000"/>
                </a:schemeClr>
              </a:solidFill>
            </a:endParaRPr>
          </a:p>
        </p:txBody>
      </p:sp>
      <p:cxnSp>
        <p:nvCxnSpPr>
          <p:cNvPr id="8" name="Straight Connector 7"/>
          <p:cNvCxnSpPr/>
          <p:nvPr/>
        </p:nvCxnSpPr>
        <p:spPr>
          <a:xfrm>
            <a:off x="609600" y="1600200"/>
            <a:ext cx="76962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12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4192588" cy="6096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dirty="0" smtClean="0">
                <a:solidFill>
                  <a:schemeClr val="tx2">
                    <a:lumMod val="75000"/>
                  </a:schemeClr>
                </a:solidFill>
              </a:rPr>
              <a:t>General Resources</a:t>
            </a:r>
            <a:endParaRPr lang="en-US" dirty="0">
              <a:solidFill>
                <a:schemeClr val="tx2">
                  <a:lumMod val="75000"/>
                </a:schemeClr>
              </a:solidFill>
            </a:endParaRPr>
          </a:p>
        </p:txBody>
      </p:sp>
      <p:sp>
        <p:nvSpPr>
          <p:cNvPr id="4" name="Text Placeholder 3"/>
          <p:cNvSpPr>
            <a:spLocks noGrp="1"/>
          </p:cNvSpPr>
          <p:nvPr>
            <p:ph type="body" sz="quarter" idx="3"/>
          </p:nvPr>
        </p:nvSpPr>
        <p:spPr>
          <a:xfrm>
            <a:off x="4648200" y="152400"/>
            <a:ext cx="4267200" cy="6096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dirty="0" smtClean="0">
                <a:solidFill>
                  <a:schemeClr val="tx2">
                    <a:lumMod val="75000"/>
                  </a:schemeClr>
                </a:solidFill>
              </a:rPr>
              <a:t>Alabama Resources</a:t>
            </a:r>
            <a:endParaRPr lang="en-US" dirty="0">
              <a:solidFill>
                <a:schemeClr val="tx2">
                  <a:lumMod val="75000"/>
                </a:schemeClr>
              </a:solidFill>
            </a:endParaRPr>
          </a:p>
        </p:txBody>
      </p:sp>
      <p:sp>
        <p:nvSpPr>
          <p:cNvPr id="36867" name="Rectangle 1027"/>
          <p:cNvSpPr>
            <a:spLocks noGrp="1" noChangeArrowheads="1"/>
          </p:cNvSpPr>
          <p:nvPr>
            <p:ph sz="quarter" idx="13"/>
          </p:nvPr>
        </p:nvSpPr>
        <p:spPr>
          <a:xfrm>
            <a:off x="228600" y="1066800"/>
            <a:ext cx="4194048" cy="52578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algn="ctr">
              <a:buClr>
                <a:schemeClr val="tx1"/>
              </a:buClr>
              <a:buFontTx/>
              <a:buNone/>
            </a:pPr>
            <a:endParaRPr lang="en-US" sz="1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Centers of Disease Control</a:t>
            </a:r>
          </a:p>
          <a:p>
            <a:pPr algn="ctr">
              <a:buClr>
                <a:schemeClr val="tx1"/>
              </a:buClr>
              <a:buFontTx/>
              <a:buNone/>
            </a:pPr>
            <a:r>
              <a:rPr lang="en-US" sz="1800" dirty="0" smtClean="0">
                <a:solidFill>
                  <a:schemeClr val="tx2">
                    <a:lumMod val="75000"/>
                  </a:schemeClr>
                </a:solidFill>
              </a:rPr>
              <a:t>www.cdc.gov/traumaticbraininjury</a:t>
            </a:r>
            <a:endParaRPr lang="en-US" sz="1800" dirty="0">
              <a:solidFill>
                <a:schemeClr val="tx2">
                  <a:lumMod val="75000"/>
                </a:schemeClr>
              </a:solidFill>
            </a:endParaRPr>
          </a:p>
          <a:p>
            <a:pPr algn="ctr">
              <a:buClr>
                <a:schemeClr val="tx1"/>
              </a:buClr>
              <a:buFontTx/>
              <a:buNone/>
            </a:pPr>
            <a:endParaRPr lang="en-US" sz="7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 Injury Association of America</a:t>
            </a:r>
          </a:p>
          <a:p>
            <a:pPr algn="ctr">
              <a:buClr>
                <a:schemeClr val="tx1"/>
              </a:buClr>
              <a:buFontTx/>
              <a:buNone/>
            </a:pPr>
            <a:r>
              <a:rPr lang="en-US" sz="1800" dirty="0" smtClean="0">
                <a:solidFill>
                  <a:schemeClr val="tx2">
                    <a:lumMod val="75000"/>
                  </a:schemeClr>
                </a:solidFill>
              </a:rPr>
              <a:t>www.biausa.org</a:t>
            </a:r>
          </a:p>
          <a:p>
            <a:pPr algn="ctr">
              <a:buClr>
                <a:schemeClr val="tx1"/>
              </a:buClr>
              <a:buFontTx/>
              <a:buNone/>
            </a:pPr>
            <a:endParaRPr lang="en-US" sz="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BrainLine.org</a:t>
            </a:r>
            <a:endParaRPr lang="en-US" sz="1800" b="1" dirty="0">
              <a:solidFill>
                <a:schemeClr val="tx2">
                  <a:lumMod val="75000"/>
                </a:schemeClr>
              </a:solidFill>
            </a:endParaRPr>
          </a:p>
          <a:p>
            <a:pPr algn="ctr">
              <a:buClr>
                <a:schemeClr val="tx1"/>
              </a:buClr>
              <a:buFontTx/>
              <a:buNone/>
            </a:pPr>
            <a:endParaRPr lang="en-US" sz="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BrainInjuryEducation.org</a:t>
            </a:r>
          </a:p>
          <a:p>
            <a:pPr algn="ctr">
              <a:buClr>
                <a:schemeClr val="tx1"/>
              </a:buClr>
              <a:buFontTx/>
              <a:buNone/>
            </a:pPr>
            <a:r>
              <a:rPr lang="en-US" sz="1800" dirty="0" smtClean="0">
                <a:solidFill>
                  <a:schemeClr val="tx2">
                    <a:lumMod val="75000"/>
                  </a:schemeClr>
                </a:solidFill>
              </a:rPr>
              <a:t>University of Missouri TBI Guide</a:t>
            </a:r>
          </a:p>
          <a:p>
            <a:pPr algn="ctr">
              <a:buClr>
                <a:schemeClr val="tx1"/>
              </a:buClr>
              <a:buFontTx/>
              <a:buNone/>
            </a:pPr>
            <a:endParaRPr lang="en-US" sz="800" dirty="0">
              <a:solidFill>
                <a:schemeClr val="tx2">
                  <a:lumMod val="75000"/>
                </a:schemeClr>
              </a:solidFill>
            </a:endParaRPr>
          </a:p>
          <a:p>
            <a:pPr algn="ctr">
              <a:buClr>
                <a:schemeClr val="tx1"/>
              </a:buClr>
              <a:buFontTx/>
              <a:buNone/>
            </a:pPr>
            <a:r>
              <a:rPr lang="en-US" sz="1800" b="1" dirty="0" smtClean="0">
                <a:solidFill>
                  <a:schemeClr val="tx2">
                    <a:lumMod val="75000"/>
                  </a:schemeClr>
                </a:solidFill>
              </a:rPr>
              <a:t>Lash and Associates Publishing</a:t>
            </a:r>
          </a:p>
          <a:p>
            <a:pPr algn="ctr">
              <a:buClr>
                <a:schemeClr val="tx1"/>
              </a:buClr>
              <a:buFontTx/>
              <a:buNone/>
            </a:pPr>
            <a:r>
              <a:rPr lang="en-US" sz="1800" dirty="0" smtClean="0">
                <a:solidFill>
                  <a:schemeClr val="tx2">
                    <a:lumMod val="75000"/>
                  </a:schemeClr>
                </a:solidFill>
              </a:rPr>
              <a:t>www.lapublishing.com</a:t>
            </a:r>
            <a:endParaRPr lang="en-US" sz="1800" dirty="0">
              <a:solidFill>
                <a:schemeClr val="tx2">
                  <a:lumMod val="75000"/>
                </a:schemeClr>
              </a:solidFill>
            </a:endParaRPr>
          </a:p>
          <a:p>
            <a:pPr marL="0" indent="0" algn="ctr">
              <a:buNone/>
            </a:pPr>
            <a:endParaRPr lang="en-US" sz="800" dirty="0" smtClean="0">
              <a:solidFill>
                <a:schemeClr val="tx2">
                  <a:lumMod val="75000"/>
                </a:schemeClr>
              </a:solidFill>
            </a:endParaRPr>
          </a:p>
          <a:p>
            <a:pPr marL="0" indent="0" algn="ctr">
              <a:buNone/>
            </a:pPr>
            <a:r>
              <a:rPr lang="en-US" sz="1800" b="1" dirty="0" smtClean="0">
                <a:solidFill>
                  <a:schemeClr val="tx2">
                    <a:lumMod val="75000"/>
                  </a:schemeClr>
                </a:solidFill>
              </a:rPr>
              <a:t>TraumaticBrainInjuryAtoZ.org</a:t>
            </a:r>
          </a:p>
          <a:p>
            <a:pPr marL="0" indent="0" algn="ctr">
              <a:buNone/>
            </a:pPr>
            <a:endParaRPr lang="en-US" sz="800" dirty="0" smtClean="0">
              <a:hlinkClick r:id="rId3"/>
            </a:endParaRPr>
          </a:p>
          <a:p>
            <a:pPr marL="0" indent="0" algn="ctr">
              <a:buNone/>
            </a:pPr>
            <a:r>
              <a:rPr lang="en-US" sz="1800" b="1" dirty="0" smtClean="0">
                <a:solidFill>
                  <a:schemeClr val="tx2">
                    <a:lumMod val="75000"/>
                  </a:schemeClr>
                </a:solidFill>
              </a:rPr>
              <a:t>www.tbiGuide.com</a:t>
            </a:r>
            <a:endParaRPr lang="en-US" sz="1800" b="1" dirty="0">
              <a:solidFill>
                <a:schemeClr val="tx2">
                  <a:lumMod val="75000"/>
                </a:schemeClr>
              </a:solidFill>
            </a:endParaRPr>
          </a:p>
          <a:p>
            <a:pPr marL="0" indent="0" algn="ctr" eaLnBrk="1" hangingPunct="1">
              <a:buNone/>
            </a:pPr>
            <a:endParaRPr lang="en-US" sz="1800" dirty="0" smtClean="0">
              <a:solidFill>
                <a:schemeClr val="tx2">
                  <a:lumMod val="75000"/>
                </a:schemeClr>
              </a:solidFill>
            </a:endParaRPr>
          </a:p>
        </p:txBody>
      </p:sp>
      <p:sp>
        <p:nvSpPr>
          <p:cNvPr id="2" name="Content Placeholder 1"/>
          <p:cNvSpPr>
            <a:spLocks noGrp="1"/>
          </p:cNvSpPr>
          <p:nvPr>
            <p:ph sz="quarter" idx="14"/>
          </p:nvPr>
        </p:nvSpPr>
        <p:spPr>
          <a:xfrm>
            <a:off x="4672584" y="1066800"/>
            <a:ext cx="4242816" cy="52578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ctr">
              <a:buNone/>
            </a:pPr>
            <a:endParaRPr lang="en-US" sz="1800" b="1" dirty="0">
              <a:solidFill>
                <a:schemeClr val="tx2">
                  <a:lumMod val="75000"/>
                </a:schemeClr>
              </a:solidFill>
            </a:endParaRPr>
          </a:p>
          <a:p>
            <a:pPr marL="0" indent="0" algn="ctr">
              <a:buNone/>
            </a:pPr>
            <a:r>
              <a:rPr lang="en-US" sz="1800" b="1" dirty="0" smtClean="0">
                <a:solidFill>
                  <a:schemeClr val="tx2">
                    <a:lumMod val="75000"/>
                  </a:schemeClr>
                </a:solidFill>
              </a:rPr>
              <a:t>UAB </a:t>
            </a:r>
            <a:r>
              <a:rPr lang="en-US" sz="1800" b="1" dirty="0">
                <a:solidFill>
                  <a:schemeClr val="tx2">
                    <a:lumMod val="75000"/>
                  </a:schemeClr>
                </a:solidFill>
              </a:rPr>
              <a:t>Model </a:t>
            </a:r>
            <a:r>
              <a:rPr lang="en-US" sz="1800" b="1" dirty="0" smtClean="0">
                <a:solidFill>
                  <a:schemeClr val="tx2">
                    <a:lumMod val="75000"/>
                  </a:schemeClr>
                </a:solidFill>
              </a:rPr>
              <a:t>System</a:t>
            </a:r>
          </a:p>
          <a:p>
            <a:pPr marL="0" indent="0" algn="ctr">
              <a:buNone/>
            </a:pPr>
            <a:r>
              <a:rPr lang="en-US" sz="1800" dirty="0" smtClean="0">
                <a:solidFill>
                  <a:schemeClr val="tx2">
                    <a:lumMod val="75000"/>
                  </a:schemeClr>
                </a:solidFill>
              </a:rPr>
              <a:t>www.uab.edu/tbi</a:t>
            </a:r>
          </a:p>
          <a:p>
            <a:pPr marL="0" indent="0" algn="ctr">
              <a:buNone/>
            </a:pPr>
            <a:endParaRPr lang="en-US" sz="800" dirty="0" smtClean="0">
              <a:solidFill>
                <a:schemeClr val="tx2">
                  <a:lumMod val="75000"/>
                </a:schemeClr>
              </a:solidFill>
            </a:endParaRPr>
          </a:p>
          <a:p>
            <a:pPr marL="0" indent="0" algn="ctr">
              <a:buNone/>
            </a:pPr>
            <a:r>
              <a:rPr lang="en-US" sz="1800" b="1" dirty="0">
                <a:solidFill>
                  <a:schemeClr val="tx2">
                    <a:lumMod val="75000"/>
                  </a:schemeClr>
                </a:solidFill>
              </a:rPr>
              <a:t>Alabama Head Injury Foundation</a:t>
            </a:r>
          </a:p>
          <a:p>
            <a:pPr marL="0" indent="0" algn="ctr">
              <a:buNone/>
            </a:pPr>
            <a:r>
              <a:rPr lang="en-US" sz="1800" dirty="0" smtClean="0">
                <a:solidFill>
                  <a:schemeClr val="tx2">
                    <a:lumMod val="75000"/>
                  </a:schemeClr>
                </a:solidFill>
              </a:rPr>
              <a:t>www.AHIF.org</a:t>
            </a:r>
          </a:p>
          <a:p>
            <a:pPr marL="0" indent="0" algn="ctr">
              <a:buNone/>
            </a:pPr>
            <a:endParaRPr lang="en-US" sz="1800" dirty="0">
              <a:solidFill>
                <a:schemeClr val="tx2">
                  <a:lumMod val="75000"/>
                </a:schemeClr>
              </a:solidFill>
            </a:endParaRPr>
          </a:p>
          <a:p>
            <a:pPr marL="0" indent="0" algn="ctr">
              <a:buNone/>
            </a:pPr>
            <a:r>
              <a:rPr lang="en-US" sz="1800" b="1" dirty="0">
                <a:solidFill>
                  <a:schemeClr val="tx2">
                    <a:lumMod val="75000"/>
                  </a:schemeClr>
                </a:solidFill>
              </a:rPr>
              <a:t>Alabama Department of Rehabilitation Services </a:t>
            </a:r>
            <a:r>
              <a:rPr lang="en-US" sz="1800" dirty="0" smtClean="0">
                <a:solidFill>
                  <a:schemeClr val="tx2">
                    <a:lumMod val="75000"/>
                  </a:schemeClr>
                </a:solidFill>
              </a:rPr>
              <a:t>www.rehab.alabama.gov/tbi</a:t>
            </a:r>
          </a:p>
          <a:p>
            <a:pPr marL="0" indent="0" algn="ctr">
              <a:buNone/>
            </a:pPr>
            <a:endParaRPr lang="en-US" sz="1800" dirty="0">
              <a:solidFill>
                <a:schemeClr val="tx2">
                  <a:lumMod val="75000"/>
                </a:schemeClr>
              </a:solidFill>
            </a:endParaRPr>
          </a:p>
          <a:p>
            <a:pPr marL="0" indent="0" algn="ctr">
              <a:buNone/>
            </a:pPr>
            <a:r>
              <a:rPr lang="en-US" sz="1800" b="1" dirty="0" smtClean="0">
                <a:solidFill>
                  <a:schemeClr val="tx2">
                    <a:lumMod val="75000"/>
                  </a:schemeClr>
                </a:solidFill>
              </a:rPr>
              <a:t>Mapping Access to Program Services      </a:t>
            </a:r>
            <a:r>
              <a:rPr lang="en-US" sz="1800" dirty="0" smtClean="0">
                <a:solidFill>
                  <a:schemeClr val="tx2">
                    <a:lumMod val="75000"/>
                  </a:schemeClr>
                </a:solidFill>
              </a:rPr>
              <a:t>www.rehab.alabama.gov/maps</a:t>
            </a:r>
          </a:p>
          <a:p>
            <a:pPr marL="0" indent="0" algn="ctr">
              <a:buNone/>
            </a:pPr>
            <a:endParaRPr lang="en-US" sz="800" dirty="0">
              <a:solidFill>
                <a:schemeClr val="tx2">
                  <a:lumMod val="75000"/>
                </a:schemeClr>
              </a:solidFill>
            </a:endParaRPr>
          </a:p>
          <a:p>
            <a:pPr marL="0" indent="0" algn="ctr">
              <a:buNone/>
            </a:pPr>
            <a:endParaRPr lang="en-US" sz="800" b="1" dirty="0" smtClean="0">
              <a:solidFill>
                <a:schemeClr val="tx2">
                  <a:lumMod val="75000"/>
                </a:schemeClr>
              </a:solidFill>
            </a:endParaRPr>
          </a:p>
          <a:p>
            <a:pPr marL="0" indent="0" algn="ctr">
              <a:buNone/>
            </a:pPr>
            <a:endParaRPr lang="en-US" sz="800" dirty="0">
              <a:solidFill>
                <a:schemeClr val="tx2">
                  <a:lumMod val="75000"/>
                </a:schemeClr>
              </a:solidFill>
            </a:endParaRPr>
          </a:p>
          <a:p>
            <a:pPr marL="0" indent="0" algn="ctr">
              <a:buNone/>
            </a:pPr>
            <a:r>
              <a:rPr lang="en-US" sz="1800" b="1" dirty="0" smtClean="0">
                <a:solidFill>
                  <a:schemeClr val="tx2">
                    <a:lumMod val="75000"/>
                  </a:schemeClr>
                </a:solidFill>
              </a:rPr>
              <a:t>Alabama Disabilities Advocacy Program</a:t>
            </a:r>
          </a:p>
          <a:p>
            <a:pPr marL="0" indent="0" algn="ctr">
              <a:buNone/>
            </a:pPr>
            <a:r>
              <a:rPr lang="en-US" sz="1800" dirty="0" smtClean="0">
                <a:solidFill>
                  <a:schemeClr val="tx2">
                    <a:lumMod val="75000"/>
                  </a:schemeClr>
                </a:solidFill>
              </a:rPr>
              <a:t>www.adap.net</a:t>
            </a:r>
          </a:p>
          <a:p>
            <a:pPr marL="0" indent="0" algn="ctr">
              <a:buNone/>
            </a:pPr>
            <a:endParaRPr lang="en-US" sz="1800" b="1" dirty="0">
              <a:solidFill>
                <a:schemeClr val="tx2">
                  <a:lumMod val="75000"/>
                </a:schemeClr>
              </a:solidFill>
            </a:endParaRPr>
          </a:p>
        </p:txBody>
      </p:sp>
    </p:spTree>
    <p:extLst>
      <p:ext uri="{BB962C8B-B14F-4D97-AF65-F5344CB8AC3E}">
        <p14:creationId xmlns:p14="http://schemas.microsoft.com/office/powerpoint/2010/main" val="1434117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212725"/>
            <a:ext cx="8077200" cy="1006475"/>
          </a:xfrm>
        </p:spPr>
        <p:txBody>
          <a:bodyPr/>
          <a:lstStyle/>
          <a:p>
            <a:pPr eaLnBrk="1" hangingPunct="1"/>
            <a:r>
              <a:rPr lang="en-US" dirty="0" smtClean="0"/>
              <a:t>Core TBI Service System</a:t>
            </a:r>
          </a:p>
        </p:txBody>
      </p:sp>
      <p:pic>
        <p:nvPicPr>
          <p:cNvPr id="35844" name="Picture 14" descr="BD06663_"/>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724400" y="1530644"/>
            <a:ext cx="41910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body" sz="half" idx="1"/>
          </p:nvPr>
        </p:nvSpPr>
        <p:spPr>
          <a:xfrm>
            <a:off x="1219200" y="1524000"/>
            <a:ext cx="4114800" cy="4800600"/>
          </a:xfrm>
        </p:spPr>
        <p:txBody>
          <a:bodyPr/>
          <a:lstStyle/>
          <a:p>
            <a:pPr eaLnBrk="1" hangingPunct="1"/>
            <a:r>
              <a:rPr lang="en-US" sz="2800" dirty="0" smtClean="0">
                <a:solidFill>
                  <a:schemeClr val="tx2">
                    <a:lumMod val="75000"/>
                  </a:schemeClr>
                </a:solidFill>
              </a:rPr>
              <a:t>Alabama Head Injury Foundation </a:t>
            </a:r>
          </a:p>
          <a:p>
            <a:r>
              <a:rPr lang="en-US" sz="2800" dirty="0">
                <a:solidFill>
                  <a:schemeClr val="tx2">
                    <a:lumMod val="75000"/>
                  </a:schemeClr>
                </a:solidFill>
              </a:rPr>
              <a:t>Interactive Community-Based Model </a:t>
            </a:r>
          </a:p>
          <a:p>
            <a:pPr eaLnBrk="1" hangingPunct="1"/>
            <a:r>
              <a:rPr lang="en-US" sz="2800" dirty="0" smtClean="0">
                <a:solidFill>
                  <a:schemeClr val="tx2">
                    <a:lumMod val="75000"/>
                  </a:schemeClr>
                </a:solidFill>
              </a:rPr>
              <a:t>Vocational Rehabilitation Service</a:t>
            </a:r>
          </a:p>
          <a:p>
            <a:pPr eaLnBrk="1" hangingPunct="1"/>
            <a:r>
              <a:rPr lang="en-US" sz="2800" dirty="0" smtClean="0">
                <a:solidFill>
                  <a:schemeClr val="tx2">
                    <a:lumMod val="75000"/>
                  </a:schemeClr>
                </a:solidFill>
              </a:rPr>
              <a:t>Children’s Rehabilitation Service </a:t>
            </a:r>
          </a:p>
        </p:txBody>
      </p:sp>
      <p:pic>
        <p:nvPicPr>
          <p:cNvPr id="35845" name="Picture 16" descr="BD10358_"/>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81000" y="1370480"/>
            <a:ext cx="8305800" cy="13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9700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228600"/>
            <a:ext cx="8458200" cy="685800"/>
          </a:xfrm>
        </p:spPr>
        <p:txBody>
          <a:bodyPr/>
          <a:lstStyle/>
          <a:p>
            <a:pPr eaLnBrk="1" hangingPunct="1">
              <a:lnSpc>
                <a:spcPts val="2100"/>
              </a:lnSpc>
            </a:pPr>
            <a:r>
              <a:rPr lang="en-US" sz="3200" dirty="0" smtClean="0"/>
              <a:t>Alabama Head Injury Foundation (AHIF)</a:t>
            </a:r>
            <a:endParaRPr lang="en-US" sz="1800" i="1" dirty="0" smtClean="0"/>
          </a:p>
        </p:txBody>
      </p:sp>
      <p:sp>
        <p:nvSpPr>
          <p:cNvPr id="95235" name="Rectangle 3"/>
          <p:cNvSpPr>
            <a:spLocks noGrp="1" noChangeArrowheads="1"/>
          </p:cNvSpPr>
          <p:nvPr>
            <p:ph idx="1"/>
          </p:nvPr>
        </p:nvSpPr>
        <p:spPr>
          <a:xfrm>
            <a:off x="76200" y="1131332"/>
            <a:ext cx="8991600" cy="426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…a state-wide non-profit with the mission </a:t>
            </a:r>
            <a:r>
              <a:rPr lang="en-US" sz="2000" dirty="0" smtClean="0"/>
              <a:t>to </a:t>
            </a:r>
            <a:r>
              <a:rPr lang="en-US" sz="2000" dirty="0"/>
              <a:t>improve the quality of life for people who have survived traumatic brain injuries and for their families</a:t>
            </a:r>
            <a:r>
              <a:rPr lang="en-US" sz="2000" dirty="0" smtClean="0"/>
              <a:t>. </a:t>
            </a:r>
          </a:p>
          <a:p>
            <a:pPr marL="0" indent="0">
              <a:buClr>
                <a:schemeClr val="accent3"/>
              </a:buClr>
              <a:buNone/>
              <a:defRPr/>
            </a:pPr>
            <a:endParaRPr lang="en-US" sz="2000" dirty="0"/>
          </a:p>
          <a:p>
            <a:pPr marL="0" indent="0">
              <a:buClr>
                <a:schemeClr val="accent3"/>
              </a:buClr>
              <a:buNone/>
              <a:defRPr/>
            </a:pPr>
            <a:r>
              <a:rPr lang="en-US" sz="2000" dirty="0" smtClean="0"/>
              <a:t>AHIF </a:t>
            </a:r>
            <a:r>
              <a:rPr lang="en-US" sz="2000" dirty="0"/>
              <a:t>helps access available resources and provides services and programs which meet the unique needs of individuals with traumatic brain injury (TBI) as well as spinal cord injury (SCI) in certain </a:t>
            </a:r>
            <a:r>
              <a:rPr lang="en-US" sz="2000" dirty="0" smtClean="0"/>
              <a:t>programs.</a:t>
            </a:r>
            <a:endParaRPr lang="en-US" sz="2000" dirty="0" smtClean="0">
              <a:effectLst>
                <a:outerShdw blurRad="38100" dist="38100" dir="2700000" algn="tl">
                  <a:srgbClr val="000000">
                    <a:alpha val="43137"/>
                  </a:srgbClr>
                </a:outerShdw>
              </a:effectLst>
            </a:endParaRPr>
          </a:p>
          <a:p>
            <a:pPr marL="0" indent="0">
              <a:buClr>
                <a:schemeClr val="accent3"/>
              </a:buClr>
              <a:buNone/>
              <a:defRPr/>
            </a:pPr>
            <a:endParaRPr lang="en-US" sz="2000" u="sng" dirty="0" smtClean="0">
              <a:effectLst>
                <a:outerShdw blurRad="38100" dist="38100" dir="2700000" algn="tl">
                  <a:srgbClr val="000000">
                    <a:alpha val="43137"/>
                  </a:srgbClr>
                </a:outerShdw>
              </a:effectLst>
            </a:endParaRPr>
          </a:p>
          <a:p>
            <a:pPr marL="0" indent="0">
              <a:buClr>
                <a:schemeClr val="accent3"/>
              </a:buClr>
              <a:buNone/>
              <a:defRPr/>
            </a:pPr>
            <a:r>
              <a:rPr lang="en-US" sz="2000" u="sng" dirty="0" smtClean="0">
                <a:effectLst>
                  <a:outerShdw blurRad="38100" dist="38100" dir="2700000" algn="tl">
                    <a:srgbClr val="000000">
                      <a:alpha val="43137"/>
                    </a:srgbClr>
                  </a:outerShdw>
                </a:effectLst>
              </a:rPr>
              <a:t>Programs include:</a:t>
            </a:r>
            <a:r>
              <a:rPr lang="en-US" sz="2000" dirty="0" smtClean="0">
                <a:effectLst>
                  <a:outerShdw blurRad="38100" dist="38100" dir="2700000" algn="tl">
                    <a:srgbClr val="000000">
                      <a:alpha val="43137"/>
                    </a:srgbClr>
                  </a:outerShdw>
                </a:effectLst>
              </a:rPr>
              <a:t>  </a:t>
            </a:r>
          </a:p>
          <a:p>
            <a:pPr marL="0" indent="0" algn="ctr">
              <a:buClr>
                <a:schemeClr val="accent3"/>
              </a:buClr>
              <a:buNone/>
              <a:defRPr/>
            </a:pPr>
            <a:r>
              <a:rPr lang="en-US" sz="2000" dirty="0" smtClean="0">
                <a:effectLst>
                  <a:outerShdw blurRad="38100" dist="38100" dir="2700000" algn="tl">
                    <a:srgbClr val="000000">
                      <a:alpha val="43137"/>
                    </a:srgbClr>
                  </a:outerShdw>
                </a:effectLst>
              </a:rPr>
              <a:t>Resource Coordination, Respite Care, Housing Assistance, Information and Referral, Camp Program, Recreation Program, Advocacy, Recreational Support Groups, Car Seats for Kids, </a:t>
            </a:r>
            <a:r>
              <a:rPr lang="en-US" sz="2000" dirty="0" err="1" smtClean="0">
                <a:effectLst>
                  <a:outerShdw blurRad="38100" dist="38100" dir="2700000" algn="tl">
                    <a:srgbClr val="000000">
                      <a:alpha val="43137"/>
                    </a:srgbClr>
                  </a:outerShdw>
                </a:effectLst>
              </a:rPr>
              <a:t>Neurobehavior</a:t>
            </a:r>
            <a:r>
              <a:rPr lang="en-US" sz="2000" dirty="0" smtClean="0">
                <a:effectLst>
                  <a:outerShdw blurRad="38100" dist="38100" dir="2700000" algn="tl">
                    <a:srgbClr val="000000">
                      <a:alpha val="43137"/>
                    </a:srgbClr>
                  </a:outerShdw>
                </a:effectLst>
              </a:rPr>
              <a:t> Clinic</a:t>
            </a:r>
            <a:endParaRPr lang="en-US" sz="2000" dirty="0">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p>
        </p:txBody>
      </p:sp>
      <p:sp>
        <p:nvSpPr>
          <p:cNvPr id="3" name="TextBox 2"/>
          <p:cNvSpPr txBox="1"/>
          <p:nvPr/>
        </p:nvSpPr>
        <p:spPr>
          <a:xfrm>
            <a:off x="152400" y="5638800"/>
            <a:ext cx="8839200" cy="646331"/>
          </a:xfrm>
          <a:prstGeom prst="rect">
            <a:avLst/>
          </a:prstGeom>
          <a:noFill/>
        </p:spPr>
        <p:txBody>
          <a:bodyPr wrap="square" rtlCol="0">
            <a:spAutoFit/>
          </a:bodyPr>
          <a:lstStyle/>
          <a:p>
            <a:pPr algn="ctr">
              <a:buClr>
                <a:schemeClr val="accent3"/>
              </a:buClr>
              <a:defRPr/>
            </a:pPr>
            <a:r>
              <a:rPr lang="en-US" b="1" i="1" dirty="0">
                <a:solidFill>
                  <a:schemeClr val="tx2">
                    <a:lumMod val="75000"/>
                  </a:schemeClr>
                </a:solidFill>
              </a:rPr>
              <a:t>For more information about </a:t>
            </a:r>
            <a:r>
              <a:rPr lang="en-US" b="1" i="1" dirty="0" smtClean="0">
                <a:solidFill>
                  <a:schemeClr val="tx2">
                    <a:lumMod val="75000"/>
                  </a:schemeClr>
                </a:solidFill>
              </a:rPr>
              <a:t>AHIF, call 205-823-3818 or 800-433-8002,  or email AHIF1@bellsouth.net.</a:t>
            </a:r>
            <a:endParaRPr lang="en-US" b="1" i="1" dirty="0">
              <a:solidFill>
                <a:schemeClr val="tx2">
                  <a:lumMod val="75000"/>
                </a:schemeClr>
              </a:solidFill>
            </a:endParaRPr>
          </a:p>
        </p:txBody>
      </p:sp>
    </p:spTree>
    <p:extLst>
      <p:ext uri="{BB962C8B-B14F-4D97-AF65-F5344CB8AC3E}">
        <p14:creationId xmlns:p14="http://schemas.microsoft.com/office/powerpoint/2010/main" val="3872761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eaLnBrk="1" hangingPunct="1">
              <a:lnSpc>
                <a:spcPts val="2100"/>
              </a:lnSpc>
            </a:pPr>
            <a:r>
              <a:rPr lang="en-US" sz="3200" dirty="0" smtClean="0"/>
              <a:t>Interactive Community-Based Model (ICBM)</a:t>
            </a:r>
            <a:r>
              <a:rPr lang="en-US" sz="2400" dirty="0" smtClean="0"/>
              <a:t/>
            </a:r>
            <a:br>
              <a:rPr lang="en-US" sz="2400" dirty="0" smtClean="0"/>
            </a:br>
            <a:r>
              <a:rPr lang="en-US" sz="1800" i="1" dirty="0" smtClean="0"/>
              <a:t>A program within the Alabama Department of Rehabilitation Services</a:t>
            </a:r>
          </a:p>
        </p:txBody>
      </p:sp>
      <p:sp>
        <p:nvSpPr>
          <p:cNvPr id="95235" name="Rectangle 3"/>
          <p:cNvSpPr>
            <a:spLocks noGrp="1" noChangeArrowheads="1"/>
          </p:cNvSpPr>
          <p:nvPr>
            <p:ph idx="1"/>
          </p:nvPr>
        </p:nvSpPr>
        <p:spPr>
          <a:xfrm>
            <a:off x="76200" y="1295400"/>
            <a:ext cx="8991600" cy="426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…an interactive</a:t>
            </a:r>
            <a:r>
              <a:rPr lang="en-US" sz="2000" dirty="0">
                <a:effectLst>
                  <a:outerShdw blurRad="38100" dist="38100" dir="2700000" algn="tl">
                    <a:srgbClr val="000000">
                      <a:alpha val="43137"/>
                    </a:srgbClr>
                  </a:outerShdw>
                </a:effectLst>
              </a:rPr>
              <a:t>, criterion-based </a:t>
            </a:r>
            <a:r>
              <a:rPr lang="en-US" sz="2000" dirty="0" smtClean="0">
                <a:effectLst>
                  <a:outerShdw blurRad="38100" dist="38100" dir="2700000" algn="tl">
                    <a:srgbClr val="000000">
                      <a:alpha val="43137"/>
                    </a:srgbClr>
                  </a:outerShdw>
                </a:effectLst>
              </a:rPr>
              <a:t>program designed </a:t>
            </a:r>
            <a:r>
              <a:rPr lang="en-US" sz="2000" dirty="0">
                <a:effectLst>
                  <a:outerShdw blurRad="38100" dist="38100" dir="2700000" algn="tl">
                    <a:srgbClr val="000000">
                      <a:alpha val="43137"/>
                    </a:srgbClr>
                  </a:outerShdw>
                </a:effectLst>
              </a:rPr>
              <a:t>to address employability, independence and community reintegration for </a:t>
            </a:r>
            <a:r>
              <a:rPr lang="en-US" sz="2000" dirty="0" smtClean="0">
                <a:effectLst>
                  <a:outerShdw blurRad="38100" dist="38100" dir="2700000" algn="tl">
                    <a:srgbClr val="000000">
                      <a:alpha val="43137"/>
                    </a:srgbClr>
                  </a:outerShdw>
                </a:effectLst>
              </a:rPr>
              <a:t>individuals with TBI.</a:t>
            </a:r>
          </a:p>
          <a:p>
            <a:pPr marL="0" indent="0">
              <a:buNone/>
            </a:pPr>
            <a:r>
              <a:rPr lang="en-US" sz="2000" u="sng" dirty="0" smtClean="0">
                <a:effectLst>
                  <a:outerShdw blurRad="38100" dist="38100" dir="2700000" algn="tl">
                    <a:srgbClr val="000000">
                      <a:alpha val="43137"/>
                    </a:srgbClr>
                  </a:outerShdw>
                </a:effectLst>
              </a:rPr>
              <a:t>To qualify the individual must:</a:t>
            </a:r>
          </a:p>
          <a:p>
            <a:r>
              <a:rPr lang="en-US" sz="2000" dirty="0" smtClean="0">
                <a:effectLst>
                  <a:outerShdw blurRad="38100" dist="38100" dir="2700000" algn="tl">
                    <a:srgbClr val="000000">
                      <a:alpha val="43137"/>
                    </a:srgbClr>
                  </a:outerShdw>
                </a:effectLst>
              </a:rPr>
              <a:t>be </a:t>
            </a:r>
            <a:r>
              <a:rPr lang="en-US" sz="2000" dirty="0">
                <a:effectLst>
                  <a:outerShdw blurRad="38100" dist="38100" dir="2700000" algn="tl">
                    <a:srgbClr val="000000">
                      <a:alpha val="43137"/>
                    </a:srgbClr>
                  </a:outerShdw>
                </a:effectLst>
              </a:rPr>
              <a:t>less than 2</a:t>
            </a:r>
            <a:r>
              <a:rPr lang="en-US" sz="20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years </a:t>
            </a:r>
            <a:r>
              <a:rPr lang="en-US" sz="2000" dirty="0" smtClean="0">
                <a:effectLst>
                  <a:outerShdw blurRad="38100" dist="38100" dir="2700000" algn="tl">
                    <a:srgbClr val="000000">
                      <a:alpha val="43137"/>
                    </a:srgbClr>
                  </a:outerShdw>
                </a:effectLst>
              </a:rPr>
              <a:t>post-injury, which was a result of external force neurotrauma</a:t>
            </a:r>
            <a:endParaRPr lang="en-US" sz="2000" dirty="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not be appropriate </a:t>
            </a:r>
            <a:r>
              <a:rPr lang="en-US" sz="2000" dirty="0">
                <a:effectLst>
                  <a:outerShdw blurRad="38100" dist="38100" dir="2700000" algn="tl">
                    <a:srgbClr val="000000">
                      <a:alpha val="43137"/>
                    </a:srgbClr>
                  </a:outerShdw>
                </a:effectLst>
              </a:rPr>
              <a:t>for traditional vocational rehabilitation services at the time of referral</a:t>
            </a:r>
          </a:p>
          <a:p>
            <a:r>
              <a:rPr lang="en-US" sz="2000" dirty="0" smtClean="0">
                <a:effectLst>
                  <a:outerShdw blurRad="38100" dist="38100" dir="2700000" algn="tl">
                    <a:srgbClr val="000000">
                      <a:alpha val="43137"/>
                    </a:srgbClr>
                  </a:outerShdw>
                </a:effectLst>
              </a:rPr>
              <a:t>be able to benefit </a:t>
            </a:r>
            <a:r>
              <a:rPr lang="en-US" sz="2000" dirty="0">
                <a:effectLst>
                  <a:outerShdw blurRad="38100" dist="38100" dir="2700000" algn="tl">
                    <a:srgbClr val="000000">
                      <a:alpha val="43137"/>
                    </a:srgbClr>
                  </a:outerShdw>
                </a:effectLst>
              </a:rPr>
              <a:t>from a cognitive and behavioral rehabilitation program</a:t>
            </a:r>
          </a:p>
          <a:p>
            <a:pPr marL="0" indent="0">
              <a:buClr>
                <a:schemeClr val="accent3"/>
              </a:buClr>
              <a:buNone/>
              <a:defRPr/>
            </a:pPr>
            <a:r>
              <a:rPr lang="en-US" sz="2000" u="sng" dirty="0" smtClean="0">
                <a:effectLst>
                  <a:outerShdw blurRad="38100" dist="38100" dir="2700000" algn="tl">
                    <a:srgbClr val="000000">
                      <a:alpha val="43137"/>
                    </a:srgbClr>
                  </a:outerShdw>
                </a:effectLst>
              </a:rPr>
              <a:t>Services may include:</a:t>
            </a:r>
            <a:r>
              <a:rPr lang="en-US" sz="2000" dirty="0" smtClean="0">
                <a:effectLst>
                  <a:outerShdw blurRad="38100" dist="38100" dir="2700000" algn="tl">
                    <a:srgbClr val="000000">
                      <a:alpha val="43137"/>
                    </a:srgbClr>
                  </a:outerShdw>
                </a:effectLst>
              </a:rPr>
              <a:t>  </a:t>
            </a:r>
          </a:p>
          <a:p>
            <a:pPr marL="0" indent="0">
              <a:buClr>
                <a:schemeClr val="accent3"/>
              </a:buClr>
              <a:buNone/>
              <a:defRPr/>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Counseling and Guidance</a:t>
            </a:r>
            <a:r>
              <a:rPr lang="en-US" sz="2000" dirty="0">
                <a:effectLst>
                  <a:outerShdw blurRad="38100" dist="38100" dir="2700000" algn="tl">
                    <a:srgbClr val="000000">
                      <a:alpha val="43137"/>
                    </a:srgbClr>
                  </a:outerShdw>
                </a:effectLst>
              </a:rPr>
              <a:t>, Cognitive Remediation, </a:t>
            </a:r>
            <a:r>
              <a:rPr lang="en-US" sz="2000" dirty="0" smtClean="0">
                <a:effectLst>
                  <a:outerShdw blurRad="38100" dist="38100" dir="2700000" algn="tl">
                    <a:srgbClr val="000000">
                      <a:alpha val="43137"/>
                    </a:srgbClr>
                  </a:outerShdw>
                </a:effectLst>
              </a:rPr>
              <a:t>         	   	    TBI Education, Individual and Family Support,          	     	    	Case Management, Behavioral Program Development</a:t>
            </a:r>
            <a:endParaRPr lang="en-US" sz="2000" dirty="0">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p>
        </p:txBody>
      </p:sp>
      <p:sp>
        <p:nvSpPr>
          <p:cNvPr id="3" name="TextBox 2"/>
          <p:cNvSpPr txBox="1"/>
          <p:nvPr/>
        </p:nvSpPr>
        <p:spPr>
          <a:xfrm>
            <a:off x="152400" y="5638800"/>
            <a:ext cx="8839200" cy="646331"/>
          </a:xfrm>
          <a:prstGeom prst="rect">
            <a:avLst/>
          </a:prstGeom>
          <a:noFill/>
        </p:spPr>
        <p:txBody>
          <a:bodyPr wrap="square" rtlCol="0">
            <a:spAutoFit/>
          </a:bodyPr>
          <a:lstStyle/>
          <a:p>
            <a:pPr algn="ctr">
              <a:buClr>
                <a:schemeClr val="accent3"/>
              </a:buClr>
              <a:defRPr/>
            </a:pPr>
            <a:r>
              <a:rPr lang="en-US" b="1" i="1" dirty="0">
                <a:solidFill>
                  <a:schemeClr val="tx2">
                    <a:lumMod val="75000"/>
                  </a:schemeClr>
                </a:solidFill>
              </a:rPr>
              <a:t>For more information about </a:t>
            </a:r>
            <a:r>
              <a:rPr lang="en-US" b="1" i="1" dirty="0" smtClean="0">
                <a:solidFill>
                  <a:schemeClr val="tx2">
                    <a:lumMod val="75000"/>
                  </a:schemeClr>
                </a:solidFill>
              </a:rPr>
              <a:t>ICBM, </a:t>
            </a:r>
            <a:r>
              <a:rPr lang="en-US" b="1" i="1" dirty="0">
                <a:solidFill>
                  <a:schemeClr val="tx2">
                    <a:lumMod val="75000"/>
                  </a:schemeClr>
                </a:solidFill>
              </a:rPr>
              <a:t>call 205-290-4590  or  </a:t>
            </a:r>
            <a:r>
              <a:rPr lang="en-US" b="1" i="1" dirty="0" smtClean="0">
                <a:solidFill>
                  <a:schemeClr val="tx2">
                    <a:lumMod val="75000"/>
                  </a:schemeClr>
                </a:solidFill>
              </a:rPr>
              <a:t>888-879-4706, or email</a:t>
            </a:r>
            <a:endParaRPr lang="en-US" b="1" i="1" dirty="0">
              <a:solidFill>
                <a:schemeClr val="tx2">
                  <a:lumMod val="75000"/>
                </a:schemeClr>
              </a:solidFill>
            </a:endParaRPr>
          </a:p>
          <a:p>
            <a:pPr algn="ctr">
              <a:buClr>
                <a:schemeClr val="accent3"/>
              </a:buClr>
              <a:defRPr/>
            </a:pPr>
            <a:r>
              <a:rPr lang="en-US" b="1" i="1" dirty="0" smtClean="0">
                <a:solidFill>
                  <a:schemeClr val="tx2">
                    <a:lumMod val="75000"/>
                  </a:schemeClr>
                </a:solidFill>
              </a:rPr>
              <a:t>maria.crowley@rehab.alabama.gov.</a:t>
            </a:r>
            <a:endParaRPr lang="en-US" b="1" i="1" dirty="0">
              <a:solidFill>
                <a:schemeClr val="tx2">
                  <a:lumMod val="75000"/>
                </a:schemeClr>
              </a:solidFill>
            </a:endParaRPr>
          </a:p>
        </p:txBody>
      </p:sp>
    </p:spTree>
    <p:extLst>
      <p:ext uri="{BB962C8B-B14F-4D97-AF65-F5344CB8AC3E}">
        <p14:creationId xmlns:p14="http://schemas.microsoft.com/office/powerpoint/2010/main" val="3564101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eaLnBrk="1" hangingPunct="1">
              <a:lnSpc>
                <a:spcPts val="2100"/>
              </a:lnSpc>
            </a:pPr>
            <a:r>
              <a:rPr lang="en-US" sz="3200" dirty="0" smtClean="0"/>
              <a:t>Children’s Rehabilitation Service (CRS)</a:t>
            </a:r>
            <a:r>
              <a:rPr lang="en-US" sz="2400" dirty="0" smtClean="0"/>
              <a:t/>
            </a:r>
            <a:br>
              <a:rPr lang="en-US" sz="2400" dirty="0" smtClean="0"/>
            </a:br>
            <a:r>
              <a:rPr lang="en-US" sz="1800" i="1" dirty="0" smtClean="0"/>
              <a:t>A division within the Alabama Department of Rehabilitation Services</a:t>
            </a:r>
          </a:p>
        </p:txBody>
      </p:sp>
      <p:sp>
        <p:nvSpPr>
          <p:cNvPr id="95235" name="Rectangle 3"/>
          <p:cNvSpPr>
            <a:spLocks noGrp="1" noChangeArrowheads="1"/>
          </p:cNvSpPr>
          <p:nvPr>
            <p:ph idx="1"/>
          </p:nvPr>
        </p:nvSpPr>
        <p:spPr>
          <a:xfrm>
            <a:off x="76200" y="1131332"/>
            <a:ext cx="8991600" cy="405026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…to assist children and youth in transition from hospital to home, to school, and to the community.</a:t>
            </a:r>
          </a:p>
          <a:p>
            <a:pPr marL="0" indent="0">
              <a:buNone/>
            </a:pPr>
            <a:endParaRPr lang="en-US" sz="2000" u="sng" dirty="0" smtClean="0">
              <a:effectLst>
                <a:outerShdw blurRad="38100" dist="38100" dir="2700000" algn="tl">
                  <a:srgbClr val="000000">
                    <a:alpha val="43137"/>
                  </a:srgbClr>
                </a:outerShdw>
              </a:effectLst>
            </a:endParaRPr>
          </a:p>
          <a:p>
            <a:pPr marL="0" indent="0">
              <a:buNone/>
            </a:pPr>
            <a:r>
              <a:rPr lang="en-US" sz="2000" u="sng" dirty="0" smtClean="0">
                <a:effectLst>
                  <a:outerShdw blurRad="38100" dist="38100" dir="2700000" algn="tl">
                    <a:srgbClr val="000000">
                      <a:alpha val="43137"/>
                    </a:srgbClr>
                  </a:outerShdw>
                </a:effectLst>
              </a:rPr>
              <a:t>Eligibility:</a:t>
            </a:r>
          </a:p>
          <a:p>
            <a:pPr marL="0" indent="0">
              <a:buNone/>
            </a:pPr>
            <a:r>
              <a:rPr lang="en-US" sz="2000" dirty="0"/>
              <a:t>Any child or adolescent younger than 21 years of age who is a resident of Alabama and has a special health care </a:t>
            </a:r>
            <a:r>
              <a:rPr lang="en-US" sz="2000" dirty="0" smtClean="0"/>
              <a:t>need</a:t>
            </a:r>
            <a:r>
              <a:rPr lang="en-US" sz="2000" dirty="0">
                <a:solidFill>
                  <a:schemeClr val="bg1"/>
                </a:solidFill>
              </a:rPr>
              <a:t>.</a:t>
            </a:r>
            <a:endParaRPr lang="en-US" sz="2000" u="sng" dirty="0" smtClean="0">
              <a:solidFill>
                <a:schemeClr val="bg1"/>
              </a:solidFill>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a:p>
            <a:pPr marL="0" indent="0">
              <a:buClr>
                <a:schemeClr val="accent3"/>
              </a:buClr>
              <a:buNone/>
              <a:defRPr/>
            </a:pPr>
            <a:r>
              <a:rPr lang="en-US" sz="2000" u="sng" dirty="0" smtClean="0">
                <a:effectLst>
                  <a:outerShdw blurRad="38100" dist="38100" dir="2700000" algn="tl">
                    <a:srgbClr val="000000">
                      <a:alpha val="43137"/>
                    </a:srgbClr>
                  </a:outerShdw>
                </a:effectLst>
              </a:rPr>
              <a:t>Services may include:</a:t>
            </a:r>
            <a:r>
              <a:rPr lang="en-US" sz="2000" dirty="0" smtClean="0">
                <a:effectLst>
                  <a:outerShdw blurRad="38100" dist="38100" dir="2700000" algn="tl">
                    <a:srgbClr val="000000">
                      <a:alpha val="43137"/>
                    </a:srgbClr>
                  </a:outerShdw>
                </a:effectLst>
              </a:rPr>
              <a:t>  </a:t>
            </a:r>
          </a:p>
          <a:p>
            <a:pPr marL="0" indent="0" algn="ctr">
              <a:buClr>
                <a:schemeClr val="accent3"/>
              </a:buClr>
              <a:buNone/>
              <a:defRPr/>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Information and Referral, Care Coordination, Treatment, Transportation Assistance, Community Education and Support, </a:t>
            </a:r>
          </a:p>
          <a:p>
            <a:pPr marL="0" indent="0" algn="ctr">
              <a:buClr>
                <a:schemeClr val="accent3"/>
              </a:buClr>
              <a:buNone/>
              <a:defRPr/>
            </a:pPr>
            <a:r>
              <a:rPr lang="en-US" sz="2000" dirty="0" smtClean="0">
                <a:effectLst>
                  <a:outerShdw blurRad="38100" dist="38100" dir="2700000" algn="tl">
                    <a:srgbClr val="000000">
                      <a:alpha val="43137"/>
                    </a:srgbClr>
                  </a:outerShdw>
                </a:effectLst>
              </a:rPr>
              <a:t>Evaluation and Assessment, </a:t>
            </a:r>
            <a:r>
              <a:rPr lang="en-US" sz="2000" dirty="0">
                <a:effectLst>
                  <a:outerShdw blurRad="38100" dist="38100" dir="2700000" algn="tl">
                    <a:srgbClr val="000000">
                      <a:alpha val="43137"/>
                    </a:srgbClr>
                  </a:outerShdw>
                </a:effectLst>
              </a:rPr>
              <a:t>Family Education</a:t>
            </a: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solidFill>
                <a:prstClr val="black"/>
              </a:solidFill>
            </a:endParaRPr>
          </a:p>
        </p:txBody>
      </p:sp>
      <p:sp>
        <p:nvSpPr>
          <p:cNvPr id="3" name="TextBox 2"/>
          <p:cNvSpPr txBox="1"/>
          <p:nvPr/>
        </p:nvSpPr>
        <p:spPr>
          <a:xfrm>
            <a:off x="160283" y="5410200"/>
            <a:ext cx="8839200" cy="1323439"/>
          </a:xfrm>
          <a:prstGeom prst="rect">
            <a:avLst/>
          </a:prstGeom>
          <a:noFill/>
        </p:spPr>
        <p:txBody>
          <a:bodyPr wrap="square" rtlCol="0">
            <a:spAutoFit/>
          </a:bodyPr>
          <a:lstStyle/>
          <a:p>
            <a:pPr algn="ctr"/>
            <a:r>
              <a:rPr lang="en-US" sz="2000" b="1" i="1" dirty="0">
                <a:solidFill>
                  <a:srgbClr val="2F5897">
                    <a:lumMod val="75000"/>
                  </a:srgbClr>
                </a:solidFill>
              </a:rPr>
              <a:t>For more information about </a:t>
            </a:r>
            <a:r>
              <a:rPr lang="en-US" sz="2000" b="1" i="1" dirty="0" smtClean="0">
                <a:solidFill>
                  <a:srgbClr val="2F5897">
                    <a:lumMod val="75000"/>
                  </a:srgbClr>
                </a:solidFill>
              </a:rPr>
              <a:t>CRS, </a:t>
            </a:r>
            <a:r>
              <a:rPr lang="en-US" sz="2000" b="1" i="1" dirty="0">
                <a:solidFill>
                  <a:schemeClr val="tx2">
                    <a:lumMod val="75000"/>
                  </a:schemeClr>
                </a:solidFill>
              </a:rPr>
              <a:t>Services, </a:t>
            </a:r>
            <a:endParaRPr lang="en-US" sz="2000" b="1" i="1" dirty="0" smtClean="0">
              <a:solidFill>
                <a:schemeClr val="tx2">
                  <a:lumMod val="75000"/>
                </a:schemeClr>
              </a:solidFill>
            </a:endParaRPr>
          </a:p>
          <a:p>
            <a:pPr algn="ctr"/>
            <a:r>
              <a:rPr lang="en-US" sz="2000" b="1" i="1" dirty="0" smtClean="0">
                <a:solidFill>
                  <a:schemeClr val="tx2">
                    <a:lumMod val="75000"/>
                  </a:schemeClr>
                </a:solidFill>
              </a:rPr>
              <a:t>call </a:t>
            </a:r>
            <a:r>
              <a:rPr lang="en-US" sz="2000" b="1" i="1" dirty="0">
                <a:solidFill>
                  <a:schemeClr val="tx2">
                    <a:lumMod val="75000"/>
                  </a:schemeClr>
                </a:solidFill>
              </a:rPr>
              <a:t>1-800-441-7607 (TTY 1-800-499-1816) or contact the </a:t>
            </a:r>
            <a:r>
              <a:rPr lang="en-US" sz="2000" b="1" i="1" dirty="0" smtClean="0">
                <a:solidFill>
                  <a:schemeClr val="tx2">
                    <a:lumMod val="75000"/>
                  </a:schemeClr>
                </a:solidFill>
              </a:rPr>
              <a:t>CRS </a:t>
            </a:r>
            <a:r>
              <a:rPr lang="en-US" sz="2000" b="1" i="1" dirty="0">
                <a:solidFill>
                  <a:schemeClr val="tx2">
                    <a:lumMod val="75000"/>
                  </a:schemeClr>
                </a:solidFill>
              </a:rPr>
              <a:t>office in your area.</a:t>
            </a:r>
          </a:p>
          <a:p>
            <a:pPr algn="ctr"/>
            <a:r>
              <a:rPr lang="en-US" sz="2000" b="1" i="1" dirty="0">
                <a:solidFill>
                  <a:schemeClr val="tx2">
                    <a:lumMod val="75000"/>
                  </a:schemeClr>
                </a:solidFill>
              </a:rPr>
              <a:t>www.rehab.alabama.gov </a:t>
            </a:r>
          </a:p>
        </p:txBody>
      </p:sp>
    </p:spTree>
    <p:extLst>
      <p:ext uri="{BB962C8B-B14F-4D97-AF65-F5344CB8AC3E}">
        <p14:creationId xmlns:p14="http://schemas.microsoft.com/office/powerpoint/2010/main" val="3701227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a:lnSpc>
                <a:spcPts val="2100"/>
              </a:lnSpc>
            </a:pPr>
            <a:r>
              <a:rPr lang="en-US" sz="3200" dirty="0" smtClean="0">
                <a:solidFill>
                  <a:schemeClr val="tx2">
                    <a:lumMod val="75000"/>
                  </a:schemeClr>
                </a:solidFill>
              </a:rPr>
              <a:t>Vocational Rehabilitation Service (VRS)</a:t>
            </a:r>
            <a:r>
              <a:rPr lang="en-US" sz="2400" dirty="0" smtClean="0">
                <a:solidFill>
                  <a:schemeClr val="tx2">
                    <a:lumMod val="75000"/>
                  </a:schemeClr>
                </a:solidFill>
              </a:rPr>
              <a:t/>
            </a:r>
            <a:br>
              <a:rPr lang="en-US" sz="2400" dirty="0" smtClean="0">
                <a:solidFill>
                  <a:schemeClr val="tx2">
                    <a:lumMod val="75000"/>
                  </a:schemeClr>
                </a:solidFill>
              </a:rPr>
            </a:br>
            <a:r>
              <a:rPr lang="en-US" sz="1800" i="1" dirty="0" smtClean="0">
                <a:solidFill>
                  <a:schemeClr val="tx2">
                    <a:lumMod val="75000"/>
                  </a:schemeClr>
                </a:solidFill>
              </a:rPr>
              <a:t>A division within the Alabama Department of Rehabilitation Services</a:t>
            </a:r>
          </a:p>
        </p:txBody>
      </p:sp>
      <p:sp>
        <p:nvSpPr>
          <p:cNvPr id="95235" name="Rectangle 3"/>
          <p:cNvSpPr>
            <a:spLocks noGrp="1" noChangeArrowheads="1"/>
          </p:cNvSpPr>
          <p:nvPr>
            <p:ph idx="1"/>
          </p:nvPr>
        </p:nvSpPr>
        <p:spPr>
          <a:xfrm>
            <a:off x="76200" y="1295399"/>
            <a:ext cx="8991600" cy="466656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solidFill>
                  <a:schemeClr val="bg1"/>
                </a:solidFill>
                <a:effectLst>
                  <a:outerShdw blurRad="38100" dist="38100" dir="2700000" algn="tl">
                    <a:srgbClr val="000000">
                      <a:alpha val="43137"/>
                    </a:srgbClr>
                  </a:outerShdw>
                </a:effectLst>
              </a:rPr>
              <a:t>…provides services to eligible individuals with disabilities to improve opportunities for employment</a:t>
            </a:r>
          </a:p>
          <a:p>
            <a:pPr marL="0" indent="0">
              <a:buClr>
                <a:schemeClr val="accent3"/>
              </a:buClr>
              <a:buNone/>
              <a:defRPr/>
            </a:pPr>
            <a:endParaRPr lang="en-US" sz="1200" dirty="0" smtClean="0">
              <a:solidFill>
                <a:schemeClr val="bg1"/>
              </a:solidFill>
              <a:effectLst>
                <a:outerShdw blurRad="38100" dist="38100" dir="2700000" algn="tl">
                  <a:srgbClr val="000000">
                    <a:alpha val="43137"/>
                  </a:srgbClr>
                </a:outerShdw>
              </a:effectLst>
            </a:endParaRPr>
          </a:p>
          <a:p>
            <a:pPr marL="0" indent="0">
              <a:buClr>
                <a:schemeClr val="accent3"/>
              </a:buClr>
              <a:buNone/>
              <a:defRPr/>
            </a:pPr>
            <a:r>
              <a:rPr lang="en-US" sz="2000" u="sng" dirty="0" smtClean="0">
                <a:solidFill>
                  <a:schemeClr val="bg1"/>
                </a:solidFill>
                <a:effectLst>
                  <a:outerShdw blurRad="38100" dist="38100" dir="2700000" algn="tl">
                    <a:srgbClr val="000000">
                      <a:alpha val="43137"/>
                    </a:srgbClr>
                  </a:outerShdw>
                </a:effectLst>
              </a:rPr>
              <a:t>To be eligible the individual must:</a:t>
            </a:r>
          </a:p>
          <a:p>
            <a:r>
              <a:rPr lang="en-US" sz="2000" dirty="0" smtClean="0">
                <a:solidFill>
                  <a:schemeClr val="bg1"/>
                </a:solidFill>
                <a:effectLst>
                  <a:outerShdw blurRad="38100" dist="38100" dir="2700000" algn="tl">
                    <a:srgbClr val="000000">
                      <a:alpha val="43137"/>
                    </a:srgbClr>
                  </a:outerShdw>
                </a:effectLst>
              </a:rPr>
              <a:t>Have a physical or mental disability that inhibits obtaining or maintaining employment</a:t>
            </a:r>
          </a:p>
          <a:p>
            <a:r>
              <a:rPr lang="en-US" sz="2000" dirty="0" smtClean="0">
                <a:solidFill>
                  <a:schemeClr val="bg1"/>
                </a:solidFill>
                <a:effectLst>
                  <a:outerShdw blurRad="38100" dist="38100" dir="2700000" algn="tl">
                    <a:srgbClr val="000000">
                      <a:alpha val="43137"/>
                    </a:srgbClr>
                  </a:outerShdw>
                </a:effectLst>
              </a:rPr>
              <a:t>Require vocational rehabilitation services  in order to get or keep a job</a:t>
            </a:r>
          </a:p>
          <a:p>
            <a:pPr marL="0" indent="0">
              <a:buClr>
                <a:schemeClr val="accent3"/>
              </a:buClr>
              <a:buNone/>
              <a:defRPr/>
            </a:pPr>
            <a:r>
              <a:rPr lang="en-US" sz="2000" dirty="0" smtClean="0">
                <a:solidFill>
                  <a:schemeClr val="bg1"/>
                </a:solidFill>
                <a:effectLst>
                  <a:outerShdw blurRad="38100" dist="38100" dir="2700000" algn="tl">
                    <a:srgbClr val="000000">
                      <a:alpha val="43137"/>
                    </a:srgbClr>
                  </a:outerShdw>
                </a:effectLst>
              </a:rPr>
              <a:t>*Eligibility is presumed for recipients of SSI or SSDI who intend to achieve an employment outcome.</a:t>
            </a:r>
          </a:p>
          <a:p>
            <a:pPr marL="0" indent="0">
              <a:buClr>
                <a:schemeClr val="accent3"/>
              </a:buClr>
              <a:buNone/>
              <a:defRPr/>
            </a:pPr>
            <a:endParaRPr lang="en-US" sz="1050" u="sng" dirty="0" smtClean="0">
              <a:solidFill>
                <a:schemeClr val="bg1"/>
              </a:solidFill>
              <a:effectLst>
                <a:outerShdw blurRad="38100" dist="38100" dir="2700000" algn="tl">
                  <a:srgbClr val="000000">
                    <a:alpha val="43137"/>
                  </a:srgbClr>
                </a:outerShdw>
              </a:effectLst>
            </a:endParaRPr>
          </a:p>
          <a:p>
            <a:pPr marL="0" indent="0">
              <a:buClr>
                <a:schemeClr val="accent3"/>
              </a:buClr>
              <a:buNone/>
              <a:defRPr/>
            </a:pPr>
            <a:r>
              <a:rPr lang="en-US" sz="2000" u="sng" dirty="0" smtClean="0">
                <a:solidFill>
                  <a:schemeClr val="bg1"/>
                </a:solidFill>
                <a:effectLst>
                  <a:outerShdw blurRad="38100" dist="38100" dir="2700000" algn="tl">
                    <a:srgbClr val="000000">
                      <a:alpha val="43137"/>
                    </a:srgbClr>
                  </a:outerShdw>
                </a:effectLst>
              </a:rPr>
              <a:t>Services may include:</a:t>
            </a:r>
            <a:r>
              <a:rPr lang="en-US" sz="2000" dirty="0" smtClean="0">
                <a:solidFill>
                  <a:schemeClr val="bg1"/>
                </a:solidFill>
                <a:effectLst>
                  <a:outerShdw blurRad="38100" dist="38100" dir="2700000" algn="tl">
                    <a:srgbClr val="000000">
                      <a:alpha val="43137"/>
                    </a:srgbClr>
                  </a:outerShdw>
                </a:effectLst>
              </a:rPr>
              <a:t>  </a:t>
            </a:r>
          </a:p>
          <a:p>
            <a:pPr marL="0" indent="0" algn="ctr">
              <a:buClr>
                <a:schemeClr val="accent3"/>
              </a:buClr>
              <a:buNone/>
              <a:defRPr/>
            </a:pPr>
            <a:r>
              <a:rPr lang="en-US" sz="2000" dirty="0" smtClean="0">
                <a:solidFill>
                  <a:schemeClr val="bg1"/>
                </a:solidFill>
                <a:effectLst>
                  <a:outerShdw blurRad="38100" dist="38100" dir="2700000" algn="tl">
                    <a:srgbClr val="000000">
                      <a:alpha val="43137"/>
                    </a:srgbClr>
                  </a:outerShdw>
                </a:effectLst>
              </a:rPr>
              <a:t>Counseling and Guidance, Evaluation, Training Services, Job Placement , Assistive Technology, Supported Employment, Postemployment Services </a:t>
            </a:r>
            <a:endParaRPr lang="en-US" sz="2000"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solidFill>
                <a:schemeClr val="bg1"/>
              </a:solidFill>
            </a:endParaRPr>
          </a:p>
        </p:txBody>
      </p:sp>
      <p:sp>
        <p:nvSpPr>
          <p:cNvPr id="3" name="TextBox 2"/>
          <p:cNvSpPr txBox="1"/>
          <p:nvPr/>
        </p:nvSpPr>
        <p:spPr>
          <a:xfrm>
            <a:off x="146713" y="5961965"/>
            <a:ext cx="8839200" cy="923330"/>
          </a:xfrm>
          <a:prstGeom prst="rect">
            <a:avLst/>
          </a:prstGeom>
          <a:noFill/>
        </p:spPr>
        <p:txBody>
          <a:bodyPr wrap="square" rtlCol="0">
            <a:spAutoFit/>
          </a:bodyPr>
          <a:lstStyle/>
          <a:p>
            <a:pPr algn="ctr"/>
            <a:r>
              <a:rPr lang="en-US" b="1" i="1" dirty="0">
                <a:solidFill>
                  <a:srgbClr val="2F5897">
                    <a:lumMod val="75000"/>
                  </a:srgbClr>
                </a:solidFill>
              </a:rPr>
              <a:t>For more information about </a:t>
            </a:r>
            <a:r>
              <a:rPr lang="en-US" b="1" i="1" dirty="0" smtClean="0">
                <a:solidFill>
                  <a:srgbClr val="2F5897">
                    <a:lumMod val="75000"/>
                  </a:srgbClr>
                </a:solidFill>
              </a:rPr>
              <a:t>VRS</a:t>
            </a:r>
            <a:r>
              <a:rPr lang="en-US" b="1" i="1" dirty="0" smtClean="0">
                <a:solidFill>
                  <a:schemeClr val="tx2">
                    <a:lumMod val="75000"/>
                  </a:schemeClr>
                </a:solidFill>
              </a:rPr>
              <a:t>, </a:t>
            </a:r>
            <a:endParaRPr lang="en-US" b="1" i="1" dirty="0">
              <a:solidFill>
                <a:schemeClr val="tx2">
                  <a:lumMod val="75000"/>
                </a:schemeClr>
              </a:solidFill>
            </a:endParaRPr>
          </a:p>
          <a:p>
            <a:pPr algn="ctr"/>
            <a:r>
              <a:rPr lang="en-US" b="1" i="1" dirty="0">
                <a:solidFill>
                  <a:schemeClr val="tx2">
                    <a:lumMod val="75000"/>
                  </a:schemeClr>
                </a:solidFill>
              </a:rPr>
              <a:t>call 1-800-441-7607 (TTY 1-800-499-1816) or contact the </a:t>
            </a:r>
            <a:r>
              <a:rPr lang="en-US" b="1" i="1" dirty="0" smtClean="0">
                <a:solidFill>
                  <a:schemeClr val="tx2">
                    <a:lumMod val="75000"/>
                  </a:schemeClr>
                </a:solidFill>
              </a:rPr>
              <a:t>VRS </a:t>
            </a:r>
            <a:r>
              <a:rPr lang="en-US" b="1" i="1" dirty="0">
                <a:solidFill>
                  <a:schemeClr val="tx2">
                    <a:lumMod val="75000"/>
                  </a:schemeClr>
                </a:solidFill>
              </a:rPr>
              <a:t>office in your area.</a:t>
            </a:r>
          </a:p>
          <a:p>
            <a:pPr algn="ctr"/>
            <a:r>
              <a:rPr lang="en-US" b="1" i="1" dirty="0">
                <a:solidFill>
                  <a:schemeClr val="tx2">
                    <a:lumMod val="75000"/>
                  </a:schemeClr>
                </a:solidFill>
              </a:rPr>
              <a:t>www.rehab.alabama.gov </a:t>
            </a:r>
          </a:p>
        </p:txBody>
      </p:sp>
    </p:spTree>
    <p:extLst>
      <p:ext uri="{BB962C8B-B14F-4D97-AF65-F5344CB8AC3E}">
        <p14:creationId xmlns:p14="http://schemas.microsoft.com/office/powerpoint/2010/main" val="1143760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p:spPr>
        <p:txBody>
          <a:bodyPr/>
          <a:lstStyle/>
          <a:p>
            <a:r>
              <a:rPr lang="en-US" sz="3700" dirty="0" smtClean="0"/>
              <a:t>Alabama Statewide TBI Core System</a:t>
            </a:r>
            <a:endParaRPr lang="en-US" sz="37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87486353"/>
              </p:ext>
            </p:extLst>
          </p:nvPr>
        </p:nvGraphicFramePr>
        <p:xfrm>
          <a:off x="457200" y="914400"/>
          <a:ext cx="8458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751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a:latin typeface="Times New Roman" pitchFamily="18" charset="0"/>
              </a:rPr>
              <a:t>Traumatic Brain Injury is…</a:t>
            </a:r>
          </a:p>
        </p:txBody>
      </p:sp>
      <p:sp>
        <p:nvSpPr>
          <p:cNvPr id="91139" name="Rectangle 3"/>
          <p:cNvSpPr>
            <a:spLocks noGrp="1" noChangeArrowheads="1"/>
          </p:cNvSpPr>
          <p:nvPr>
            <p:ph type="body" idx="1"/>
          </p:nvPr>
        </p:nvSpPr>
        <p:spPr/>
        <p:style>
          <a:lnRef idx="1">
            <a:schemeClr val="accent6"/>
          </a:lnRef>
          <a:fillRef idx="2">
            <a:schemeClr val="accent6"/>
          </a:fillRef>
          <a:effectRef idx="1">
            <a:schemeClr val="accent6"/>
          </a:effectRef>
          <a:fontRef idx="minor">
            <a:schemeClr val="dk1"/>
          </a:fontRef>
        </p:style>
        <p:txBody>
          <a:bodyPr/>
          <a:lstStyle/>
          <a:p>
            <a:pPr>
              <a:buClr>
                <a:schemeClr val="tx2">
                  <a:lumMod val="75000"/>
                </a:schemeClr>
              </a:buClr>
            </a:pPr>
            <a:r>
              <a:rPr lang="en-US" sz="3600" b="1" dirty="0">
                <a:solidFill>
                  <a:schemeClr val="tx2">
                    <a:lumMod val="75000"/>
                  </a:schemeClr>
                </a:solidFill>
              </a:rPr>
              <a:t>Injury to the head from a blunt or penetrating object</a:t>
            </a:r>
          </a:p>
          <a:p>
            <a:pPr marL="0" indent="0">
              <a:buClr>
                <a:schemeClr val="tx2">
                  <a:lumMod val="75000"/>
                </a:schemeClr>
              </a:buClr>
              <a:buNone/>
            </a:pPr>
            <a:endParaRPr lang="en-US" sz="3600" b="1" dirty="0">
              <a:solidFill>
                <a:schemeClr val="tx2">
                  <a:lumMod val="75000"/>
                </a:schemeClr>
              </a:solidFill>
            </a:endParaRPr>
          </a:p>
          <a:p>
            <a:pPr>
              <a:buClr>
                <a:schemeClr val="tx2">
                  <a:lumMod val="75000"/>
                </a:schemeClr>
              </a:buClr>
            </a:pPr>
            <a:r>
              <a:rPr lang="en-US" sz="3600" b="1" dirty="0">
                <a:solidFill>
                  <a:schemeClr val="tx2">
                    <a:lumMod val="75000"/>
                  </a:schemeClr>
                </a:solidFill>
              </a:rPr>
              <a:t> Injury from rapid movement of the head that causes back and forth movement inside the skull </a:t>
            </a:r>
            <a:endParaRPr lang="en-US" sz="3600" dirty="0">
              <a:solidFill>
                <a:schemeClr val="tx2">
                  <a:lumMod val="75000"/>
                </a:schemeClr>
              </a:solidFill>
            </a:endParaRPr>
          </a:p>
        </p:txBody>
      </p:sp>
    </p:spTree>
    <p:extLst>
      <p:ext uri="{BB962C8B-B14F-4D97-AF65-F5344CB8AC3E}">
        <p14:creationId xmlns:p14="http://schemas.microsoft.com/office/powerpoint/2010/main" val="20769888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228600"/>
            <a:ext cx="8229600" cy="762000"/>
          </a:xfrm>
        </p:spPr>
        <p:txBody>
          <a:bodyPr/>
          <a:lstStyle/>
          <a:p>
            <a:pPr algn="ctr" eaLnBrk="1" hangingPunct="1"/>
            <a:r>
              <a:rPr lang="en-US" sz="4800" dirty="0" smtClean="0"/>
              <a:t>Core System Contacts</a:t>
            </a:r>
            <a:endParaRPr lang="en-US" sz="2000" dirty="0" smtClean="0">
              <a:solidFill>
                <a:srgbClr val="FF0000"/>
              </a:solidFill>
            </a:endParaRPr>
          </a:p>
        </p:txBody>
      </p:sp>
      <p:sp>
        <p:nvSpPr>
          <p:cNvPr id="72707" name="Rectangle 3"/>
          <p:cNvSpPr>
            <a:spLocks noGrp="1" noChangeArrowheads="1"/>
          </p:cNvSpPr>
          <p:nvPr>
            <p:ph idx="1"/>
          </p:nvPr>
        </p:nvSpPr>
        <p:spPr>
          <a:xfrm>
            <a:off x="685800" y="990600"/>
            <a:ext cx="7620000" cy="5486400"/>
          </a:xfrm>
          <a:solidFill>
            <a:schemeClr val="tx2">
              <a:lumMod val="75000"/>
            </a:schemeClr>
          </a:solidFill>
          <a:ln/>
        </p:spPr>
        <p:style>
          <a:lnRef idx="0">
            <a:schemeClr val="accent1"/>
          </a:lnRef>
          <a:fillRef idx="3">
            <a:schemeClr val="accent1"/>
          </a:fillRef>
          <a:effectRef idx="3">
            <a:schemeClr val="accent1"/>
          </a:effectRef>
          <a:fontRef idx="minor">
            <a:schemeClr val="lt1"/>
          </a:fontRef>
        </p:style>
        <p:txBody>
          <a:bodyPr>
            <a:noAutofit/>
          </a:bodyPr>
          <a:lstStyle/>
          <a:p>
            <a:pPr marL="0" indent="0" algn="ctr" eaLnBrk="1" fontAlgn="auto" hangingPunct="1">
              <a:lnSpc>
                <a:spcPts val="2900"/>
              </a:lnSpc>
              <a:spcAft>
                <a:spcPts val="0"/>
              </a:spcAft>
              <a:buClr>
                <a:schemeClr val="accent3"/>
              </a:buClr>
              <a:buNone/>
              <a:defRPr/>
            </a:pPr>
            <a:endParaRPr lang="en-US" sz="2800" dirty="0" smtClean="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Maria Crowley</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State Head Injury Coordinator</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205-290-4590  </a:t>
            </a:r>
            <a:r>
              <a:rPr lang="en-US" sz="2800" dirty="0">
                <a:solidFill>
                  <a:schemeClr val="bg1"/>
                </a:solidFill>
                <a:effectLst>
                  <a:outerShdw blurRad="38100" dist="38100" dir="2700000" algn="tl">
                    <a:srgbClr val="000000">
                      <a:alpha val="43137"/>
                    </a:srgbClr>
                  </a:outerShdw>
                </a:effectLst>
              </a:rPr>
              <a:t>or  </a:t>
            </a:r>
            <a:r>
              <a:rPr lang="en-US" sz="2800" dirty="0" smtClean="0">
                <a:solidFill>
                  <a:schemeClr val="bg1"/>
                </a:solidFill>
                <a:effectLst>
                  <a:outerShdw blurRad="38100" dist="38100" dir="2700000" algn="tl">
                    <a:srgbClr val="000000">
                      <a:alpha val="43137"/>
                    </a:srgbClr>
                  </a:outerShdw>
                </a:effectLst>
              </a:rPr>
              <a:t>888-879-4706</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maria.crowley@rehab.alabama.gov</a:t>
            </a:r>
          </a:p>
          <a:p>
            <a:pPr marL="0" indent="0" algn="ctr">
              <a:lnSpc>
                <a:spcPts val="2900"/>
              </a:lnSpc>
              <a:buClr>
                <a:schemeClr val="accent3"/>
              </a:buClr>
              <a:buNone/>
              <a:defRPr/>
            </a:pPr>
            <a:r>
              <a:rPr lang="en-US" sz="2800" dirty="0" smtClean="0"/>
              <a:t>www.rehab.alabama.gov/tbi</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spcAft>
                <a:spcPts val="0"/>
              </a:spcAft>
              <a:buClr>
                <a:schemeClr val="accent3"/>
              </a:buClr>
              <a:buNone/>
              <a:defRPr/>
            </a:pPr>
            <a:endParaRPr lang="en-US" sz="1600" dirty="0" smtClean="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Alabama Head Injury Foundation</a:t>
            </a:r>
            <a:endParaRPr lang="en-US" sz="2800" dirty="0" smtClean="0">
              <a:solidFill>
                <a:srgbClr val="FF0000"/>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205-823-3818  </a:t>
            </a:r>
            <a:r>
              <a:rPr lang="en-US" sz="2800" dirty="0">
                <a:solidFill>
                  <a:schemeClr val="bg1"/>
                </a:solidFill>
                <a:effectLst>
                  <a:outerShdw blurRad="38100" dist="38100" dir="2700000" algn="tl">
                    <a:srgbClr val="000000">
                      <a:alpha val="43137"/>
                    </a:srgbClr>
                  </a:outerShdw>
                </a:effectLst>
              </a:rPr>
              <a:t>or  </a:t>
            </a:r>
            <a:r>
              <a:rPr lang="en-US" sz="2800" dirty="0" smtClean="0">
                <a:solidFill>
                  <a:schemeClr val="bg1"/>
                </a:solidFill>
                <a:effectLst>
                  <a:outerShdw blurRad="38100" dist="38100" dir="2700000" algn="tl">
                    <a:srgbClr val="000000">
                      <a:alpha val="43137"/>
                    </a:srgbClr>
                  </a:outerShdw>
                </a:effectLst>
              </a:rPr>
              <a:t>800-433-8002</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ahif1@bellsouth.net </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www.ahif.org</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8928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aleigh Work\AppData\Local\Microsoft\Windows\Temporary Internet Files\Content.IE5\EOF3AYFT\MC9004331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371599"/>
            <a:ext cx="3810000" cy="2859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029200"/>
            <a:ext cx="6324600" cy="830997"/>
          </a:xfrm>
          <a:prstGeom prst="rect">
            <a:avLst/>
          </a:prstGeom>
          <a:solidFill>
            <a:schemeClr val="bg2"/>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smtClean="0">
                <a:solidFill>
                  <a:schemeClr val="tx2">
                    <a:lumMod val="50000"/>
                  </a:schemeClr>
                </a:solidFill>
              </a:rPr>
              <a:t>Supported in part by ALH21MC06738 from the Department of Health and Human Services Health Resources and Services Administration, Maternal and Child Health Bureau. The contents are the sole responsibility of the authors and do not necessarily represent the official views of DHHS.</a:t>
            </a:r>
            <a:endParaRPr lang="en-US" sz="1200" dirty="0">
              <a:solidFill>
                <a:schemeClr val="tx2">
                  <a:lumMod val="50000"/>
                </a:schemeClr>
              </a:solidFill>
            </a:endParaRPr>
          </a:p>
        </p:txBody>
      </p:sp>
    </p:spTree>
    <p:extLst>
      <p:ext uri="{BB962C8B-B14F-4D97-AF65-F5344CB8AC3E}">
        <p14:creationId xmlns:p14="http://schemas.microsoft.com/office/powerpoint/2010/main" val="12313107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r>
              <a:rPr lang="en-US" dirty="0" smtClean="0"/>
              <a:t>References</a:t>
            </a:r>
            <a:endParaRPr lang="en-US" dirty="0"/>
          </a:p>
        </p:txBody>
      </p:sp>
      <p:sp>
        <p:nvSpPr>
          <p:cNvPr id="3" name="Content Placeholder 2"/>
          <p:cNvSpPr>
            <a:spLocks noGrp="1"/>
          </p:cNvSpPr>
          <p:nvPr>
            <p:ph idx="1"/>
          </p:nvPr>
        </p:nvSpPr>
        <p:spPr>
          <a:xfrm>
            <a:off x="381000" y="1295400"/>
            <a:ext cx="8229600" cy="5410200"/>
          </a:xfrm>
        </p:spPr>
        <p:txBody>
          <a:bodyPr numCol="1">
            <a:normAutofit lnSpcReduction="10000"/>
          </a:bodyPr>
          <a:lstStyle/>
          <a:p>
            <a:pPr marL="228600" indent="-228600">
              <a:buAutoNum type="arabicPlain"/>
            </a:pPr>
            <a:r>
              <a:rPr lang="en-US" sz="1600" dirty="0" err="1" smtClean="0">
                <a:solidFill>
                  <a:schemeClr val="tx2">
                    <a:lumMod val="75000"/>
                  </a:schemeClr>
                </a:solidFill>
              </a:rPr>
              <a:t>Faul</a:t>
            </a:r>
            <a:r>
              <a:rPr lang="en-US" sz="1600" dirty="0" smtClean="0">
                <a:solidFill>
                  <a:schemeClr val="tx2">
                    <a:lumMod val="75000"/>
                  </a:schemeClr>
                </a:solidFill>
              </a:rPr>
              <a:t> </a:t>
            </a:r>
            <a:r>
              <a:rPr lang="en-US" sz="1600" dirty="0">
                <a:solidFill>
                  <a:schemeClr val="tx2">
                    <a:lumMod val="75000"/>
                  </a:schemeClr>
                </a:solidFill>
              </a:rPr>
              <a:t>M, </a:t>
            </a:r>
            <a:r>
              <a:rPr lang="en-US" sz="1600" dirty="0" err="1">
                <a:solidFill>
                  <a:schemeClr val="tx2">
                    <a:lumMod val="75000"/>
                  </a:schemeClr>
                </a:solidFill>
              </a:rPr>
              <a:t>Xu</a:t>
            </a:r>
            <a:r>
              <a:rPr lang="en-US" sz="1600" dirty="0">
                <a:solidFill>
                  <a:schemeClr val="tx2">
                    <a:lumMod val="75000"/>
                  </a:schemeClr>
                </a:solidFill>
              </a:rPr>
              <a:t> L, Wald MM, Coronado VG. Traumatic brain injury in the United States: emergency department visits, </a:t>
            </a:r>
            <a:r>
              <a:rPr lang="en-US" sz="1600" dirty="0" smtClean="0">
                <a:solidFill>
                  <a:schemeClr val="tx2">
                    <a:lumMod val="75000"/>
                  </a:schemeClr>
                </a:solidFill>
              </a:rPr>
              <a:t>hospitalizations</a:t>
            </a:r>
            <a:r>
              <a:rPr lang="en-US" sz="1600" dirty="0">
                <a:solidFill>
                  <a:schemeClr val="tx2">
                    <a:lumMod val="75000"/>
                  </a:schemeClr>
                </a:solidFill>
              </a:rPr>
              <a:t>, and deaths. Atlanta (GA): Centers for Disease Control and Prevention, National Center for Injury Prevention and Control; 2010 </a:t>
            </a:r>
            <a:r>
              <a:rPr lang="en-US" sz="1600" dirty="0" smtClean="0">
                <a:solidFill>
                  <a:schemeClr val="tx2">
                    <a:lumMod val="75000"/>
                  </a:schemeClr>
                </a:solidFill>
              </a:rPr>
              <a:t>; </a:t>
            </a:r>
            <a:r>
              <a:rPr lang="en-US" sz="1600" dirty="0">
                <a:solidFill>
                  <a:schemeClr val="tx2">
                    <a:lumMod val="75000"/>
                  </a:schemeClr>
                </a:solidFill>
              </a:rPr>
              <a:t> </a:t>
            </a:r>
            <a:r>
              <a:rPr lang="en-US" sz="1600" dirty="0" smtClean="0">
                <a:solidFill>
                  <a:schemeClr val="tx2">
                    <a:lumMod val="75000"/>
                  </a:schemeClr>
                </a:solidFill>
              </a:rPr>
              <a:t>www.cdc.gov/TraumaticBrainInjury </a:t>
            </a:r>
          </a:p>
          <a:p>
            <a:pPr marL="0" indent="0">
              <a:buNone/>
            </a:pPr>
            <a:endParaRPr lang="en-US" sz="1600" dirty="0">
              <a:solidFill>
                <a:schemeClr val="tx2">
                  <a:lumMod val="75000"/>
                </a:schemeClr>
              </a:solidFill>
            </a:endParaRPr>
          </a:p>
          <a:p>
            <a:pPr marL="228600" indent="-228600">
              <a:buAutoNum type="arabicPlain" startAt="2"/>
            </a:pPr>
            <a:r>
              <a:rPr lang="en-US" sz="1600" dirty="0" smtClean="0">
                <a:solidFill>
                  <a:schemeClr val="tx2">
                    <a:lumMod val="75000"/>
                  </a:schemeClr>
                </a:solidFill>
              </a:rPr>
              <a:t>“</a:t>
            </a:r>
            <a:r>
              <a:rPr lang="en-US" sz="1600" dirty="0">
                <a:solidFill>
                  <a:schemeClr val="tx2">
                    <a:lumMod val="75000"/>
                  </a:schemeClr>
                </a:solidFill>
              </a:rPr>
              <a:t>Traumatic Brain Injury Provider Training Manual”. TBI Project. Michigan         Department of Community Health. 2005</a:t>
            </a:r>
            <a:r>
              <a:rPr lang="en-US" sz="1600" dirty="0" smtClean="0">
                <a:solidFill>
                  <a:schemeClr val="tx2">
                    <a:lumMod val="75000"/>
                  </a:schemeClr>
                </a:solidFill>
              </a:rPr>
              <a:t>.</a:t>
            </a:r>
          </a:p>
          <a:p>
            <a:pPr marL="228600" indent="-228600">
              <a:buAutoNum type="arabicPlain" startAt="2"/>
            </a:pPr>
            <a:endParaRPr lang="en-US" sz="1600" dirty="0">
              <a:solidFill>
                <a:schemeClr val="tx2">
                  <a:lumMod val="75000"/>
                </a:schemeClr>
              </a:solidFill>
            </a:endParaRPr>
          </a:p>
          <a:p>
            <a:pPr marL="228600" indent="-228600">
              <a:buAutoNum type="arabicPlain" startAt="3"/>
            </a:pPr>
            <a:r>
              <a:rPr lang="en-US" sz="1600" dirty="0">
                <a:solidFill>
                  <a:schemeClr val="tx2">
                    <a:lumMod val="75000"/>
                  </a:schemeClr>
                </a:solidFill>
              </a:rPr>
              <a:t>"Traumatic Brain Injury Model Systems National Database Update". Traumatic Brain Injury Model Systems National Data and Statistical Center. www.tbindsc.org. 2011. </a:t>
            </a:r>
            <a:endParaRPr lang="en-US" sz="1600" dirty="0" smtClean="0">
              <a:solidFill>
                <a:schemeClr val="tx2">
                  <a:lumMod val="75000"/>
                </a:schemeClr>
              </a:solidFill>
            </a:endParaRPr>
          </a:p>
          <a:p>
            <a:pPr marL="228600" indent="-228600">
              <a:buAutoNum type="arabicPlain" startAt="3"/>
            </a:pPr>
            <a:endParaRPr lang="en-US" sz="1600" dirty="0">
              <a:solidFill>
                <a:schemeClr val="tx2">
                  <a:lumMod val="75000"/>
                </a:schemeClr>
              </a:solidFill>
            </a:endParaRPr>
          </a:p>
          <a:p>
            <a:pPr marL="228600" indent="-228600">
              <a:buAutoNum type="arabicPlain" startAt="4"/>
            </a:pPr>
            <a:r>
              <a:rPr lang="en-US" sz="1600" dirty="0" smtClean="0">
                <a:solidFill>
                  <a:schemeClr val="tx2">
                    <a:lumMod val="75000"/>
                  </a:schemeClr>
                </a:solidFill>
              </a:rPr>
              <a:t>“</a:t>
            </a:r>
            <a:r>
              <a:rPr lang="en-US" sz="1600" dirty="0">
                <a:solidFill>
                  <a:schemeClr val="tx2">
                    <a:lumMod val="75000"/>
                  </a:schemeClr>
                </a:solidFill>
              </a:rPr>
              <a:t>BIAA Adopts New TBI </a:t>
            </a:r>
            <a:r>
              <a:rPr lang="en-US" sz="1600" dirty="0" smtClean="0">
                <a:solidFill>
                  <a:schemeClr val="tx2">
                    <a:lumMod val="75000"/>
                  </a:schemeClr>
                </a:solidFill>
              </a:rPr>
              <a:t>Definition.” </a:t>
            </a:r>
            <a:r>
              <a:rPr lang="en-US" sz="1600" dirty="0">
                <a:solidFill>
                  <a:schemeClr val="tx2">
                    <a:lumMod val="75000"/>
                  </a:schemeClr>
                </a:solidFill>
              </a:rPr>
              <a:t>www.biausa.org. Feb 6 2011</a:t>
            </a:r>
            <a:r>
              <a:rPr lang="en-US" sz="1600" dirty="0" smtClean="0">
                <a:solidFill>
                  <a:schemeClr val="tx2">
                    <a:lumMod val="75000"/>
                  </a:schemeClr>
                </a:solidFill>
              </a:rPr>
              <a:t>.</a:t>
            </a:r>
          </a:p>
          <a:p>
            <a:pPr marL="228600" indent="-228600">
              <a:buAutoNum type="arabicPlain" startAt="4"/>
            </a:pPr>
            <a:endParaRPr lang="en-US" sz="1600" dirty="0" smtClean="0">
              <a:solidFill>
                <a:schemeClr val="tx2">
                  <a:lumMod val="75000"/>
                </a:schemeClr>
              </a:solidFill>
            </a:endParaRPr>
          </a:p>
          <a:p>
            <a:pPr>
              <a:buAutoNum type="arabicPlain" startAt="5"/>
            </a:pPr>
            <a:r>
              <a:rPr lang="en-US" sz="1600" dirty="0" smtClean="0">
                <a:solidFill>
                  <a:schemeClr val="tx2">
                    <a:lumMod val="75000"/>
                  </a:schemeClr>
                </a:solidFill>
              </a:rPr>
              <a:t>"</a:t>
            </a:r>
            <a:r>
              <a:rPr lang="en-US" sz="1600" dirty="0">
                <a:solidFill>
                  <a:schemeClr val="tx2">
                    <a:lumMod val="75000"/>
                  </a:schemeClr>
                </a:solidFill>
              </a:rPr>
              <a:t>Traumatic brain injury." Mayo Clinic  Staff. www.MayoClinic.com. Mayo Foundation for Medical Education and Research. Sep 16, 2010</a:t>
            </a:r>
            <a:r>
              <a:rPr lang="en-US" sz="1600" dirty="0" smtClean="0">
                <a:solidFill>
                  <a:schemeClr val="tx2">
                    <a:lumMod val="75000"/>
                  </a:schemeClr>
                </a:solidFill>
              </a:rPr>
              <a:t>.</a:t>
            </a:r>
          </a:p>
          <a:p>
            <a:pPr>
              <a:buAutoNum type="arabicPlain" startAt="5"/>
            </a:pPr>
            <a:endParaRPr lang="en-US" sz="1600" dirty="0" smtClean="0">
              <a:solidFill>
                <a:schemeClr val="tx2">
                  <a:lumMod val="75000"/>
                </a:schemeClr>
              </a:solidFill>
            </a:endParaRPr>
          </a:p>
          <a:p>
            <a:pPr>
              <a:buAutoNum type="arabicPlain" startAt="6"/>
            </a:pPr>
            <a:r>
              <a:rPr lang="en-US" sz="1600" dirty="0" smtClean="0">
                <a:solidFill>
                  <a:schemeClr val="tx2">
                    <a:lumMod val="75000"/>
                  </a:schemeClr>
                </a:solidFill>
              </a:rPr>
              <a:t>"</a:t>
            </a:r>
            <a:r>
              <a:rPr lang="en-US" sz="1600" dirty="0">
                <a:solidFill>
                  <a:schemeClr val="tx2">
                    <a:lumMod val="75000"/>
                  </a:schemeClr>
                </a:solidFill>
              </a:rPr>
              <a:t>Injury Prevention &amp; Control: Traumatic Brain Injury."  Centers for Disease Control  </a:t>
            </a:r>
            <a:r>
              <a:rPr lang="en-US" sz="1600" dirty="0" smtClean="0">
                <a:solidFill>
                  <a:schemeClr val="tx2">
                    <a:lumMod val="75000"/>
                  </a:schemeClr>
                </a:solidFill>
              </a:rPr>
              <a:t>                   and </a:t>
            </a:r>
            <a:r>
              <a:rPr lang="en-US" sz="1600" dirty="0">
                <a:solidFill>
                  <a:schemeClr val="tx2">
                    <a:lumMod val="75000"/>
                  </a:schemeClr>
                </a:solidFill>
              </a:rPr>
              <a:t>Prevention. www.cdc.gov. Sep 21, 2011. </a:t>
            </a:r>
            <a:endParaRPr lang="en-US" sz="1600" dirty="0" smtClean="0">
              <a:solidFill>
                <a:schemeClr val="tx2">
                  <a:lumMod val="75000"/>
                </a:schemeClr>
              </a:solidFill>
            </a:endParaRPr>
          </a:p>
          <a:p>
            <a:pPr>
              <a:buAutoNum type="arabicPlain" startAt="6"/>
            </a:pPr>
            <a:endParaRPr lang="en-US" sz="1600" dirty="0">
              <a:solidFill>
                <a:schemeClr val="tx2">
                  <a:lumMod val="75000"/>
                </a:schemeClr>
              </a:solidFill>
            </a:endParaRPr>
          </a:p>
          <a:p>
            <a:pPr marL="0" indent="0">
              <a:buNone/>
            </a:pPr>
            <a:r>
              <a:rPr lang="en-US" sz="1600" dirty="0" smtClean="0">
                <a:solidFill>
                  <a:schemeClr val="tx2">
                    <a:lumMod val="75000"/>
                  </a:schemeClr>
                </a:solidFill>
              </a:rPr>
              <a:t>7    National Institute on </a:t>
            </a:r>
            <a:r>
              <a:rPr lang="en-US" sz="1600" dirty="0">
                <a:solidFill>
                  <a:schemeClr val="tx2">
                    <a:lumMod val="75000"/>
                  </a:schemeClr>
                </a:solidFill>
              </a:rPr>
              <a:t>Disability and Rehabilitation </a:t>
            </a:r>
            <a:r>
              <a:rPr lang="en-US" sz="1600" dirty="0" smtClean="0">
                <a:solidFill>
                  <a:schemeClr val="tx2">
                    <a:lumMod val="75000"/>
                  </a:schemeClr>
                </a:solidFill>
              </a:rPr>
              <a:t>Research;  www2.ed.gov.</a:t>
            </a:r>
            <a:endParaRPr lang="en-US" sz="1200" dirty="0">
              <a:solidFill>
                <a:srgbClr val="FF0000"/>
              </a:solidFill>
            </a:endParaRPr>
          </a:p>
        </p:txBody>
      </p:sp>
    </p:spTree>
    <p:extLst>
      <p:ext uri="{BB962C8B-B14F-4D97-AF65-F5344CB8AC3E}">
        <p14:creationId xmlns:p14="http://schemas.microsoft.com/office/powerpoint/2010/main" val="1513949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304800"/>
            <a:ext cx="8229600" cy="990600"/>
          </a:xfrm>
        </p:spPr>
        <p:txBody>
          <a:bodyPr/>
          <a:lstStyle/>
          <a:p>
            <a:r>
              <a:rPr lang="en-US" sz="4000" b="1" dirty="0"/>
              <a:t>Traumatic Brain Injury Is </a:t>
            </a:r>
            <a:r>
              <a:rPr lang="en-US" sz="4000" b="1" dirty="0">
                <a:solidFill>
                  <a:srgbClr val="FF6600"/>
                </a:solidFill>
              </a:rPr>
              <a:t>Not...</a:t>
            </a:r>
          </a:p>
        </p:txBody>
      </p:sp>
      <p:sp>
        <p:nvSpPr>
          <p:cNvPr id="93187" name="Rectangle 3"/>
          <p:cNvSpPr>
            <a:spLocks noGrp="1" noChangeArrowheads="1"/>
          </p:cNvSpPr>
          <p:nvPr>
            <p:ph type="body" idx="1"/>
          </p:nvPr>
        </p:nvSpPr>
        <p:spPr>
          <a:xfrm>
            <a:off x="304800" y="1676400"/>
            <a:ext cx="8610600" cy="3657600"/>
          </a:xfrm>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a:normAutofit/>
          </a:bodyPr>
          <a:lstStyle/>
          <a:p>
            <a:pPr>
              <a:buClr>
                <a:schemeClr val="bg1"/>
              </a:buClr>
              <a:buSzPct val="78000"/>
              <a:buFontTx/>
              <a:buChar char="•"/>
            </a:pPr>
            <a:r>
              <a:rPr lang="en-US" sz="3400" dirty="0">
                <a:effectLst>
                  <a:outerShdw blurRad="38100" dist="38100" dir="2700000" algn="tl">
                    <a:srgbClr val="000000">
                      <a:alpha val="43137"/>
                    </a:srgbClr>
                  </a:outerShdw>
                </a:effectLst>
              </a:rPr>
              <a:t>a</a:t>
            </a:r>
            <a:r>
              <a:rPr lang="en-US" sz="3400" dirty="0" smtClean="0">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new onset </a:t>
            </a:r>
            <a:r>
              <a:rPr lang="en-US" sz="3400" dirty="0" smtClean="0">
                <a:effectLst>
                  <a:outerShdw blurRad="38100" dist="38100" dir="2700000" algn="tl">
                    <a:srgbClr val="000000">
                      <a:alpha val="43137"/>
                    </a:srgbClr>
                  </a:outerShdw>
                </a:effectLst>
              </a:rPr>
              <a:t>of a mental disorder.</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j</a:t>
            </a:r>
            <a:r>
              <a:rPr lang="en-US" sz="3400" dirty="0" smtClean="0">
                <a:effectLst>
                  <a:outerShdw blurRad="38100" dist="38100" dir="2700000" algn="tl">
                    <a:srgbClr val="000000">
                      <a:alpha val="43137"/>
                    </a:srgbClr>
                  </a:outerShdw>
                </a:effectLst>
              </a:rPr>
              <a:t>ust </a:t>
            </a:r>
            <a:r>
              <a:rPr lang="en-US" sz="3400" dirty="0">
                <a:effectLst>
                  <a:outerShdw blurRad="38100" dist="38100" dir="2700000" algn="tl">
                    <a:srgbClr val="000000">
                      <a:alpha val="43137"/>
                    </a:srgbClr>
                  </a:outerShdw>
                </a:effectLst>
              </a:rPr>
              <a:t>emotional </a:t>
            </a:r>
            <a:r>
              <a:rPr lang="en-US" sz="3400" dirty="0" smtClean="0">
                <a:effectLst>
                  <a:outerShdw blurRad="38100" dist="38100" dir="2700000" algn="tl">
                    <a:srgbClr val="000000">
                      <a:alpha val="43137"/>
                    </a:srgbClr>
                  </a:outerShdw>
                </a:effectLst>
              </a:rPr>
              <a:t>stress.</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a</a:t>
            </a:r>
            <a:r>
              <a:rPr lang="en-US" sz="3400" dirty="0" smtClean="0">
                <a:effectLst>
                  <a:outerShdw blurRad="38100" dist="38100" dir="2700000" algn="tl">
                    <a:srgbClr val="000000">
                      <a:alpha val="43137"/>
                    </a:srgbClr>
                  </a:outerShdw>
                </a:effectLst>
              </a:rPr>
              <a:t>n </a:t>
            </a:r>
            <a:r>
              <a:rPr lang="en-US" sz="3400" dirty="0">
                <a:effectLst>
                  <a:outerShdw blurRad="38100" dist="38100" dir="2700000" algn="tl">
                    <a:srgbClr val="000000">
                      <a:alpha val="43137"/>
                    </a:srgbClr>
                  </a:outerShdw>
                </a:effectLst>
              </a:rPr>
              <a:t>acquired mental </a:t>
            </a:r>
            <a:r>
              <a:rPr lang="en-US" sz="3400" dirty="0" smtClean="0">
                <a:effectLst>
                  <a:outerShdw blurRad="38100" dist="38100" dir="2700000" algn="tl">
                    <a:srgbClr val="000000">
                      <a:alpha val="43137"/>
                    </a:srgbClr>
                  </a:outerShdw>
                </a:effectLst>
              </a:rPr>
              <a:t>retardation.</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t</a:t>
            </a:r>
            <a:r>
              <a:rPr lang="en-US" sz="3400" dirty="0" smtClean="0">
                <a:effectLst>
                  <a:outerShdw blurRad="38100" dist="38100" dir="2700000" algn="tl">
                    <a:srgbClr val="000000">
                      <a:alpha val="43137"/>
                    </a:srgbClr>
                  </a:outerShdw>
                </a:effectLst>
              </a:rPr>
              <a:t>he effects </a:t>
            </a:r>
            <a:r>
              <a:rPr lang="en-US" sz="3400" dirty="0">
                <a:effectLst>
                  <a:outerShdw blurRad="38100" dist="38100" dir="2700000" algn="tl">
                    <a:srgbClr val="000000">
                      <a:alpha val="43137"/>
                    </a:srgbClr>
                  </a:outerShdw>
                </a:effectLst>
              </a:rPr>
              <a:t>of prolonged drug/alcohol </a:t>
            </a:r>
            <a:r>
              <a:rPr lang="en-US" sz="3400" dirty="0" smtClean="0">
                <a:effectLst>
                  <a:outerShdw blurRad="38100" dist="38100" dir="2700000" algn="tl">
                    <a:srgbClr val="000000">
                      <a:alpha val="43137"/>
                    </a:srgbClr>
                  </a:outerShdw>
                </a:effectLst>
              </a:rPr>
              <a:t>abuse.</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a</a:t>
            </a:r>
            <a:r>
              <a:rPr lang="en-US" sz="3400" dirty="0" smtClean="0">
                <a:effectLst>
                  <a:outerShdw blurRad="38100" dist="38100" dir="2700000" algn="tl">
                    <a:srgbClr val="000000">
                      <a:alpha val="43137"/>
                    </a:srgbClr>
                  </a:outerShdw>
                </a:effectLst>
              </a:rPr>
              <a:t> gradual </a:t>
            </a:r>
            <a:r>
              <a:rPr lang="en-US" sz="3400" dirty="0">
                <a:effectLst>
                  <a:outerShdw blurRad="38100" dist="38100" dir="2700000" algn="tl">
                    <a:srgbClr val="000000">
                      <a:alpha val="43137"/>
                    </a:srgbClr>
                  </a:outerShdw>
                </a:effectLst>
              </a:rPr>
              <a:t>change in cognitive </a:t>
            </a:r>
            <a:r>
              <a:rPr lang="en-US" sz="3400" dirty="0" smtClean="0">
                <a:effectLst>
                  <a:outerShdw blurRad="38100" dist="38100" dir="2700000" algn="tl">
                    <a:srgbClr val="000000">
                      <a:alpha val="43137"/>
                    </a:srgbClr>
                  </a:outerShdw>
                </a:effectLst>
              </a:rPr>
              <a:t>function.</a:t>
            </a:r>
            <a:endParaRPr lang="en-US" sz="3400" dirty="0">
              <a:effectLst>
                <a:outerShdw blurRad="38100" dist="38100" dir="2700000" algn="tl">
                  <a:srgbClr val="000000">
                    <a:alpha val="43137"/>
                  </a:srgbClr>
                </a:outerShdw>
              </a:effectLst>
            </a:endParaRPr>
          </a:p>
          <a:p>
            <a:pPr>
              <a:buClr>
                <a:schemeClr val="tx1"/>
              </a:buClr>
              <a:buFontTx/>
              <a:buChar char="•"/>
            </a:pPr>
            <a:endParaRPr lang="en-US" sz="3400" b="1" dirty="0"/>
          </a:p>
        </p:txBody>
      </p:sp>
    </p:spTree>
    <p:extLst>
      <p:ext uri="{BB962C8B-B14F-4D97-AF65-F5344CB8AC3E}">
        <p14:creationId xmlns:p14="http://schemas.microsoft.com/office/powerpoint/2010/main" val="954982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400" dirty="0"/>
              <a:t>What happens when </a:t>
            </a:r>
            <a:r>
              <a:rPr lang="en-US" sz="4400" dirty="0" smtClean="0"/>
              <a:t/>
            </a:r>
            <a:br>
              <a:rPr lang="en-US" sz="4400" dirty="0" smtClean="0"/>
            </a:br>
            <a:r>
              <a:rPr lang="en-US" sz="4400" dirty="0" smtClean="0"/>
              <a:t>the </a:t>
            </a:r>
            <a:r>
              <a:rPr lang="en-US" sz="4400" dirty="0"/>
              <a:t>brain is injured?</a:t>
            </a:r>
            <a:endParaRPr lang="en-US" sz="4400" dirty="0">
              <a:solidFill>
                <a:schemeClr val="tx2">
                  <a:lumMod val="75000"/>
                </a:schemeClr>
              </a:solidFill>
            </a:endParaRPr>
          </a:p>
        </p:txBody>
      </p:sp>
      <p:sp>
        <p:nvSpPr>
          <p:cNvPr id="15363" name="Content Placeholder 2"/>
          <p:cNvSpPr>
            <a:spLocks noGrp="1"/>
          </p:cNvSpPr>
          <p:nvPr>
            <p:ph sz="half" idx="2"/>
          </p:nvPr>
        </p:nvSpPr>
        <p:spPr>
          <a:xfrm>
            <a:off x="381000" y="1676400"/>
            <a:ext cx="3962400" cy="4525963"/>
          </a:xfr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eaLnBrk="1" hangingPunct="1">
              <a:buNone/>
            </a:pPr>
            <a:r>
              <a:rPr lang="en-US" u="sng" dirty="0" smtClean="0">
                <a:solidFill>
                  <a:schemeClr val="tx2">
                    <a:lumMod val="75000"/>
                  </a:schemeClr>
                </a:solidFill>
              </a:rPr>
              <a:t>Primary Injury </a:t>
            </a:r>
          </a:p>
          <a:p>
            <a:r>
              <a:rPr lang="en-US" dirty="0" smtClean="0">
                <a:solidFill>
                  <a:schemeClr val="tx2">
                    <a:lumMod val="75000"/>
                  </a:schemeClr>
                </a:solidFill>
              </a:rPr>
              <a:t>Direct movement of the </a:t>
            </a:r>
            <a:r>
              <a:rPr lang="en-US" dirty="0">
                <a:solidFill>
                  <a:schemeClr val="tx2">
                    <a:lumMod val="75000"/>
                  </a:schemeClr>
                </a:solidFill>
              </a:rPr>
              <a:t>b</a:t>
            </a:r>
            <a:r>
              <a:rPr lang="en-US" dirty="0" smtClean="0">
                <a:solidFill>
                  <a:schemeClr val="tx2">
                    <a:lumMod val="75000"/>
                  </a:schemeClr>
                </a:solidFill>
              </a:rPr>
              <a:t>rain inside skull  </a:t>
            </a:r>
            <a:r>
              <a:rPr lang="en-US" sz="2200" dirty="0" smtClean="0">
                <a:solidFill>
                  <a:schemeClr val="tx2">
                    <a:lumMod val="75000"/>
                  </a:schemeClr>
                </a:solidFill>
              </a:rPr>
              <a:t>(slamming, rubbing, shearing)</a:t>
            </a:r>
          </a:p>
          <a:p>
            <a:r>
              <a:rPr lang="en-US" dirty="0" smtClean="0">
                <a:solidFill>
                  <a:schemeClr val="tx2">
                    <a:lumMod val="75000"/>
                  </a:schemeClr>
                </a:solidFill>
              </a:rPr>
              <a:t>Penetrating object </a:t>
            </a:r>
          </a:p>
          <a:p>
            <a:pPr eaLnBrk="1" hangingPunct="1">
              <a:buFont typeface="Wingdings 2" pitchFamily="18" charset="2"/>
              <a:buNone/>
            </a:pPr>
            <a:r>
              <a:rPr lang="en-US" u="sng" dirty="0" smtClean="0">
                <a:solidFill>
                  <a:schemeClr val="tx2">
                    <a:lumMod val="75000"/>
                  </a:schemeClr>
                </a:solidFill>
              </a:rPr>
              <a:t>Secondary Injury</a:t>
            </a:r>
          </a:p>
          <a:p>
            <a:r>
              <a:rPr lang="en-US" dirty="0" smtClean="0">
                <a:solidFill>
                  <a:schemeClr val="tx2">
                    <a:lumMod val="75000"/>
                  </a:schemeClr>
                </a:solidFill>
              </a:rPr>
              <a:t>Bleeding over and within the brain tissue</a:t>
            </a:r>
          </a:p>
          <a:p>
            <a:r>
              <a:rPr lang="en-US" dirty="0" smtClean="0">
                <a:solidFill>
                  <a:schemeClr val="tx2">
                    <a:lumMod val="75000"/>
                  </a:schemeClr>
                </a:solidFill>
              </a:rPr>
              <a:t>Swelling from fluid leakage</a:t>
            </a:r>
          </a:p>
          <a:p>
            <a:pPr eaLnBrk="1" hangingPunct="1">
              <a:buFont typeface="Wingdings 2" pitchFamily="18" charset="2"/>
              <a:buNone/>
            </a:pPr>
            <a:r>
              <a:rPr lang="en-US" dirty="0" smtClean="0">
                <a:solidFill>
                  <a:schemeClr val="tx2">
                    <a:lumMod val="75000"/>
                  </a:schemeClr>
                </a:solidFill>
              </a:rPr>
              <a:t>	(increased intracranial pressure)</a:t>
            </a:r>
          </a:p>
        </p:txBody>
      </p:sp>
      <p:sp>
        <p:nvSpPr>
          <p:cNvPr id="3" name="Content Placeholder 2"/>
          <p:cNvSpPr>
            <a:spLocks noGrp="1"/>
          </p:cNvSpPr>
          <p:nvPr>
            <p:ph sz="quarter" idx="13"/>
          </p:nvPr>
        </p:nvSpPr>
        <p:spPr>
          <a:xfrm>
            <a:off x="4648200" y="1676400"/>
            <a:ext cx="4038600" cy="4526280"/>
          </a:xfr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smtClean="0">
                <a:solidFill>
                  <a:schemeClr val="tx2">
                    <a:lumMod val="75000"/>
                  </a:schemeClr>
                </a:solidFill>
              </a:rPr>
              <a:t>Ex. Diffuse Axonal Injury</a:t>
            </a:r>
          </a:p>
          <a:p>
            <a:pPr marL="0" indent="0">
              <a:buNone/>
            </a:pPr>
            <a:endParaRPr lang="en-US" dirty="0"/>
          </a:p>
        </p:txBody>
      </p:sp>
      <p:pic>
        <p:nvPicPr>
          <p:cNvPr id="5" name="Picture 5" descr="whip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342" y="2438400"/>
            <a:ext cx="3013670" cy="3429000"/>
          </a:xfrm>
          <a:prstGeom prst="rect">
            <a:avLst/>
          </a:prstGeom>
          <a:ln w="19050">
            <a:solidFill>
              <a:schemeClr val="tx2">
                <a:lumMod val="7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45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risk?</a:t>
            </a:r>
            <a:endParaRPr lang="en-US" dirty="0"/>
          </a:p>
        </p:txBody>
      </p:sp>
      <p:sp>
        <p:nvSpPr>
          <p:cNvPr id="3" name="Content Placeholder 2"/>
          <p:cNvSpPr>
            <a:spLocks noGrp="1"/>
          </p:cNvSpPr>
          <p:nvPr>
            <p:ph idx="1"/>
          </p:nvPr>
        </p:nvSpPr>
        <p:spPr>
          <a:xfrm>
            <a:off x="457200" y="1600200"/>
            <a:ext cx="8229600" cy="5029200"/>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sz="2800" dirty="0">
                <a:solidFill>
                  <a:schemeClr val="tx2">
                    <a:lumMod val="50000"/>
                  </a:schemeClr>
                </a:solidFill>
              </a:rPr>
              <a:t>5.3 million Americans, approximately 2% of the population, currently live with disabilities related to brain injury.</a:t>
            </a:r>
          </a:p>
          <a:p>
            <a:r>
              <a:rPr lang="en-US" sz="2800" dirty="0">
                <a:solidFill>
                  <a:schemeClr val="tx2">
                    <a:lumMod val="50000"/>
                  </a:schemeClr>
                </a:solidFill>
              </a:rPr>
              <a:t>Males are more than twice as likely as females to experience a TBI.</a:t>
            </a:r>
          </a:p>
          <a:p>
            <a:r>
              <a:rPr lang="en-US" sz="2800" dirty="0" smtClean="0">
                <a:solidFill>
                  <a:schemeClr val="tx2">
                    <a:lumMod val="50000"/>
                  </a:schemeClr>
                </a:solidFill>
              </a:rPr>
              <a:t>The highest risk for a TBI </a:t>
            </a:r>
            <a:r>
              <a:rPr lang="en-US" sz="2800" dirty="0">
                <a:solidFill>
                  <a:schemeClr val="tx2">
                    <a:lumMod val="50000"/>
                  </a:schemeClr>
                </a:solidFill>
              </a:rPr>
              <a:t>is </a:t>
            </a:r>
            <a:r>
              <a:rPr lang="en-US" sz="2800" dirty="0" smtClean="0">
                <a:solidFill>
                  <a:schemeClr val="tx2">
                    <a:lumMod val="50000"/>
                  </a:schemeClr>
                </a:solidFill>
              </a:rPr>
              <a:t>within the age groups of adolescents </a:t>
            </a:r>
            <a:r>
              <a:rPr lang="en-US" sz="2800" dirty="0">
                <a:solidFill>
                  <a:schemeClr val="tx2">
                    <a:lumMod val="50000"/>
                  </a:schemeClr>
                </a:solidFill>
              </a:rPr>
              <a:t>(aged 15-24) and older adults (75 and older</a:t>
            </a:r>
            <a:r>
              <a:rPr lang="en-US" sz="2800" dirty="0" smtClean="0">
                <a:solidFill>
                  <a:schemeClr val="tx2">
                    <a:lumMod val="50000"/>
                  </a:schemeClr>
                </a:solidFill>
              </a:rPr>
              <a:t>).</a:t>
            </a:r>
          </a:p>
          <a:p>
            <a:r>
              <a:rPr lang="en-US" sz="2800" dirty="0" smtClean="0">
                <a:solidFill>
                  <a:schemeClr val="tx2">
                    <a:lumMod val="50000"/>
                  </a:schemeClr>
                </a:solidFill>
              </a:rPr>
              <a:t>After the 1</a:t>
            </a:r>
            <a:r>
              <a:rPr lang="en-US" sz="2800" baseline="30000" dirty="0" smtClean="0">
                <a:solidFill>
                  <a:schemeClr val="tx2">
                    <a:lumMod val="50000"/>
                  </a:schemeClr>
                </a:solidFill>
              </a:rPr>
              <a:t>st</a:t>
            </a:r>
            <a:r>
              <a:rPr lang="en-US" sz="2800" dirty="0" smtClean="0">
                <a:solidFill>
                  <a:schemeClr val="tx2">
                    <a:lumMod val="50000"/>
                  </a:schemeClr>
                </a:solidFill>
              </a:rPr>
              <a:t> TBI, risk of a second TBI is 3 times greater. After the 2</a:t>
            </a:r>
            <a:r>
              <a:rPr lang="en-US" sz="2800" baseline="30000" dirty="0" smtClean="0">
                <a:solidFill>
                  <a:schemeClr val="tx2">
                    <a:lumMod val="50000"/>
                  </a:schemeClr>
                </a:solidFill>
              </a:rPr>
              <a:t>nd</a:t>
            </a:r>
            <a:r>
              <a:rPr lang="en-US" sz="2800" dirty="0" smtClean="0">
                <a:solidFill>
                  <a:schemeClr val="tx2">
                    <a:lumMod val="50000"/>
                  </a:schemeClr>
                </a:solidFill>
              </a:rPr>
              <a:t> TBI, risk of a third injury is 8 times greater!</a:t>
            </a:r>
            <a:endParaRPr lang="en-US" sz="2800" dirty="0">
              <a:solidFill>
                <a:schemeClr val="tx2">
                  <a:lumMod val="50000"/>
                </a:schemeClr>
              </a:solidFill>
            </a:endParaRPr>
          </a:p>
        </p:txBody>
      </p:sp>
    </p:spTree>
    <p:extLst>
      <p:ext uri="{BB962C8B-B14F-4D97-AF65-F5344CB8AC3E}">
        <p14:creationId xmlns:p14="http://schemas.microsoft.com/office/powerpoint/2010/main" val="2634863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85800"/>
          </a:xfrm>
        </p:spPr>
        <p:txBody>
          <a:bodyPr anchor="t"/>
          <a:lstStyle/>
          <a:p>
            <a:r>
              <a:rPr lang="en-US" sz="4000" spc="-150" dirty="0" smtClean="0">
                <a:effectLst>
                  <a:outerShdw blurRad="38100" dist="38100" dir="2700000" algn="tl">
                    <a:srgbClr val="000000">
                      <a:alpha val="43137"/>
                    </a:srgbClr>
                  </a:outerShdw>
                </a:effectLst>
              </a:rPr>
              <a:t>Leading Causes of TBI </a:t>
            </a:r>
            <a:r>
              <a:rPr lang="en-US" spc="-150" baseline="20000" dirty="0" smtClean="0"/>
              <a:t>1*</a:t>
            </a:r>
            <a:endParaRPr lang="en-US" sz="1100" spc="-150" baseline="20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96604293"/>
              </p:ext>
            </p:extLst>
          </p:nvPr>
        </p:nvGraphicFramePr>
        <p:xfrm>
          <a:off x="381000" y="609600"/>
          <a:ext cx="832104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438400" y="6172200"/>
            <a:ext cx="4107150" cy="307777"/>
          </a:xfrm>
          <a:prstGeom prst="rect">
            <a:avLst/>
          </a:prstGeom>
          <a:noFill/>
        </p:spPr>
        <p:txBody>
          <a:bodyPr wrap="none" rtlCol="0">
            <a:spAutoFit/>
          </a:bodyPr>
          <a:lstStyle/>
          <a:p>
            <a:r>
              <a:rPr lang="en-US" sz="1400" dirty="0" smtClean="0">
                <a:solidFill>
                  <a:schemeClr val="tx2"/>
                </a:solidFill>
              </a:rPr>
              <a:t>*Based of CDC’s annual estimates from 2002-2006</a:t>
            </a:r>
            <a:endParaRPr lang="en-US" sz="1400" dirty="0">
              <a:solidFill>
                <a:schemeClr val="tx2"/>
              </a:solidFill>
            </a:endParaRPr>
          </a:p>
        </p:txBody>
      </p:sp>
    </p:spTree>
    <p:extLst>
      <p:ext uri="{BB962C8B-B14F-4D97-AF65-F5344CB8AC3E}">
        <p14:creationId xmlns:p14="http://schemas.microsoft.com/office/powerpoint/2010/main" val="4124013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84270" y="3657600"/>
            <a:ext cx="8023060" cy="609600"/>
          </a:xfrm>
          <a:ln>
            <a:noFill/>
          </a:ln>
        </p:spPr>
        <p:txBody>
          <a:bodyPr anchor="ctr">
            <a:noAutofit/>
          </a:bodyPr>
          <a:lstStyle/>
          <a:p>
            <a:pPr eaLnBrk="1" fontAlgn="auto" hangingPunct="1">
              <a:spcBef>
                <a:spcPct val="30000"/>
              </a:spcBef>
              <a:spcAft>
                <a:spcPts val="0"/>
              </a:spcAft>
              <a:buClr>
                <a:schemeClr val="tx2">
                  <a:lumMod val="75000"/>
                </a:schemeClr>
              </a:buClr>
              <a:buSzTx/>
              <a:defRPr/>
            </a:pPr>
            <a:r>
              <a:rPr lang="en-US" sz="3600" dirty="0" smtClean="0">
                <a:solidFill>
                  <a:schemeClr val="tx2"/>
                </a:solidFill>
                <a:effectLst>
                  <a:outerShdw blurRad="38100" dist="38100" dir="2700000" algn="tl">
                    <a:srgbClr val="000000">
                      <a:alpha val="43137"/>
                    </a:srgbClr>
                  </a:outerShdw>
                </a:effectLst>
              </a:rPr>
              <a:t>Moderate to Severe TBI</a:t>
            </a:r>
          </a:p>
        </p:txBody>
      </p:sp>
      <p:sp>
        <p:nvSpPr>
          <p:cNvPr id="2" name="Text Placeholder 1"/>
          <p:cNvSpPr>
            <a:spLocks noGrp="1"/>
          </p:cNvSpPr>
          <p:nvPr>
            <p:ph type="body" sz="quarter" idx="3"/>
          </p:nvPr>
        </p:nvSpPr>
        <p:spPr>
          <a:xfrm>
            <a:off x="990600" y="228600"/>
            <a:ext cx="6858000" cy="609600"/>
          </a:xfrm>
          <a:ln>
            <a:noFill/>
          </a:ln>
        </p:spPr>
        <p:txBody>
          <a:bodyPr anchor="ctr"/>
          <a:lstStyle/>
          <a:p>
            <a:r>
              <a:rPr lang="en-US" sz="3600" dirty="0" smtClean="0">
                <a:solidFill>
                  <a:schemeClr val="tx2"/>
                </a:solidFill>
                <a:effectLst>
                  <a:outerShdw blurRad="38100" dist="38100" dir="2700000" algn="tl">
                    <a:srgbClr val="000000">
                      <a:alpha val="43137"/>
                    </a:srgbClr>
                  </a:outerShdw>
                </a:effectLst>
              </a:rPr>
              <a:t>Mild TBI/Concussion</a:t>
            </a:r>
            <a:endParaRPr lang="en-US" sz="3600" dirty="0">
              <a:solidFill>
                <a:schemeClr val="tx2"/>
              </a:solidFill>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04800" y="4343400"/>
            <a:ext cx="8382000" cy="2286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0" kern="1200">
                <a:solidFill>
                  <a:schemeClr val="tx1">
                    <a:lumMod val="50000"/>
                    <a:lumOff val="50000"/>
                  </a:schemeClr>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15-20% of TBIs are moderate to severe in nature</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Documented loss of consciousness </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Potential skull fractures</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Significant period (days to weeks) of coma</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Significant loss of information for a period of time post event </a:t>
            </a:r>
          </a:p>
          <a:p>
            <a:pPr algn="l">
              <a:lnSpc>
                <a:spcPts val="1600"/>
              </a:lnSpc>
              <a:spcBef>
                <a:spcPct val="50000"/>
              </a:spcBef>
              <a:buClr>
                <a:schemeClr val="bg1"/>
              </a:buClr>
              <a:buSzPct val="75000"/>
              <a:buFontTx/>
              <a:buChar char="•"/>
            </a:pPr>
            <a:r>
              <a:rPr lang="en-US" sz="2000" dirty="0" smtClean="0">
                <a:solidFill>
                  <a:schemeClr val="bg1"/>
                </a:solidFill>
                <a:effectLst>
                  <a:outerShdw blurRad="38100" dist="38100" dir="2700000" algn="tl">
                    <a:srgbClr val="000000">
                      <a:alpha val="43137"/>
                    </a:srgbClr>
                  </a:outerShdw>
                </a:effectLst>
                <a:sym typeface="Symbol" pitchFamily="18" charset="2"/>
              </a:rPr>
              <a:t> Significant and chronic thinking, physical and emotional changes</a:t>
            </a:r>
          </a:p>
        </p:txBody>
      </p:sp>
      <p:cxnSp>
        <p:nvCxnSpPr>
          <p:cNvPr id="7" name="Straight Connector 6"/>
          <p:cNvCxnSpPr/>
          <p:nvPr/>
        </p:nvCxnSpPr>
        <p:spPr>
          <a:xfrm>
            <a:off x="304800" y="3505200"/>
            <a:ext cx="8534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3"/>
          </p:nvPr>
        </p:nvSpPr>
        <p:spPr>
          <a:xfrm>
            <a:off x="304800" y="914400"/>
            <a:ext cx="8382000" cy="2438400"/>
          </a:xfrm>
        </p:spPr>
        <p:style>
          <a:lnRef idx="0">
            <a:schemeClr val="accent6"/>
          </a:lnRef>
          <a:fillRef idx="3">
            <a:schemeClr val="accent6"/>
          </a:fillRef>
          <a:effectRef idx="3">
            <a:schemeClr val="accent6"/>
          </a:effectRef>
          <a:fontRef idx="minor">
            <a:schemeClr val="lt1"/>
          </a:fontRef>
        </p:style>
        <p:txBody>
          <a:bodyPr>
            <a:normAutofit/>
          </a:bodyPr>
          <a:lstStyle/>
          <a:p>
            <a:pPr marL="274320" indent="-274320">
              <a:spcBef>
                <a:spcPct val="30000"/>
              </a:spcBef>
              <a:buClr>
                <a:schemeClr val="bg1"/>
              </a:buClr>
              <a:buFontTx/>
              <a:buChar char="•"/>
              <a:defRPr/>
            </a:pPr>
            <a:r>
              <a:rPr lang="en-US" sz="2000" dirty="0">
                <a:solidFill>
                  <a:schemeClr val="bg1"/>
                </a:solidFill>
                <a:effectLst>
                  <a:outerShdw blurRad="38100" dist="38100" dir="2700000" algn="tl">
                    <a:srgbClr val="000000">
                      <a:alpha val="43137"/>
                    </a:srgbClr>
                  </a:outerShdw>
                </a:effectLst>
                <a:sym typeface="Symbol" pitchFamily="18" charset="2"/>
              </a:rPr>
              <a:t>Defined as </a:t>
            </a:r>
            <a:r>
              <a:rPr lang="en-US" sz="2000" u="sng" dirty="0">
                <a:solidFill>
                  <a:schemeClr val="bg1"/>
                </a:solidFill>
                <a:effectLst>
                  <a:outerShdw blurRad="38100" dist="38100" dir="2700000" algn="tl">
                    <a:srgbClr val="000000">
                      <a:alpha val="43137"/>
                    </a:srgbClr>
                  </a:outerShdw>
                </a:effectLst>
                <a:sym typeface="Symbol" pitchFamily="18" charset="2"/>
              </a:rPr>
              <a:t>a period of altered mental state or a brief loss of consciousness (LOC) following a blow to the head</a:t>
            </a:r>
            <a:endParaRPr lang="en-US" sz="2000" dirty="0">
              <a:solidFill>
                <a:schemeClr val="bg1"/>
              </a:solidFill>
              <a:effectLst>
                <a:outerShdw blurRad="38100" dist="38100" dir="2700000" algn="tl">
                  <a:srgbClr val="000000">
                    <a:alpha val="43137"/>
                  </a:srgbClr>
                </a:outerShdw>
              </a:effectLst>
              <a:sym typeface="Symbol" pitchFamily="18" charset="2"/>
            </a:endParaRPr>
          </a:p>
          <a:p>
            <a:pPr marL="274320" indent="-274320">
              <a:spcBef>
                <a:spcPct val="30000"/>
              </a:spcBef>
              <a:buClr>
                <a:schemeClr val="bg1"/>
              </a:buClr>
              <a:buFontTx/>
              <a:buChar char="•"/>
              <a:defRPr/>
            </a:pPr>
            <a:r>
              <a:rPr lang="en-US" sz="2000" dirty="0">
                <a:solidFill>
                  <a:schemeClr val="bg1"/>
                </a:solidFill>
                <a:effectLst>
                  <a:outerShdw blurRad="38100" dist="38100" dir="2700000" algn="tl">
                    <a:srgbClr val="000000">
                      <a:alpha val="43137"/>
                    </a:srgbClr>
                  </a:outerShdw>
                </a:effectLst>
                <a:sym typeface="Symbol" pitchFamily="18" charset="2"/>
              </a:rPr>
              <a:t>80-85% of all TBIs are mild</a:t>
            </a:r>
          </a:p>
          <a:p>
            <a:pPr marL="274320" indent="-274320">
              <a:spcBef>
                <a:spcPct val="30000"/>
              </a:spcBef>
              <a:buClr>
                <a:schemeClr val="bg1"/>
              </a:buClr>
              <a:buFontTx/>
              <a:buChar char="•"/>
              <a:defRPr/>
            </a:pPr>
            <a:r>
              <a:rPr lang="en-US" sz="2000" dirty="0">
                <a:solidFill>
                  <a:schemeClr val="bg1"/>
                </a:solidFill>
                <a:effectLst>
                  <a:outerShdw blurRad="38100" dist="38100" dir="2700000" algn="tl">
                    <a:srgbClr val="000000">
                      <a:alpha val="43137"/>
                    </a:srgbClr>
                  </a:outerShdw>
                </a:effectLst>
                <a:sym typeface="Symbol" pitchFamily="18" charset="2"/>
              </a:rPr>
              <a:t>Often is undiagnosed, misdiagnosed</a:t>
            </a:r>
          </a:p>
          <a:p>
            <a:pPr marL="274320" indent="-274320">
              <a:spcBef>
                <a:spcPct val="30000"/>
              </a:spcBef>
              <a:buClr>
                <a:schemeClr val="bg1"/>
              </a:buClr>
              <a:buFontTx/>
              <a:buChar char="•"/>
              <a:defRPr/>
            </a:pPr>
            <a:r>
              <a:rPr lang="en-US" sz="2000" dirty="0">
                <a:solidFill>
                  <a:schemeClr val="bg1"/>
                </a:solidFill>
                <a:effectLst>
                  <a:outerShdw blurRad="38100" dist="38100" dir="2700000" algn="tl">
                    <a:srgbClr val="000000">
                      <a:alpha val="43137"/>
                    </a:srgbClr>
                  </a:outerShdw>
                </a:effectLst>
                <a:sym typeface="Symbol" pitchFamily="18" charset="2"/>
              </a:rPr>
              <a:t>Family and individual are seldom followed by medical community or receives education in the ER</a:t>
            </a:r>
            <a:endParaRPr lang="en-US" sz="2000" dirty="0">
              <a:solidFill>
                <a:schemeClr val="bg1"/>
              </a:solidFill>
              <a:effectLst>
                <a:outerShdw blurRad="38100" dist="38100" dir="2700000" algn="tl">
                  <a:srgbClr val="000000">
                    <a:alpha val="43137"/>
                  </a:srgbClr>
                </a:outerShdw>
              </a:effectLst>
            </a:endParaRPr>
          </a:p>
          <a:p>
            <a:pPr marL="0" indent="0">
              <a:buClr>
                <a:schemeClr val="bg1"/>
              </a:buClr>
              <a:buNone/>
            </a:pPr>
            <a:endParaRPr lang="en-US" dirty="0">
              <a:solidFill>
                <a:schemeClr val="bg1"/>
              </a:solidFill>
            </a:endParaRPr>
          </a:p>
        </p:txBody>
      </p:sp>
    </p:spTree>
    <p:extLst>
      <p:ext uri="{BB962C8B-B14F-4D97-AF65-F5344CB8AC3E}">
        <p14:creationId xmlns:p14="http://schemas.microsoft.com/office/powerpoint/2010/main" val="488690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400" dirty="0" smtClean="0"/>
              <a:t>Signs and Symptoms</a:t>
            </a:r>
            <a:r>
              <a:rPr lang="en-US" sz="4240" baseline="30000" dirty="0" smtClean="0"/>
              <a:t>5</a:t>
            </a:r>
            <a:endParaRPr lang="en-US" sz="4240" baseline="30000" dirty="0"/>
          </a:p>
        </p:txBody>
      </p:sp>
      <p:sp>
        <p:nvSpPr>
          <p:cNvPr id="6" name="TextBox 5"/>
          <p:cNvSpPr txBox="1"/>
          <p:nvPr/>
        </p:nvSpPr>
        <p:spPr>
          <a:xfrm>
            <a:off x="76200" y="762000"/>
            <a:ext cx="8915400" cy="646331"/>
          </a:xfrm>
          <a:prstGeom prst="rect">
            <a:avLst/>
          </a:prstGeom>
          <a:noFill/>
        </p:spPr>
        <p:txBody>
          <a:bodyPr wrap="square" rtlCol="0">
            <a:spAutoFit/>
          </a:bodyPr>
          <a:lstStyle/>
          <a:p>
            <a:pPr lvl="0">
              <a:buSzPct val="67000"/>
            </a:pPr>
            <a:r>
              <a:rPr lang="en-US" dirty="0">
                <a:solidFill>
                  <a:schemeClr val="tx2">
                    <a:lumMod val="75000"/>
                  </a:schemeClr>
                </a:solidFill>
              </a:rPr>
              <a:t>*After a brain injury, one or more may be </a:t>
            </a:r>
            <a:r>
              <a:rPr lang="en-US" dirty="0" smtClean="0">
                <a:solidFill>
                  <a:schemeClr val="tx2">
                    <a:lumMod val="75000"/>
                  </a:schemeClr>
                </a:solidFill>
              </a:rPr>
              <a:t>present.                            *List </a:t>
            </a:r>
            <a:r>
              <a:rPr lang="en-US" dirty="0">
                <a:solidFill>
                  <a:schemeClr val="tx2">
                    <a:lumMod val="75000"/>
                  </a:schemeClr>
                </a:solidFill>
              </a:rPr>
              <a:t>not exhaustive</a:t>
            </a:r>
          </a:p>
          <a:p>
            <a:endParaRPr lang="en-US" dirty="0"/>
          </a:p>
        </p:txBody>
      </p:sp>
      <p:sp>
        <p:nvSpPr>
          <p:cNvPr id="3" name="Content Placeholder 2"/>
          <p:cNvSpPr>
            <a:spLocks noGrp="1"/>
          </p:cNvSpPr>
          <p:nvPr>
            <p:ph sz="half" idx="2"/>
          </p:nvPr>
        </p:nvSpPr>
        <p:spPr>
          <a:xfrm>
            <a:off x="3733800" y="1143000"/>
            <a:ext cx="5105400" cy="5257800"/>
          </a:xfrm>
          <a:ln w="25400">
            <a:solidFill>
              <a:schemeClr val="accent1"/>
            </a:solidFill>
          </a:ln>
        </p:spPr>
        <p:txBody>
          <a:bodyPr numCol="2" spcCol="0">
            <a:noAutofit/>
          </a:bodyPr>
          <a:lstStyle/>
          <a:p>
            <a:pPr marL="0" lvl="0" indent="0">
              <a:buSzPct val="67000"/>
              <a:buNone/>
            </a:pPr>
            <a:r>
              <a:rPr lang="en-US" sz="1900" b="1" spc="-150" dirty="0" smtClean="0">
                <a:solidFill>
                  <a:schemeClr val="tx2">
                    <a:lumMod val="75000"/>
                  </a:schemeClr>
                </a:solidFill>
              </a:rPr>
              <a:t>Moderate  to Severe TBI:</a:t>
            </a:r>
          </a:p>
          <a:p>
            <a:pPr marL="0" lvl="0" indent="0">
              <a:lnSpc>
                <a:spcPts val="2000"/>
              </a:lnSpc>
              <a:buSzPct val="67000"/>
              <a:buNone/>
            </a:pPr>
            <a:r>
              <a:rPr lang="en-US" sz="1900" dirty="0" smtClean="0">
                <a:solidFill>
                  <a:schemeClr val="tx2">
                    <a:lumMod val="75000"/>
                  </a:schemeClr>
                </a:solidFill>
              </a:rPr>
              <a:t>In </a:t>
            </a:r>
            <a:r>
              <a:rPr lang="en-US" sz="1900" dirty="0">
                <a:solidFill>
                  <a:schemeClr val="tx2">
                    <a:lumMod val="75000"/>
                  </a:schemeClr>
                </a:solidFill>
              </a:rPr>
              <a:t>addition to symptoms </a:t>
            </a:r>
            <a:r>
              <a:rPr lang="en-US" sz="1900" dirty="0" smtClean="0">
                <a:solidFill>
                  <a:schemeClr val="tx2">
                    <a:lumMod val="75000"/>
                  </a:schemeClr>
                </a:solidFill>
              </a:rPr>
              <a:t>of </a:t>
            </a:r>
            <a:r>
              <a:rPr lang="en-US" sz="1900" dirty="0">
                <a:solidFill>
                  <a:schemeClr val="tx2">
                    <a:lumMod val="75000"/>
                  </a:schemeClr>
                </a:solidFill>
              </a:rPr>
              <a:t>mild </a:t>
            </a:r>
            <a:r>
              <a:rPr lang="en-US" sz="1900" dirty="0" smtClean="0">
                <a:solidFill>
                  <a:schemeClr val="tx2">
                    <a:lumMod val="75000"/>
                  </a:schemeClr>
                </a:solidFill>
              </a:rPr>
              <a:t>TBI,</a:t>
            </a:r>
          </a:p>
          <a:p>
            <a:pPr marL="0" lvl="0" indent="0">
              <a:lnSpc>
                <a:spcPts val="2000"/>
              </a:lnSpc>
              <a:buSzPct val="67000"/>
              <a:buNone/>
            </a:pPr>
            <a:endParaRPr lang="en-US" sz="1900" dirty="0">
              <a:solidFill>
                <a:schemeClr val="tx2">
                  <a:lumMod val="75000"/>
                </a:schemeClr>
              </a:solidFill>
            </a:endParaRPr>
          </a:p>
          <a:p>
            <a:pPr lvl="0">
              <a:lnSpc>
                <a:spcPts val="2000"/>
              </a:lnSpc>
              <a:buSzPct val="67000"/>
            </a:pPr>
            <a:r>
              <a:rPr lang="en-US" sz="1900" spc="-150" dirty="0">
                <a:solidFill>
                  <a:schemeClr val="tx2">
                    <a:lumMod val="75000"/>
                  </a:schemeClr>
                </a:solidFill>
              </a:rPr>
              <a:t>LOC from a few minutes to hours</a:t>
            </a:r>
          </a:p>
          <a:p>
            <a:pPr lvl="0">
              <a:lnSpc>
                <a:spcPts val="2000"/>
              </a:lnSpc>
              <a:buSzPct val="67000"/>
            </a:pPr>
            <a:r>
              <a:rPr lang="en-US" sz="1900" spc="-150" dirty="0">
                <a:solidFill>
                  <a:schemeClr val="tx2">
                    <a:lumMod val="75000"/>
                  </a:schemeClr>
                </a:solidFill>
              </a:rPr>
              <a:t>Profound confusion</a:t>
            </a:r>
          </a:p>
          <a:p>
            <a:pPr lvl="0">
              <a:lnSpc>
                <a:spcPts val="2000"/>
              </a:lnSpc>
              <a:buSzPct val="67000"/>
            </a:pPr>
            <a:r>
              <a:rPr lang="en-US" sz="1900" spc="-150" dirty="0">
                <a:solidFill>
                  <a:schemeClr val="tx2">
                    <a:lumMod val="75000"/>
                  </a:schemeClr>
                </a:solidFill>
              </a:rPr>
              <a:t>Agitation, combativeness, unusual behavior</a:t>
            </a:r>
          </a:p>
          <a:p>
            <a:pPr lvl="0">
              <a:lnSpc>
                <a:spcPts val="2000"/>
              </a:lnSpc>
              <a:buSzPct val="67000"/>
            </a:pPr>
            <a:r>
              <a:rPr lang="en-US" sz="1900" spc="-150" dirty="0">
                <a:solidFill>
                  <a:schemeClr val="tx2">
                    <a:lumMod val="75000"/>
                  </a:schemeClr>
                </a:solidFill>
              </a:rPr>
              <a:t>Slurred speech</a:t>
            </a:r>
          </a:p>
          <a:p>
            <a:pPr lvl="0">
              <a:lnSpc>
                <a:spcPts val="2000"/>
              </a:lnSpc>
              <a:buSzPct val="67000"/>
            </a:pPr>
            <a:r>
              <a:rPr lang="en-US" sz="1900" spc="-150" dirty="0">
                <a:solidFill>
                  <a:schemeClr val="tx2">
                    <a:lumMod val="75000"/>
                  </a:schemeClr>
                </a:solidFill>
              </a:rPr>
              <a:t>Inability to awaken from sleep</a:t>
            </a:r>
          </a:p>
          <a:p>
            <a:pPr lvl="0">
              <a:lnSpc>
                <a:spcPts val="2000"/>
              </a:lnSpc>
              <a:buSzPct val="67000"/>
            </a:pPr>
            <a:r>
              <a:rPr lang="en-US" sz="1900" spc="-150" dirty="0">
                <a:solidFill>
                  <a:schemeClr val="tx2">
                    <a:lumMod val="75000"/>
                  </a:schemeClr>
                </a:solidFill>
              </a:rPr>
              <a:t>Weakness or numbness in the </a:t>
            </a:r>
            <a:r>
              <a:rPr lang="en-US" sz="1900" spc="-150" dirty="0" smtClean="0">
                <a:solidFill>
                  <a:schemeClr val="tx2">
                    <a:lumMod val="75000"/>
                  </a:schemeClr>
                </a:solidFill>
              </a:rPr>
              <a:t>extremities</a:t>
            </a:r>
          </a:p>
          <a:p>
            <a:pPr lvl="0">
              <a:lnSpc>
                <a:spcPts val="2000"/>
              </a:lnSpc>
              <a:buSzPct val="67000"/>
            </a:pPr>
            <a:endParaRPr lang="en-US" sz="1900" spc="-150" dirty="0">
              <a:solidFill>
                <a:schemeClr val="tx2">
                  <a:lumMod val="75000"/>
                </a:schemeClr>
              </a:solidFill>
            </a:endParaRPr>
          </a:p>
          <a:p>
            <a:pPr lvl="0">
              <a:lnSpc>
                <a:spcPts val="2000"/>
              </a:lnSpc>
              <a:buSzPct val="67000"/>
            </a:pPr>
            <a:endParaRPr lang="en-US" sz="1900" spc="-150" dirty="0">
              <a:solidFill>
                <a:schemeClr val="tx2">
                  <a:lumMod val="75000"/>
                </a:schemeClr>
              </a:solidFill>
            </a:endParaRPr>
          </a:p>
          <a:p>
            <a:pPr lvl="0">
              <a:lnSpc>
                <a:spcPts val="2000"/>
              </a:lnSpc>
              <a:buSzPct val="67000"/>
            </a:pPr>
            <a:endParaRPr lang="en-US" sz="1900" spc="-150" dirty="0" smtClean="0">
              <a:solidFill>
                <a:schemeClr val="tx2">
                  <a:lumMod val="75000"/>
                </a:schemeClr>
              </a:solidFill>
            </a:endParaRPr>
          </a:p>
          <a:p>
            <a:pPr lvl="0">
              <a:lnSpc>
                <a:spcPts val="2000"/>
              </a:lnSpc>
              <a:buSzPct val="67000"/>
            </a:pPr>
            <a:endParaRPr lang="en-US" sz="1900" spc="-150" dirty="0">
              <a:solidFill>
                <a:schemeClr val="tx2">
                  <a:lumMod val="75000"/>
                </a:schemeClr>
              </a:solidFill>
            </a:endParaRPr>
          </a:p>
          <a:p>
            <a:pPr marL="0" lvl="0" indent="0">
              <a:lnSpc>
                <a:spcPts val="2000"/>
              </a:lnSpc>
              <a:buSzPct val="67000"/>
              <a:buNone/>
            </a:pPr>
            <a:endParaRPr lang="en-US" sz="1900" spc="-150" dirty="0">
              <a:solidFill>
                <a:schemeClr val="tx2">
                  <a:lumMod val="75000"/>
                </a:schemeClr>
              </a:solidFill>
            </a:endParaRPr>
          </a:p>
          <a:p>
            <a:pPr lvl="0">
              <a:lnSpc>
                <a:spcPts val="2000"/>
              </a:lnSpc>
              <a:buSzPct val="67000"/>
            </a:pPr>
            <a:r>
              <a:rPr lang="en-US" sz="1900" spc="-150" dirty="0">
                <a:solidFill>
                  <a:schemeClr val="tx2">
                    <a:lumMod val="75000"/>
                  </a:schemeClr>
                </a:solidFill>
              </a:rPr>
              <a:t>Loss of coordination</a:t>
            </a:r>
          </a:p>
          <a:p>
            <a:pPr lvl="0">
              <a:lnSpc>
                <a:spcPts val="2000"/>
              </a:lnSpc>
              <a:buSzPct val="67000"/>
            </a:pPr>
            <a:r>
              <a:rPr lang="en-US" sz="1900" spc="-150" dirty="0">
                <a:solidFill>
                  <a:schemeClr val="tx2">
                    <a:lumMod val="75000"/>
                  </a:schemeClr>
                </a:solidFill>
              </a:rPr>
              <a:t>Loss of bladder control or bowel control</a:t>
            </a:r>
          </a:p>
          <a:p>
            <a:pPr lvl="0">
              <a:lnSpc>
                <a:spcPts val="2000"/>
              </a:lnSpc>
              <a:buSzPct val="67000"/>
            </a:pPr>
            <a:r>
              <a:rPr lang="en-US" sz="1900" spc="-150" dirty="0">
                <a:solidFill>
                  <a:schemeClr val="tx2">
                    <a:lumMod val="75000"/>
                  </a:schemeClr>
                </a:solidFill>
              </a:rPr>
              <a:t>Persistent headache or headache that worsens</a:t>
            </a:r>
          </a:p>
          <a:p>
            <a:pPr lvl="0">
              <a:lnSpc>
                <a:spcPts val="2000"/>
              </a:lnSpc>
              <a:buSzPct val="67000"/>
            </a:pPr>
            <a:r>
              <a:rPr lang="en-US" sz="1900" spc="-150" dirty="0">
                <a:solidFill>
                  <a:schemeClr val="tx2">
                    <a:lumMod val="75000"/>
                  </a:schemeClr>
                </a:solidFill>
              </a:rPr>
              <a:t>Repeated vomiting or nausea</a:t>
            </a:r>
          </a:p>
          <a:p>
            <a:pPr lvl="0">
              <a:lnSpc>
                <a:spcPts val="2000"/>
              </a:lnSpc>
              <a:buSzPct val="67000"/>
            </a:pPr>
            <a:r>
              <a:rPr lang="en-US" sz="1900" spc="-150" dirty="0">
                <a:solidFill>
                  <a:schemeClr val="tx2">
                    <a:lumMod val="75000"/>
                  </a:schemeClr>
                </a:solidFill>
              </a:rPr>
              <a:t>Convulsions or seizures</a:t>
            </a:r>
          </a:p>
          <a:p>
            <a:pPr lvl="0">
              <a:lnSpc>
                <a:spcPts val="2000"/>
              </a:lnSpc>
              <a:buSzPct val="67000"/>
            </a:pPr>
            <a:r>
              <a:rPr lang="en-US" sz="1900" spc="-150" dirty="0">
                <a:solidFill>
                  <a:schemeClr val="tx2">
                    <a:lumMod val="75000"/>
                  </a:schemeClr>
                </a:solidFill>
              </a:rPr>
              <a:t>Dilation of one or both pupils of the eyes</a:t>
            </a:r>
          </a:p>
          <a:p>
            <a:pPr lvl="0">
              <a:lnSpc>
                <a:spcPts val="2000"/>
              </a:lnSpc>
              <a:buSzPct val="67000"/>
            </a:pPr>
            <a:r>
              <a:rPr lang="en-US" sz="1900" spc="-150" dirty="0">
                <a:solidFill>
                  <a:schemeClr val="tx2">
                    <a:lumMod val="75000"/>
                  </a:schemeClr>
                </a:solidFill>
              </a:rPr>
              <a:t>Clear fluids draining from the nose or </a:t>
            </a:r>
            <a:r>
              <a:rPr lang="en-US" sz="1900" spc="-150" dirty="0" smtClean="0">
                <a:solidFill>
                  <a:schemeClr val="tx2">
                    <a:lumMod val="75000"/>
                  </a:schemeClr>
                </a:solidFill>
              </a:rPr>
              <a:t>ears</a:t>
            </a:r>
          </a:p>
          <a:p>
            <a:pPr lvl="0">
              <a:lnSpc>
                <a:spcPts val="2000"/>
              </a:lnSpc>
              <a:buSzPct val="67000"/>
            </a:pPr>
            <a:endParaRPr lang="en-US" sz="1900" spc="-150" dirty="0">
              <a:solidFill>
                <a:schemeClr val="tx2">
                  <a:lumMod val="75000"/>
                </a:schemeClr>
              </a:solidFill>
            </a:endParaRPr>
          </a:p>
          <a:p>
            <a:pPr lvl="0">
              <a:buSzPct val="67000"/>
            </a:pPr>
            <a:endParaRPr lang="en-US" sz="1900" spc="-150" dirty="0">
              <a:solidFill>
                <a:schemeClr val="tx2">
                  <a:lumMod val="75000"/>
                </a:schemeClr>
              </a:solidFill>
            </a:endParaRPr>
          </a:p>
        </p:txBody>
      </p:sp>
      <p:sp>
        <p:nvSpPr>
          <p:cNvPr id="5" name="Content Placeholder 4"/>
          <p:cNvSpPr>
            <a:spLocks noGrp="1"/>
          </p:cNvSpPr>
          <p:nvPr>
            <p:ph sz="quarter" idx="13"/>
          </p:nvPr>
        </p:nvSpPr>
        <p:spPr>
          <a:xfrm>
            <a:off x="228600" y="1143000"/>
            <a:ext cx="3429000" cy="5257800"/>
          </a:xfrm>
          <a:ln w="25400" cmpd="sng">
            <a:solidFill>
              <a:schemeClr val="accent1"/>
            </a:solidFill>
          </a:ln>
        </p:spPr>
        <p:txBody>
          <a:bodyPr>
            <a:noAutofit/>
          </a:bodyPr>
          <a:lstStyle/>
          <a:p>
            <a:pPr marL="0" indent="0">
              <a:buClr>
                <a:schemeClr val="tx2">
                  <a:lumMod val="75000"/>
                </a:schemeClr>
              </a:buClr>
              <a:buSzPct val="80000"/>
              <a:buNone/>
            </a:pPr>
            <a:r>
              <a:rPr lang="en-US" sz="2200" b="1" spc="-150" dirty="0">
                <a:solidFill>
                  <a:schemeClr val="tx2">
                    <a:lumMod val="75000"/>
                  </a:schemeClr>
                </a:solidFill>
              </a:rPr>
              <a:t>Mild TBI</a:t>
            </a:r>
            <a:r>
              <a:rPr lang="en-US" sz="2200" spc="-150" dirty="0">
                <a:solidFill>
                  <a:schemeClr val="tx2">
                    <a:lumMod val="75000"/>
                  </a:schemeClr>
                </a:solidFill>
              </a:rPr>
              <a:t>/ </a:t>
            </a:r>
            <a:r>
              <a:rPr lang="en-US" sz="2200" b="1" spc="-150" dirty="0">
                <a:solidFill>
                  <a:schemeClr val="tx2">
                    <a:lumMod val="75000"/>
                  </a:schemeClr>
                </a:solidFill>
              </a:rPr>
              <a:t>Concussion</a:t>
            </a:r>
            <a:r>
              <a:rPr lang="en-US" sz="2000" spc="-150" dirty="0">
                <a:solidFill>
                  <a:schemeClr val="tx2">
                    <a:lumMod val="75000"/>
                  </a:schemeClr>
                </a:solidFill>
              </a:rPr>
              <a:t>:</a:t>
            </a:r>
          </a:p>
          <a:p>
            <a:pPr lvl="0">
              <a:lnSpc>
                <a:spcPts val="2000"/>
              </a:lnSpc>
              <a:buClr>
                <a:schemeClr val="tx2">
                  <a:lumMod val="75000"/>
                </a:schemeClr>
              </a:buClr>
              <a:buSzPct val="80000"/>
            </a:pPr>
            <a:r>
              <a:rPr lang="en-US" sz="1800" spc="-150" dirty="0">
                <a:solidFill>
                  <a:schemeClr val="tx2">
                    <a:lumMod val="75000"/>
                  </a:schemeClr>
                </a:solidFill>
              </a:rPr>
              <a:t>Loss of consciousness (LOC) for a few seconds to a few minutes</a:t>
            </a:r>
          </a:p>
          <a:p>
            <a:pPr lvl="0">
              <a:lnSpc>
                <a:spcPts val="2000"/>
              </a:lnSpc>
              <a:buClr>
                <a:schemeClr val="tx2">
                  <a:lumMod val="75000"/>
                </a:schemeClr>
              </a:buClr>
              <a:buSzPct val="80000"/>
            </a:pPr>
            <a:r>
              <a:rPr lang="en-US" sz="1800" spc="-150" dirty="0">
                <a:solidFill>
                  <a:schemeClr val="tx2">
                    <a:lumMod val="75000"/>
                  </a:schemeClr>
                </a:solidFill>
              </a:rPr>
              <a:t>Dazed, confused or disoriented without LOC</a:t>
            </a:r>
          </a:p>
          <a:p>
            <a:pPr lvl="0">
              <a:lnSpc>
                <a:spcPts val="2000"/>
              </a:lnSpc>
              <a:buClr>
                <a:schemeClr val="tx2">
                  <a:lumMod val="75000"/>
                </a:schemeClr>
              </a:buClr>
              <a:buSzPct val="80000"/>
            </a:pPr>
            <a:r>
              <a:rPr lang="en-US" sz="1800" spc="-150" dirty="0">
                <a:solidFill>
                  <a:schemeClr val="tx2">
                    <a:lumMod val="75000"/>
                  </a:schemeClr>
                </a:solidFill>
              </a:rPr>
              <a:t>Memory or/and concentration problems</a:t>
            </a:r>
          </a:p>
          <a:p>
            <a:pPr lvl="0">
              <a:lnSpc>
                <a:spcPts val="2000"/>
              </a:lnSpc>
              <a:buClr>
                <a:schemeClr val="tx2">
                  <a:lumMod val="75000"/>
                </a:schemeClr>
              </a:buClr>
              <a:buSzPct val="80000"/>
            </a:pPr>
            <a:r>
              <a:rPr lang="en-US" sz="1800" spc="-150" dirty="0">
                <a:solidFill>
                  <a:schemeClr val="tx2">
                    <a:lumMod val="75000"/>
                  </a:schemeClr>
                </a:solidFill>
              </a:rPr>
              <a:t>Headache</a:t>
            </a:r>
          </a:p>
          <a:p>
            <a:pPr lvl="0">
              <a:lnSpc>
                <a:spcPts val="2000"/>
              </a:lnSpc>
              <a:buClr>
                <a:schemeClr val="tx2">
                  <a:lumMod val="75000"/>
                </a:schemeClr>
              </a:buClr>
              <a:buSzPct val="80000"/>
            </a:pPr>
            <a:r>
              <a:rPr lang="en-US" sz="1800" spc="-150" dirty="0">
                <a:solidFill>
                  <a:schemeClr val="tx2">
                    <a:lumMod val="75000"/>
                  </a:schemeClr>
                </a:solidFill>
              </a:rPr>
              <a:t>Dizziness and/or poor balance</a:t>
            </a:r>
          </a:p>
          <a:p>
            <a:pPr lvl="0">
              <a:lnSpc>
                <a:spcPts val="2000"/>
              </a:lnSpc>
              <a:buClr>
                <a:schemeClr val="tx2">
                  <a:lumMod val="75000"/>
                </a:schemeClr>
              </a:buClr>
              <a:buSzPct val="80000"/>
            </a:pPr>
            <a:r>
              <a:rPr lang="en-US" sz="1800" spc="-150" dirty="0">
                <a:solidFill>
                  <a:schemeClr val="tx2">
                    <a:lumMod val="75000"/>
                  </a:schemeClr>
                </a:solidFill>
              </a:rPr>
              <a:t>Nausea </a:t>
            </a:r>
          </a:p>
          <a:p>
            <a:pPr lvl="0">
              <a:lnSpc>
                <a:spcPts val="2000"/>
              </a:lnSpc>
              <a:buClr>
                <a:schemeClr val="tx2">
                  <a:lumMod val="75000"/>
                </a:schemeClr>
              </a:buClr>
              <a:buSzPct val="80000"/>
            </a:pPr>
            <a:r>
              <a:rPr lang="en-US" sz="1800" spc="-150" dirty="0">
                <a:solidFill>
                  <a:schemeClr val="tx2">
                    <a:lumMod val="75000"/>
                  </a:schemeClr>
                </a:solidFill>
              </a:rPr>
              <a:t>Vomiting</a:t>
            </a:r>
          </a:p>
          <a:p>
            <a:pPr lvl="0">
              <a:lnSpc>
                <a:spcPts val="2000"/>
              </a:lnSpc>
              <a:buClr>
                <a:schemeClr val="tx2">
                  <a:lumMod val="75000"/>
                </a:schemeClr>
              </a:buClr>
              <a:buSzPct val="80000"/>
            </a:pPr>
            <a:r>
              <a:rPr lang="en-US" sz="1800" spc="-150" dirty="0">
                <a:solidFill>
                  <a:schemeClr val="tx2">
                    <a:lumMod val="75000"/>
                  </a:schemeClr>
                </a:solidFill>
              </a:rPr>
              <a:t>Sensory problems (vision, hearing, taste)</a:t>
            </a:r>
          </a:p>
          <a:p>
            <a:pPr lvl="0">
              <a:lnSpc>
                <a:spcPts val="2000"/>
              </a:lnSpc>
              <a:buClr>
                <a:schemeClr val="tx2">
                  <a:lumMod val="75000"/>
                </a:schemeClr>
              </a:buClr>
              <a:buSzPct val="80000"/>
            </a:pPr>
            <a:r>
              <a:rPr lang="en-US" sz="1800" spc="-150" dirty="0">
                <a:solidFill>
                  <a:schemeClr val="tx2">
                    <a:lumMod val="75000"/>
                  </a:schemeClr>
                </a:solidFill>
              </a:rPr>
              <a:t>Sensitivity to light and/or sound</a:t>
            </a:r>
          </a:p>
          <a:p>
            <a:pPr lvl="0">
              <a:lnSpc>
                <a:spcPts val="2000"/>
              </a:lnSpc>
              <a:buClr>
                <a:schemeClr val="tx2">
                  <a:lumMod val="75000"/>
                </a:schemeClr>
              </a:buClr>
              <a:buSzPct val="80000"/>
            </a:pPr>
            <a:r>
              <a:rPr lang="en-US" sz="1800" spc="-150" dirty="0">
                <a:solidFill>
                  <a:schemeClr val="tx2">
                    <a:lumMod val="75000"/>
                  </a:schemeClr>
                </a:solidFill>
              </a:rPr>
              <a:t>Mood changes</a:t>
            </a:r>
          </a:p>
          <a:p>
            <a:pPr lvl="0">
              <a:lnSpc>
                <a:spcPts val="2000"/>
              </a:lnSpc>
              <a:buClr>
                <a:schemeClr val="tx2">
                  <a:lumMod val="75000"/>
                </a:schemeClr>
              </a:buClr>
              <a:buSzPct val="80000"/>
            </a:pPr>
            <a:r>
              <a:rPr lang="en-US" sz="1800" spc="-150" dirty="0">
                <a:solidFill>
                  <a:schemeClr val="tx2">
                    <a:lumMod val="75000"/>
                  </a:schemeClr>
                </a:solidFill>
              </a:rPr>
              <a:t>Fatigue</a:t>
            </a:r>
          </a:p>
          <a:p>
            <a:pPr lvl="0">
              <a:lnSpc>
                <a:spcPts val="2000"/>
              </a:lnSpc>
              <a:buClr>
                <a:schemeClr val="tx2">
                  <a:lumMod val="75000"/>
                </a:schemeClr>
              </a:buClr>
              <a:buSzPct val="80000"/>
            </a:pPr>
            <a:r>
              <a:rPr lang="en-US" sz="1800" spc="-150" dirty="0">
                <a:solidFill>
                  <a:schemeClr val="tx2">
                    <a:lumMod val="75000"/>
                  </a:schemeClr>
                </a:solidFill>
              </a:rPr>
              <a:t>Change in sleep </a:t>
            </a:r>
            <a:r>
              <a:rPr lang="en-US" sz="1800" spc="-150" dirty="0" smtClean="0">
                <a:solidFill>
                  <a:schemeClr val="tx2">
                    <a:lumMod val="75000"/>
                  </a:schemeClr>
                </a:solidFill>
              </a:rPr>
              <a:t>patterns</a:t>
            </a:r>
            <a:endParaRPr lang="en-US" sz="1800" spc="-150" dirty="0">
              <a:solidFill>
                <a:schemeClr val="tx2">
                  <a:lumMod val="75000"/>
                </a:schemeClr>
              </a:solidFill>
            </a:endParaRPr>
          </a:p>
        </p:txBody>
      </p:sp>
    </p:spTree>
    <p:extLst>
      <p:ext uri="{BB962C8B-B14F-4D97-AF65-F5344CB8AC3E}">
        <p14:creationId xmlns:p14="http://schemas.microsoft.com/office/powerpoint/2010/main" val="717496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utline Slides">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utline Slides">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Outline Slides</Template>
  <TotalTime>198</TotalTime>
  <Words>4876</Words>
  <Application>Microsoft Office PowerPoint</Application>
  <PresentationFormat>On-screen Show (4:3)</PresentationFormat>
  <Paragraphs>517</Paragraphs>
  <Slides>32</Slides>
  <Notes>28</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Outline Slides</vt:lpstr>
      <vt:lpstr>1_Outline Slides</vt:lpstr>
      <vt:lpstr>Linking Domestic Violence and Traumatic Brain Injury</vt:lpstr>
      <vt:lpstr>Traumatic Brain Injury (TBI) Defined2</vt:lpstr>
      <vt:lpstr>Traumatic Brain Injury is…</vt:lpstr>
      <vt:lpstr>Traumatic Brain Injury Is Not...</vt:lpstr>
      <vt:lpstr>What happens when  the brain is injured?</vt:lpstr>
      <vt:lpstr>Who is at risk?</vt:lpstr>
      <vt:lpstr>Leading Causes of TBI 1*</vt:lpstr>
      <vt:lpstr>PowerPoint Presentation</vt:lpstr>
      <vt:lpstr>Signs and Symptoms5</vt:lpstr>
      <vt:lpstr>Some Long Term Effects of TBI </vt:lpstr>
      <vt:lpstr>Physical Changes</vt:lpstr>
      <vt:lpstr>Thinking Changes in “Executive Functioning” </vt:lpstr>
      <vt:lpstr>Emotional/Behavioral/Social Changes</vt:lpstr>
      <vt:lpstr>PowerPoint Presentation</vt:lpstr>
      <vt:lpstr>PowerPoint Presentation</vt:lpstr>
      <vt:lpstr>PowerPoint Presentation</vt:lpstr>
      <vt:lpstr>PowerPoint Presentation</vt:lpstr>
      <vt:lpstr>Typical Descriptions…</vt:lpstr>
      <vt:lpstr>combined… Domestic Violence  and Brain Injury  increase the woman’s risk of: continued harm,  repeated brain injuries, and     program intervention failure  </vt:lpstr>
      <vt:lpstr>Problems for Women with TBI in Shelters </vt:lpstr>
      <vt:lpstr>Helping Women with TBI in Shelters </vt:lpstr>
      <vt:lpstr>Domestic Violence Resources</vt:lpstr>
      <vt:lpstr>PowerPoint Presentation</vt:lpstr>
      <vt:lpstr>Core TBI Service System</vt:lpstr>
      <vt:lpstr>Alabama Head Injury Foundation (AHIF)</vt:lpstr>
      <vt:lpstr>Interactive Community-Based Model (ICBM) A program within the Alabama Department of Rehabilitation Services</vt:lpstr>
      <vt:lpstr>Children’s Rehabilitation Service (CRS) A division within the Alabama Department of Rehabilitation Services</vt:lpstr>
      <vt:lpstr>Vocational Rehabilitation Service (VRS) A division within the Alabama Department of Rehabilitation Services</vt:lpstr>
      <vt:lpstr>Alabama Statewide TBI Core System</vt:lpstr>
      <vt:lpstr>Core System Contacts</vt:lpstr>
      <vt:lpstr>PowerPoint Presentation</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Haleigh Work</dc:creator>
  <cp:lastModifiedBy>Haleigh Work</cp:lastModifiedBy>
  <cp:revision>16</cp:revision>
  <dcterms:created xsi:type="dcterms:W3CDTF">2011-10-10T20:50:31Z</dcterms:created>
  <dcterms:modified xsi:type="dcterms:W3CDTF">2012-02-09T03:47:18Z</dcterms:modified>
</cp:coreProperties>
</file>