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31"/>
  </p:notesMasterIdLst>
  <p:handoutMasterIdLst>
    <p:handoutMasterId r:id="rId32"/>
  </p:handoutMasterIdLst>
  <p:sldIdLst>
    <p:sldId id="273" r:id="rId2"/>
    <p:sldId id="294" r:id="rId3"/>
    <p:sldId id="275" r:id="rId4"/>
    <p:sldId id="276" r:id="rId5"/>
    <p:sldId id="277" r:id="rId6"/>
    <p:sldId id="278" r:id="rId7"/>
    <p:sldId id="279" r:id="rId8"/>
    <p:sldId id="283" r:id="rId9"/>
    <p:sldId id="282" r:id="rId10"/>
    <p:sldId id="295" r:id="rId11"/>
    <p:sldId id="296" r:id="rId12"/>
    <p:sldId id="263" r:id="rId13"/>
    <p:sldId id="264" r:id="rId14"/>
    <p:sldId id="265" r:id="rId15"/>
    <p:sldId id="266" r:id="rId16"/>
    <p:sldId id="267" r:id="rId17"/>
    <p:sldId id="268" r:id="rId18"/>
    <p:sldId id="269" r:id="rId19"/>
    <p:sldId id="262" r:id="rId20"/>
    <p:sldId id="297" r:id="rId21"/>
    <p:sldId id="298" r:id="rId22"/>
    <p:sldId id="299" r:id="rId23"/>
    <p:sldId id="300" r:id="rId24"/>
    <p:sldId id="301" r:id="rId25"/>
    <p:sldId id="302" r:id="rId26"/>
    <p:sldId id="293" r:id="rId27"/>
    <p:sldId id="303"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id="{2179C96E-53B8-4817-B764-6EDF599B173F}">
          <p14:sldIdLst>
            <p14:sldId id="273"/>
          </p14:sldIdLst>
        </p14:section>
        <p14:section name="General TBI" id="{1784CBB7-7A6B-4D85-9C73-A7EBE36179CC}">
          <p14:sldIdLst>
            <p14:sldId id="294"/>
            <p14:sldId id="275"/>
            <p14:sldId id="276"/>
            <p14:sldId id="277"/>
            <p14:sldId id="278"/>
            <p14:sldId id="279"/>
            <p14:sldId id="283"/>
            <p14:sldId id="282"/>
            <p14:sldId id="295"/>
            <p14:sldId id="296"/>
          </p14:sldIdLst>
        </p14:section>
        <p14:section name="Specfic Topic" id="{39DD6FEA-EB76-4156-84F5-2FA4F7F9A6E0}">
          <p14:sldIdLst>
            <p14:sldId id="263"/>
            <p14:sldId id="264"/>
            <p14:sldId id="265"/>
            <p14:sldId id="266"/>
            <p14:sldId id="267"/>
            <p14:sldId id="268"/>
          </p14:sldIdLst>
        </p14:section>
        <p14:section name="Resources" id="{9ABACB61-6D58-4560-B2D7-5C08F13627FF}">
          <p14:sldIdLst>
            <p14:sldId id="269"/>
            <p14:sldId id="262"/>
            <p14:sldId id="297"/>
            <p14:sldId id="298"/>
            <p14:sldId id="299"/>
            <p14:sldId id="300"/>
            <p14:sldId id="301"/>
            <p14:sldId id="302"/>
            <p14:sldId id="293"/>
          </p14:sldIdLst>
        </p14:section>
        <p14:section name="Closer" id="{DF38F250-B9F7-4501-929B-AE52445EFE1F}">
          <p14:sldIdLst>
            <p14:sldId id="303"/>
            <p14:sldId id="289"/>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0909" autoAdjust="0"/>
  </p:normalViewPr>
  <p:slideViewPr>
    <p:cSldViewPr>
      <p:cViewPr>
        <p:scale>
          <a:sx n="60" d="100"/>
          <a:sy n="60" d="100"/>
        </p:scale>
        <p:origin x="-1164" y="-588"/>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50"/>
    </c:view3D>
    <c:floor>
      <c:thickness val="0"/>
    </c:floor>
    <c:sideWall>
      <c:thickness val="0"/>
    </c:sideWall>
    <c:backWall>
      <c:thickness val="0"/>
    </c:backWall>
    <c:plotArea>
      <c:layout>
        <c:manualLayout>
          <c:layoutTarget val="inner"/>
          <c:xMode val="edge"/>
          <c:yMode val="edge"/>
          <c:x val="3.7375015623047118E-2"/>
          <c:y val="5.7276931292679321E-2"/>
          <c:w val="0.91065107246209609"/>
          <c:h val="0.90113226743804176"/>
        </c:manualLayout>
      </c:layout>
      <c:pie3DChart>
        <c:varyColors val="1"/>
        <c:ser>
          <c:idx val="0"/>
          <c:order val="0"/>
          <c:tx>
            <c:strRef>
              <c:f>Sheet1!$B$1</c:f>
              <c:strCache>
                <c:ptCount val="1"/>
                <c:pt idx="0">
                  <c:v>Column1</c:v>
                </c:pt>
              </c:strCache>
            </c:strRef>
          </c:tx>
          <c:explosion val="4"/>
          <c:dLbls>
            <c:dLbl>
              <c:idx val="0"/>
              <c:layout>
                <c:manualLayout>
                  <c:x val="-0.19966721140989452"/>
                  <c:y val="0.10615758967629046"/>
                </c:manualLayout>
              </c:layout>
              <c:tx>
                <c:rich>
                  <a:bodyPr/>
                  <a:lstStyle/>
                  <a:p>
                    <a:r>
                      <a:rPr lang="en-US" sz="2400" spc="-150" dirty="0">
                        <a:solidFill>
                          <a:schemeClr val="bg1"/>
                        </a:solidFill>
                      </a:rPr>
                      <a:t>Falls
35.2%</a:t>
                    </a:r>
                    <a:endParaRPr lang="en-US" sz="2400" dirty="0"/>
                  </a:p>
                </c:rich>
              </c:tx>
              <c:dLblPos val="bestFit"/>
              <c:showLegendKey val="0"/>
              <c:showVal val="0"/>
              <c:showCatName val="1"/>
              <c:showSerName val="0"/>
              <c:showPercent val="1"/>
              <c:showBubbleSize val="0"/>
              <c:separator>
</c:separator>
            </c:dLbl>
            <c:dLbl>
              <c:idx val="1"/>
              <c:layout>
                <c:manualLayout>
                  <c:x val="-0.10489786064477789"/>
                  <c:y val="-0.1490181175269758"/>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dirty="0">
                        <a:solidFill>
                          <a:schemeClr val="bg1"/>
                        </a:solidFill>
                      </a:rPr>
                      <a:t>Motor </a:t>
                    </a:r>
                    <a:r>
                      <a:rPr lang="en-US" sz="2000" spc="-150" dirty="0" smtClean="0">
                        <a:solidFill>
                          <a:schemeClr val="bg1"/>
                        </a:solidFill>
                      </a:rPr>
                      <a:t>vehicle, Traffic</a:t>
                    </a:r>
                    <a:r>
                      <a:rPr lang="en-US" sz="2000" spc="-150" dirty="0">
                        <a:solidFill>
                          <a:schemeClr val="bg1"/>
                        </a:solidFill>
                      </a:rPr>
                      <a:t>
17.3%</a:t>
                    </a:r>
                    <a:endParaRPr lang="en-US" sz="2000" dirty="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2"/>
              <c:layout>
                <c:manualLayout>
                  <c:x val="0.16292098103121724"/>
                  <c:y val="-0.2282548296327824"/>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Struck by,</a:t>
                    </a:r>
                    <a:r>
                      <a:rPr lang="en-US" sz="2000" spc="-150" baseline="0" smtClean="0">
                        <a:solidFill>
                          <a:schemeClr val="bg1"/>
                        </a:solidFill>
                      </a:rPr>
                      <a:t> A</a:t>
                    </a:r>
                    <a:r>
                      <a:rPr lang="en-US" sz="2000" spc="-150" smtClean="0">
                        <a:solidFill>
                          <a:schemeClr val="bg1"/>
                        </a:solidFill>
                      </a:rPr>
                      <a:t>gainst </a:t>
                    </a:r>
                    <a:r>
                      <a:rPr lang="en-US" sz="2000" spc="-150" dirty="0" smtClean="0">
                        <a:solidFill>
                          <a:schemeClr val="bg1"/>
                        </a:solidFill>
                      </a:rPr>
                      <a:t>E</a:t>
                    </a:r>
                    <a:r>
                      <a:rPr lang="en-US" sz="2000" spc="-150" smtClean="0">
                        <a:solidFill>
                          <a:schemeClr val="bg1"/>
                        </a:solidFill>
                      </a:rPr>
                      <a:t>vents</a:t>
                    </a:r>
                    <a:r>
                      <a:rPr lang="en-US" sz="2000" spc="-150">
                        <a:solidFill>
                          <a:schemeClr val="bg1"/>
                        </a:solidFill>
                      </a:rPr>
                      <a:t>
16.5%</a:t>
                    </a:r>
                    <a:endParaRPr lang="en-US" sz="200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3"/>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Unknown,</a:t>
                    </a:r>
                    <a:r>
                      <a:rPr lang="en-US" sz="2000" spc="-150" baseline="0" smtClean="0">
                        <a:solidFill>
                          <a:schemeClr val="bg1"/>
                        </a:solidFill>
                      </a:rPr>
                      <a:t> </a:t>
                    </a:r>
                    <a:r>
                      <a:rPr lang="en-US" sz="2000" spc="-150" smtClean="0">
                        <a:solidFill>
                          <a:schemeClr val="bg1"/>
                        </a:solidFill>
                      </a:rPr>
                      <a:t>Other</a:t>
                    </a:r>
                    <a:r>
                      <a:rPr lang="en-US" sz="2000" spc="-150">
                        <a:solidFill>
                          <a:schemeClr val="bg1"/>
                        </a:solidFill>
                      </a:rPr>
                      <a:t>
21.0%</a:t>
                    </a:r>
                    <a:endParaRPr lang="en-US" sz="2000"/>
                  </a:p>
                </c:rich>
              </c:tx>
              <c:numFmt formatCode="0.0%" sourceLinked="0"/>
              <c:spPr>
                <a:effectLst>
                  <a:outerShdw blurRad="76200" dist="25400" dir="18900000" sx="103000" sy="103000" kx="-1200000" algn="bl" rotWithShape="0">
                    <a:prstClr val="black">
                      <a:alpha val="31000"/>
                    </a:prstClr>
                  </a:outerShdw>
                </a:effectLst>
              </c:spPr>
              <c:dLblPos val="inEnd"/>
              <c:showLegendKey val="0"/>
              <c:showVal val="0"/>
              <c:showCatName val="1"/>
              <c:showSerName val="0"/>
              <c:showPercent val="1"/>
              <c:showBubbleSize val="0"/>
              <c:separator>
</c:separator>
            </c:dLbl>
            <c:dLbl>
              <c:idx val="4"/>
              <c:layout>
                <c:manualLayout>
                  <c:x val="9.2683126147693071E-2"/>
                  <c:y val="9.9001724821934797E-2"/>
                </c:manualLayout>
              </c:layout>
              <c:numFmt formatCode="0.0%" sourceLinked="0"/>
              <c:spPr>
                <a:effectLst>
                  <a:outerShdw blurRad="76200" dist="25400" dir="18900000" sx="103000" sy="103000" kx="-1200000" algn="bl" rotWithShape="0">
                    <a:prstClr val="black">
                      <a:alpha val="31000"/>
                    </a:prstClr>
                  </a:outerShdw>
                </a:effectLst>
              </c:spPr>
              <c:txPr>
                <a:bodyPr rot="0"/>
                <a:lstStyle/>
                <a:p>
                  <a:pPr>
                    <a:defRPr sz="2000" b="1" i="0" kern="900" cap="none" spc="-150" baseline="0">
                      <a:solidFill>
                        <a:schemeClr val="bg1"/>
                      </a:solidFill>
                      <a:latin typeface="Georgia" pitchFamily="18" charset="0"/>
                      <a:ea typeface="Tahoma" pitchFamily="34" charset="0"/>
                      <a:cs typeface="Tahoma" pitchFamily="34" charset="0"/>
                    </a:defRPr>
                  </a:pPr>
                  <a:endParaRPr lang="en-US"/>
                </a:p>
              </c:txPr>
              <c:dLblPos val="bestFit"/>
              <c:showLegendKey val="0"/>
              <c:showVal val="0"/>
              <c:showCatName val="1"/>
              <c:showSerName val="0"/>
              <c:showPercent val="1"/>
              <c:showBubbleSize val="0"/>
              <c:separator>
</c:separator>
            </c:dLbl>
            <c:numFmt formatCode="0.0%" sourceLinked="0"/>
            <c:spPr>
              <a:effectLst>
                <a:outerShdw blurRad="76200" dist="25400" dir="18900000" sx="103000" sy="103000" kx="-1200000" algn="bl" rotWithShape="0">
                  <a:prstClr val="black">
                    <a:alpha val="31000"/>
                  </a:prstClr>
                </a:outerShdw>
              </a:effectLst>
            </c:spPr>
            <c:txPr>
              <a:bodyPr rot="0"/>
              <a:lstStyle/>
              <a:p>
                <a:pPr>
                  <a:defRPr sz="1800" b="1" i="0" kern="900" cap="none" spc="-150" baseline="0">
                    <a:solidFill>
                      <a:schemeClr val="bg1"/>
                    </a:solidFill>
                    <a:latin typeface="Georgia" pitchFamily="18" charset="0"/>
                    <a:ea typeface="Tahoma" pitchFamily="34" charset="0"/>
                    <a:cs typeface="Tahoma" pitchFamily="34" charset="0"/>
                  </a:defRPr>
                </a:pPr>
                <a:endParaRPr lang="en-US"/>
              </a:p>
            </c:txPr>
            <c:dLblPos val="inEnd"/>
            <c:showLegendKey val="0"/>
            <c:showVal val="0"/>
            <c:showCatName val="1"/>
            <c:showSerName val="0"/>
            <c:showPercent val="1"/>
            <c:showBubbleSize val="0"/>
            <c:separator>
</c:separator>
            <c:showLeaderLines val="1"/>
          </c:dLbls>
          <c:cat>
            <c:strRef>
              <c:f>Sheet1!$A$2:$A$6</c:f>
              <c:strCache>
                <c:ptCount val="5"/>
                <c:pt idx="0">
                  <c:v>Falls</c:v>
                </c:pt>
                <c:pt idx="1">
                  <c:v>Motor vehicle-Traffic</c:v>
                </c:pt>
                <c:pt idx="2">
                  <c:v>Struckby/against events</c:v>
                </c:pt>
                <c:pt idx="3">
                  <c:v>Unknown/Other</c:v>
                </c:pt>
                <c:pt idx="4">
                  <c:v>Assaults</c:v>
                </c:pt>
              </c:strCache>
            </c:strRef>
          </c:cat>
          <c:val>
            <c:numRef>
              <c:f>Sheet1!$B$2:$B$6</c:f>
              <c:numCache>
                <c:formatCode>General</c:formatCode>
                <c:ptCount val="5"/>
                <c:pt idx="0">
                  <c:v>35.200000000000003</c:v>
                </c:pt>
                <c:pt idx="1">
                  <c:v>17.3</c:v>
                </c:pt>
                <c:pt idx="2">
                  <c:v>16.5</c:v>
                </c:pt>
                <c:pt idx="3">
                  <c:v>21</c:v>
                </c:pt>
                <c:pt idx="4">
                  <c:v>10</c:v>
                </c:pt>
              </c:numCache>
            </c:numRef>
          </c:val>
        </c:ser>
        <c:dLbls>
          <c:showLegendKey val="0"/>
          <c:showVal val="0"/>
          <c:showCatName val="0"/>
          <c:showSerName val="0"/>
          <c:showPercent val="0"/>
          <c:showBubbleSize val="0"/>
          <c:showLeaderLines val="1"/>
        </c:dLbls>
      </c:pie3DChart>
      <c:spPr>
        <a:ln>
          <a:noFill/>
        </a:ln>
        <a:effectLst>
          <a:outerShdw blurRad="63500" sx="102000" sy="102000" algn="ctr" rotWithShape="0">
            <a:prstClr val="black">
              <a:alpha val="40000"/>
            </a:prstClr>
          </a:outerShdw>
        </a:effectLst>
        <a:scene3d>
          <a:camera prst="orthographicFront"/>
          <a:lightRig rig="threePt" dir="t"/>
        </a:scene3d>
        <a:sp3d/>
      </c:spPr>
    </c:plotArea>
    <c:plotVisOnly val="1"/>
    <c:dispBlanksAs val="gap"/>
    <c:showDLblsOverMax val="0"/>
  </c:chart>
  <c:spPr>
    <a:effectLst/>
    <a:scene3d>
      <a:camera prst="orthographicFront"/>
      <a:lightRig rig="threePt" dir="t"/>
    </a:scene3d>
    <a:sp3d prstMaterial="fla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3E769-ACB4-452C-BB72-CFD61704BE33}" type="doc">
      <dgm:prSet loTypeId="urn:microsoft.com/office/officeart/2008/layout/RadialCluster" loCatId="cycle" qsTypeId="urn:microsoft.com/office/officeart/2005/8/quickstyle/simple1" qsCatId="simple" csTypeId="urn:microsoft.com/office/officeart/2005/8/colors/accent1_4" csCatId="accent1" phldr="1"/>
      <dgm:spPr/>
      <dgm:t>
        <a:bodyPr/>
        <a:lstStyle/>
        <a:p>
          <a:endParaRPr lang="en-US"/>
        </a:p>
      </dgm:t>
    </dgm:pt>
    <dgm:pt modelId="{02E154D8-0E03-451A-A8C5-98EA4246D035}">
      <dgm:prSet phldrT="[Text]" custT="1"/>
      <dgm:spPr>
        <a:solidFill>
          <a:schemeClr val="tx2">
            <a:lumMod val="75000"/>
          </a:schemeClr>
        </a:solidFill>
      </dgm:spPr>
      <dgm:t>
        <a:bodyPr/>
        <a:lstStyle/>
        <a:p>
          <a:pPr>
            <a:lnSpc>
              <a:spcPct val="90000"/>
            </a:lnSpc>
          </a:pPr>
          <a:r>
            <a:rPr lang="en-US" sz="3200" b="0" spc="-150" dirty="0" smtClean="0">
              <a:effectLst>
                <a:outerShdw blurRad="38100" dist="38100" dir="2700000" algn="tl">
                  <a:srgbClr val="000000">
                    <a:alpha val="43137"/>
                  </a:srgbClr>
                </a:outerShdw>
              </a:effectLst>
            </a:rPr>
            <a:t>  </a:t>
          </a:r>
          <a:r>
            <a:rPr lang="en-US" sz="3200" b="0" spc="0" dirty="0" smtClean="0">
              <a:effectLst>
                <a:outerShdw blurRad="38100" dist="38100" dir="2700000" algn="tl">
                  <a:srgbClr val="000000">
                    <a:alpha val="43137"/>
                  </a:srgbClr>
                </a:outerShdw>
              </a:effectLst>
            </a:rPr>
            <a:t>TBI: “</a:t>
          </a:r>
          <a:r>
            <a:rPr lang="en-US" sz="3200" b="0" i="0" spc="0" dirty="0" smtClean="0">
              <a:effectLst>
                <a:outerShdw blurRad="38100" dist="38100" dir="2700000" algn="tl">
                  <a:srgbClr val="000000">
                    <a:alpha val="43137"/>
                  </a:srgbClr>
                </a:outerShdw>
              </a:effectLst>
            </a:rPr>
            <a:t>an alteration in brain function, or other evidence of brain pathology, caused by an external force” </a:t>
          </a:r>
          <a:endParaRPr lang="en-US" sz="3200" b="0" i="0" spc="0" baseline="20000" dirty="0" smtClean="0">
            <a:effectLst>
              <a:outerShdw blurRad="38100" dist="38100" dir="2700000" algn="tl">
                <a:srgbClr val="000000">
                  <a:alpha val="43137"/>
                </a:srgbClr>
              </a:outerShdw>
            </a:effectLst>
          </a:endParaRPr>
        </a:p>
        <a:p>
          <a:pPr>
            <a:lnSpc>
              <a:spcPct val="70000"/>
            </a:lnSpc>
          </a:pPr>
          <a:r>
            <a:rPr lang="en-US" sz="2400" b="0" i="0" spc="0" dirty="0" smtClean="0">
              <a:effectLst>
                <a:outerShdw blurRad="38100" dist="38100" dir="2700000" algn="tl">
                  <a:srgbClr val="000000">
                    <a:alpha val="43137"/>
                  </a:srgbClr>
                </a:outerShdw>
              </a:effectLst>
            </a:rPr>
            <a:t>(Strokes</a:t>
          </a:r>
          <a:r>
            <a:rPr lang="en-US" sz="2400" b="0" spc="0" dirty="0" smtClean="0">
              <a:effectLst>
                <a:outerShdw blurRad="38100" dist="38100" dir="2700000" algn="tl">
                  <a:srgbClr val="000000">
                    <a:alpha val="43137"/>
                  </a:srgbClr>
                </a:outerShdw>
              </a:effectLst>
            </a:rPr>
            <a:t>, aneurisms, etc. </a:t>
          </a:r>
        </a:p>
        <a:p>
          <a:pPr>
            <a:lnSpc>
              <a:spcPct val="70000"/>
            </a:lnSpc>
          </a:pPr>
          <a:r>
            <a:rPr lang="en-US" sz="2400" b="0" spc="0" dirty="0" smtClean="0">
              <a:effectLst>
                <a:outerShdw blurRad="38100" dist="38100" dir="2700000" algn="tl">
                  <a:srgbClr val="000000">
                    <a:alpha val="43137"/>
                  </a:srgbClr>
                </a:outerShdw>
              </a:effectLst>
            </a:rPr>
            <a:t>are examples of internal trauma) </a:t>
          </a:r>
          <a:endParaRPr lang="en-US" sz="2400" b="0" spc="0" dirty="0">
            <a:effectLst>
              <a:outerShdw blurRad="38100" dist="38100" dir="2700000" algn="tl">
                <a:srgbClr val="000000">
                  <a:alpha val="43137"/>
                </a:srgbClr>
              </a:outerShdw>
            </a:effectLst>
          </a:endParaRPr>
        </a:p>
      </dgm:t>
    </dgm:pt>
    <dgm:pt modelId="{7C1B04E3-5595-455E-8BF7-C855051C94BF}" type="parTrans" cxnId="{7F557B32-A88E-4F5F-A4A0-39CA5A4B7D3B}">
      <dgm:prSet/>
      <dgm:spPr/>
      <dgm:t>
        <a:bodyPr/>
        <a:lstStyle/>
        <a:p>
          <a:endParaRPr lang="en-US"/>
        </a:p>
      </dgm:t>
    </dgm:pt>
    <dgm:pt modelId="{A290762A-0C06-414B-93EE-ED37153368F7}" type="sibTrans" cxnId="{7F557B32-A88E-4F5F-A4A0-39CA5A4B7D3B}">
      <dgm:prSet/>
      <dgm:spPr/>
      <dgm:t>
        <a:bodyPr/>
        <a:lstStyle/>
        <a:p>
          <a:endParaRPr lang="en-US"/>
        </a:p>
      </dgm:t>
    </dgm:pt>
    <dgm:pt modelId="{735B2713-2A54-4061-AE83-DBFD995BD00E}">
      <dgm:prSet phldrT="[Text]" custT="1"/>
      <dgm:spPr/>
      <dgm:t>
        <a:bodyPr/>
        <a:lstStyle/>
        <a:p>
          <a:pPr algn="ctr">
            <a:spcAft>
              <a:spcPts val="600"/>
            </a:spcAft>
          </a:pPr>
          <a:r>
            <a:rPr lang="en-US" sz="2500" b="1" u="sng" spc="-150" baseline="0" dirty="0" smtClean="0">
              <a:solidFill>
                <a:schemeClr val="tx2">
                  <a:lumMod val="50000"/>
                </a:schemeClr>
              </a:solidFill>
              <a:effectLst/>
            </a:rPr>
            <a:t>Closed</a:t>
          </a:r>
          <a:r>
            <a:rPr lang="en-US" sz="2400" b="1" u="none" spc="-150" baseline="0" dirty="0" smtClean="0">
              <a:solidFill>
                <a:schemeClr val="tx2">
                  <a:lumMod val="50000"/>
                </a:schemeClr>
              </a:solidFill>
              <a:effectLst/>
            </a:rPr>
            <a:t> TBI :  brain is damaged without penetrating skull</a:t>
          </a:r>
        </a:p>
        <a:p>
          <a:pPr algn="ctr">
            <a:spcAft>
              <a:spcPts val="600"/>
            </a:spcAft>
          </a:pPr>
          <a:r>
            <a:rPr lang="en-US" sz="2400" b="1" u="none" spc="-150" baseline="0" dirty="0" smtClean="0">
              <a:solidFill>
                <a:schemeClr val="tx2">
                  <a:lumMod val="50000"/>
                </a:schemeClr>
              </a:solidFill>
              <a:effectLst/>
            </a:rPr>
            <a:t>(Most common &amp; results from falls, car accidents, assault, etc.)</a:t>
          </a:r>
        </a:p>
        <a:p>
          <a:pPr algn="ctr">
            <a:spcAft>
              <a:spcPts val="600"/>
            </a:spcAft>
          </a:pPr>
          <a:r>
            <a:rPr lang="en-US" sz="2500" b="1" u="sng" spc="-150" baseline="0" dirty="0" smtClean="0">
              <a:solidFill>
                <a:schemeClr val="tx2">
                  <a:lumMod val="50000"/>
                </a:schemeClr>
              </a:solidFill>
              <a:effectLst/>
            </a:rPr>
            <a:t>Open</a:t>
          </a:r>
          <a:r>
            <a:rPr lang="en-US" sz="2400" b="1" u="none" spc="-150" baseline="0" dirty="0" smtClean="0">
              <a:solidFill>
                <a:schemeClr val="tx2">
                  <a:lumMod val="50000"/>
                </a:schemeClr>
              </a:solidFill>
              <a:effectLst/>
            </a:rPr>
            <a:t> TBI :  skull penetrated by an external object </a:t>
          </a:r>
        </a:p>
        <a:p>
          <a:pPr algn="ctr">
            <a:spcAft>
              <a:spcPts val="600"/>
            </a:spcAft>
          </a:pPr>
          <a:r>
            <a:rPr lang="en-US" sz="2400" b="1" u="none" spc="-150" baseline="0" dirty="0" smtClean="0">
              <a:solidFill>
                <a:schemeClr val="tx2">
                  <a:lumMod val="50000"/>
                </a:schemeClr>
              </a:solidFill>
              <a:effectLst/>
            </a:rPr>
            <a:t>(i.e. gun shot wound)</a:t>
          </a:r>
          <a:endParaRPr lang="en-US" sz="2400" b="1" u="none" spc="-150" baseline="0" dirty="0">
            <a:solidFill>
              <a:schemeClr val="tx2">
                <a:lumMod val="50000"/>
              </a:schemeClr>
            </a:solidFill>
            <a:effectLst/>
          </a:endParaRPr>
        </a:p>
      </dgm:t>
    </dgm:pt>
    <dgm:pt modelId="{33624416-61E5-4C2E-B8E3-A8971EC80C45}" type="parTrans" cxnId="{516B7932-647E-4E80-AAD5-826B83794B09}">
      <dgm:prSet/>
      <dgm:spPr/>
      <dgm:t>
        <a:bodyPr/>
        <a:lstStyle/>
        <a:p>
          <a:endParaRPr lang="en-US">
            <a:ln>
              <a:solidFill>
                <a:schemeClr val="bg1"/>
              </a:solidFill>
            </a:ln>
          </a:endParaRPr>
        </a:p>
      </dgm:t>
    </dgm:pt>
    <dgm:pt modelId="{F08325D8-3046-4DB3-831C-84C84B2ABA1D}" type="sibTrans" cxnId="{516B7932-647E-4E80-AAD5-826B83794B09}">
      <dgm:prSet/>
      <dgm:spPr/>
      <dgm:t>
        <a:bodyPr/>
        <a:lstStyle/>
        <a:p>
          <a:endParaRPr lang="en-US"/>
        </a:p>
      </dgm:t>
    </dgm:pt>
    <dgm:pt modelId="{D6406990-0B5F-4B21-A189-EDE20FB5226B}" type="pres">
      <dgm:prSet presAssocID="{9843E769-ACB4-452C-BB72-CFD61704BE33}" presName="Name0" presStyleCnt="0">
        <dgm:presLayoutVars>
          <dgm:chMax val="1"/>
          <dgm:chPref val="1"/>
          <dgm:dir/>
          <dgm:animOne val="branch"/>
          <dgm:animLvl val="lvl"/>
        </dgm:presLayoutVars>
      </dgm:prSet>
      <dgm:spPr/>
      <dgm:t>
        <a:bodyPr/>
        <a:lstStyle/>
        <a:p>
          <a:endParaRPr lang="en-US"/>
        </a:p>
      </dgm:t>
    </dgm:pt>
    <dgm:pt modelId="{6E2C917D-A4FA-4C22-A911-EA7E5C0EE552}" type="pres">
      <dgm:prSet presAssocID="{02E154D8-0E03-451A-A8C5-98EA4246D035}" presName="singleCycle" presStyleCnt="0"/>
      <dgm:spPr/>
      <dgm:t>
        <a:bodyPr/>
        <a:lstStyle/>
        <a:p>
          <a:endParaRPr lang="en-US"/>
        </a:p>
      </dgm:t>
    </dgm:pt>
    <dgm:pt modelId="{F9120EB0-8B2B-4783-8A34-1AE7ED802D70}" type="pres">
      <dgm:prSet presAssocID="{02E154D8-0E03-451A-A8C5-98EA4246D035}" presName="singleCenter" presStyleLbl="node1" presStyleIdx="0" presStyleCnt="2" custScaleX="281257" custScaleY="129004" custLinFactNeighborX="21560" custLinFactNeighborY="-16363">
        <dgm:presLayoutVars>
          <dgm:chMax val="7"/>
          <dgm:chPref val="7"/>
        </dgm:presLayoutVars>
      </dgm:prSet>
      <dgm:spPr>
        <a:prstGeom prst="horizontalScroll">
          <a:avLst/>
        </a:prstGeom>
      </dgm:spPr>
      <dgm:t>
        <a:bodyPr/>
        <a:lstStyle/>
        <a:p>
          <a:endParaRPr lang="en-US"/>
        </a:p>
      </dgm:t>
    </dgm:pt>
    <dgm:pt modelId="{2AF0D11B-4DFE-497F-A91A-80FA427A5148}" type="pres">
      <dgm:prSet presAssocID="{33624416-61E5-4C2E-B8E3-A8971EC80C45}" presName="Name56" presStyleLbl="parChTrans1D2" presStyleIdx="0" presStyleCnt="1"/>
      <dgm:spPr/>
      <dgm:t>
        <a:bodyPr/>
        <a:lstStyle/>
        <a:p>
          <a:endParaRPr lang="en-US"/>
        </a:p>
      </dgm:t>
    </dgm:pt>
    <dgm:pt modelId="{2A47D2E5-5573-4A03-A586-E4C986413F24}" type="pres">
      <dgm:prSet presAssocID="{735B2713-2A54-4061-AE83-DBFD995BD00E}" presName="text0" presStyleLbl="node1" presStyleIdx="1" presStyleCnt="2" custScaleX="411725" custScaleY="145960" custRadScaleRad="65323" custRadScaleInc="22949">
        <dgm:presLayoutVars>
          <dgm:bulletEnabled val="1"/>
        </dgm:presLayoutVars>
      </dgm:prSet>
      <dgm:spPr>
        <a:prstGeom prst="horizontalScroll">
          <a:avLst/>
        </a:prstGeom>
      </dgm:spPr>
      <dgm:t>
        <a:bodyPr/>
        <a:lstStyle/>
        <a:p>
          <a:endParaRPr lang="en-US"/>
        </a:p>
      </dgm:t>
    </dgm:pt>
  </dgm:ptLst>
  <dgm:cxnLst>
    <dgm:cxn modelId="{3632C25D-28BB-42C5-9DEA-E06E4D6DF7B3}" type="presOf" srcId="{33624416-61E5-4C2E-B8E3-A8971EC80C45}" destId="{2AF0D11B-4DFE-497F-A91A-80FA427A5148}" srcOrd="0" destOrd="0" presId="urn:microsoft.com/office/officeart/2008/layout/RadialCluster"/>
    <dgm:cxn modelId="{6C6D5AA9-E680-44C8-A56F-C751C29B1F9E}" type="presOf" srcId="{02E154D8-0E03-451A-A8C5-98EA4246D035}" destId="{F9120EB0-8B2B-4783-8A34-1AE7ED802D70}" srcOrd="0" destOrd="0" presId="urn:microsoft.com/office/officeart/2008/layout/RadialCluster"/>
    <dgm:cxn modelId="{516B7932-647E-4E80-AAD5-826B83794B09}" srcId="{02E154D8-0E03-451A-A8C5-98EA4246D035}" destId="{735B2713-2A54-4061-AE83-DBFD995BD00E}" srcOrd="0" destOrd="0" parTransId="{33624416-61E5-4C2E-B8E3-A8971EC80C45}" sibTransId="{F08325D8-3046-4DB3-831C-84C84B2ABA1D}"/>
    <dgm:cxn modelId="{DD4E2257-3D0D-48D3-B7BC-35F029DC3FA7}" type="presOf" srcId="{9843E769-ACB4-452C-BB72-CFD61704BE33}" destId="{D6406990-0B5F-4B21-A189-EDE20FB5226B}" srcOrd="0" destOrd="0" presId="urn:microsoft.com/office/officeart/2008/layout/RadialCluster"/>
    <dgm:cxn modelId="{7F557B32-A88E-4F5F-A4A0-39CA5A4B7D3B}" srcId="{9843E769-ACB4-452C-BB72-CFD61704BE33}" destId="{02E154D8-0E03-451A-A8C5-98EA4246D035}" srcOrd="0" destOrd="0" parTransId="{7C1B04E3-5595-455E-8BF7-C855051C94BF}" sibTransId="{A290762A-0C06-414B-93EE-ED37153368F7}"/>
    <dgm:cxn modelId="{4CEB1775-5E14-4921-A528-25C449A4146D}" type="presOf" srcId="{735B2713-2A54-4061-AE83-DBFD995BD00E}" destId="{2A47D2E5-5573-4A03-A586-E4C986413F24}" srcOrd="0" destOrd="0" presId="urn:microsoft.com/office/officeart/2008/layout/RadialCluster"/>
    <dgm:cxn modelId="{080CFC19-EC80-40B3-BFF0-1DD0E926ADE3}" type="presParOf" srcId="{D6406990-0B5F-4B21-A189-EDE20FB5226B}" destId="{6E2C917D-A4FA-4C22-A911-EA7E5C0EE552}" srcOrd="0" destOrd="0" presId="urn:microsoft.com/office/officeart/2008/layout/RadialCluster"/>
    <dgm:cxn modelId="{D6002EE8-E90B-406D-8D21-818F0FD2C827}" type="presParOf" srcId="{6E2C917D-A4FA-4C22-A911-EA7E5C0EE552}" destId="{F9120EB0-8B2B-4783-8A34-1AE7ED802D70}" srcOrd="0" destOrd="0" presId="urn:microsoft.com/office/officeart/2008/layout/RadialCluster"/>
    <dgm:cxn modelId="{6EE16851-12C7-455C-821F-F75103966B24}" type="presParOf" srcId="{6E2C917D-A4FA-4C22-A911-EA7E5C0EE552}" destId="{2AF0D11B-4DFE-497F-A91A-80FA427A5148}" srcOrd="1" destOrd="0" presId="urn:microsoft.com/office/officeart/2008/layout/RadialCluster"/>
    <dgm:cxn modelId="{0A0417D5-44C5-4F3C-8E35-078EB03400FC}" type="presParOf" srcId="{6E2C917D-A4FA-4C22-A911-EA7E5C0EE552}" destId="{2A47D2E5-5573-4A03-A586-E4C986413F24}" srcOrd="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2B2D7-20FB-4D1A-8784-A83A85B19C72}"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B80CE4C4-C412-41C6-A221-B44EBB99CA8C}">
      <dgm:prSet phldrT="[Text]"/>
      <dgm:spPr>
        <a:solidFill>
          <a:schemeClr val="tx2">
            <a:lumMod val="75000"/>
          </a:schemeClr>
        </a:solidFill>
      </dgm:spPr>
      <dgm:t>
        <a:bodyPr anchor="ctr"/>
        <a:lstStyle/>
        <a:p>
          <a:pPr algn="l"/>
          <a:r>
            <a:rPr lang="en-US" u="sng" dirty="0" err="1" smtClean="0"/>
            <a:t>Neuromedical</a:t>
          </a:r>
          <a:endParaRPr lang="en-US" u="sng" dirty="0" smtClean="0"/>
        </a:p>
        <a:p>
          <a:pPr algn="l"/>
          <a:r>
            <a:rPr lang="en-US" dirty="0" smtClean="0"/>
            <a:t>Headaches, Poor Balance, Change in taste/smell/hearing, Pain Issues,  Seizures,        Sleep Disturbance, </a:t>
          </a:r>
          <a:endParaRPr lang="en-US" dirty="0"/>
        </a:p>
      </dgm:t>
    </dgm:pt>
    <dgm:pt modelId="{EF241DB2-A1A5-4FC0-AFDF-327F71EC3EC2}" type="parTrans" cxnId="{5215B6B9-022C-4FAD-AC2B-8C8038299935}">
      <dgm:prSet/>
      <dgm:spPr/>
      <dgm:t>
        <a:bodyPr/>
        <a:lstStyle/>
        <a:p>
          <a:endParaRPr lang="en-US"/>
        </a:p>
      </dgm:t>
    </dgm:pt>
    <dgm:pt modelId="{693027CD-54FE-4973-8CA7-2F8AFC70B24D}" type="sibTrans" cxnId="{5215B6B9-022C-4FAD-AC2B-8C8038299935}">
      <dgm:prSet/>
      <dgm:spPr/>
      <dgm:t>
        <a:bodyPr/>
        <a:lstStyle/>
        <a:p>
          <a:endParaRPr lang="en-US"/>
        </a:p>
      </dgm:t>
    </dgm:pt>
    <dgm:pt modelId="{9104AFDD-88C3-44F3-B4F2-A1E5CE170B27}">
      <dgm:prSet phldrT="[Text]"/>
      <dgm:spPr>
        <a:solidFill>
          <a:schemeClr val="tx2">
            <a:lumMod val="75000"/>
          </a:schemeClr>
        </a:solidFill>
      </dgm:spPr>
      <dgm:t>
        <a:bodyPr/>
        <a:lstStyle/>
        <a:p>
          <a:pPr algn="r"/>
          <a:r>
            <a:rPr lang="en-US" u="sng" dirty="0" smtClean="0"/>
            <a:t>Behavioral-Emotional</a:t>
          </a:r>
        </a:p>
        <a:p>
          <a:pPr algn="r"/>
          <a:r>
            <a:rPr lang="en-US" dirty="0" smtClean="0"/>
            <a:t>Irritability, Depression, Lack of motivation, Desocialization, Impulsivity, Loss of emotional control </a:t>
          </a:r>
          <a:endParaRPr lang="en-US" dirty="0"/>
        </a:p>
      </dgm:t>
    </dgm:pt>
    <dgm:pt modelId="{D9702F90-C129-4EA8-A344-BDAF096F63F3}" type="parTrans" cxnId="{A164B3A1-853F-437E-9370-5C4E3A4F76F6}">
      <dgm:prSet/>
      <dgm:spPr/>
      <dgm:t>
        <a:bodyPr/>
        <a:lstStyle/>
        <a:p>
          <a:endParaRPr lang="en-US"/>
        </a:p>
      </dgm:t>
    </dgm:pt>
    <dgm:pt modelId="{BF507DA1-17D2-4805-860B-08914A7E1947}" type="sibTrans" cxnId="{A164B3A1-853F-437E-9370-5C4E3A4F76F6}">
      <dgm:prSet/>
      <dgm:spPr/>
      <dgm:t>
        <a:bodyPr/>
        <a:lstStyle/>
        <a:p>
          <a:endParaRPr lang="en-US"/>
        </a:p>
      </dgm:t>
    </dgm:pt>
    <dgm:pt modelId="{9717430C-C2DC-4ED1-B699-B2CAE035F141}">
      <dgm:prSet phldrT="[Text]"/>
      <dgm:spPr>
        <a:solidFill>
          <a:schemeClr val="tx2">
            <a:lumMod val="75000"/>
          </a:schemeClr>
        </a:solidFill>
      </dgm:spPr>
      <dgm:t>
        <a:bodyPr/>
        <a:lstStyle/>
        <a:p>
          <a:pPr algn="l"/>
          <a:r>
            <a:rPr lang="en-US" u="sng" dirty="0" smtClean="0"/>
            <a:t>Communication</a:t>
          </a:r>
        </a:p>
        <a:p>
          <a:pPr algn="l"/>
          <a:r>
            <a:rPr lang="en-US" dirty="0" smtClean="0"/>
            <a:t>Poor listening and conversational skills,       Word-retrieval problems, Speech Impairment</a:t>
          </a:r>
          <a:endParaRPr lang="en-US" dirty="0"/>
        </a:p>
      </dgm:t>
    </dgm:pt>
    <dgm:pt modelId="{90B4E19F-433A-4555-96CB-A161089FD816}" type="parTrans" cxnId="{33F6AEFF-1EAF-47C6-B35F-50D6F9605BA8}">
      <dgm:prSet/>
      <dgm:spPr/>
      <dgm:t>
        <a:bodyPr/>
        <a:lstStyle/>
        <a:p>
          <a:endParaRPr lang="en-US"/>
        </a:p>
      </dgm:t>
    </dgm:pt>
    <dgm:pt modelId="{1BF85049-0BF8-4FF9-9D37-A4F7A82C3372}" type="sibTrans" cxnId="{33F6AEFF-1EAF-47C6-B35F-50D6F9605BA8}">
      <dgm:prSet/>
      <dgm:spPr/>
      <dgm:t>
        <a:bodyPr/>
        <a:lstStyle/>
        <a:p>
          <a:endParaRPr lang="en-US"/>
        </a:p>
      </dgm:t>
    </dgm:pt>
    <dgm:pt modelId="{024082CC-30B9-42DC-A6A5-CA7330B76072}">
      <dgm:prSet phldrT="[Text]"/>
      <dgm:spPr>
        <a:solidFill>
          <a:schemeClr val="tx2">
            <a:lumMod val="75000"/>
          </a:schemeClr>
        </a:solidFill>
      </dgm:spPr>
      <dgm:t>
        <a:bodyPr/>
        <a:lstStyle/>
        <a:p>
          <a:pPr algn="r"/>
          <a:r>
            <a:rPr lang="en-US" u="sng" dirty="0" smtClean="0"/>
            <a:t>Cognitive</a:t>
          </a:r>
        </a:p>
        <a:p>
          <a:pPr algn="r"/>
          <a:r>
            <a:rPr lang="en-US" dirty="0" smtClean="0"/>
            <a:t>Memory difficulties, Impaired concentration,         Slow mental processing,     Loss of judgment </a:t>
          </a:r>
          <a:endParaRPr lang="en-US" dirty="0"/>
        </a:p>
      </dgm:t>
    </dgm:pt>
    <dgm:pt modelId="{324B8CBA-D0AA-4CA1-BEF4-E6843429C731}" type="parTrans" cxnId="{73BB44E4-1FB7-4617-80F1-2D985567D2CD}">
      <dgm:prSet/>
      <dgm:spPr/>
      <dgm:t>
        <a:bodyPr/>
        <a:lstStyle/>
        <a:p>
          <a:endParaRPr lang="en-US"/>
        </a:p>
      </dgm:t>
    </dgm:pt>
    <dgm:pt modelId="{FF608DDD-3181-49C4-A7E6-1CACAE4DA5CA}" type="sibTrans" cxnId="{73BB44E4-1FB7-4617-80F1-2D985567D2CD}">
      <dgm:prSet/>
      <dgm:spPr/>
      <dgm:t>
        <a:bodyPr/>
        <a:lstStyle/>
        <a:p>
          <a:endParaRPr lang="en-US"/>
        </a:p>
      </dgm:t>
    </dgm:pt>
    <dgm:pt modelId="{BF00AA74-A746-4FF9-ADF6-DE31CDE23F2C}" type="pres">
      <dgm:prSet presAssocID="{63E2B2D7-20FB-4D1A-8784-A83A85B19C72}" presName="diagram" presStyleCnt="0">
        <dgm:presLayoutVars>
          <dgm:dir/>
          <dgm:resizeHandles val="exact"/>
        </dgm:presLayoutVars>
      </dgm:prSet>
      <dgm:spPr/>
      <dgm:t>
        <a:bodyPr/>
        <a:lstStyle/>
        <a:p>
          <a:endParaRPr lang="en-US"/>
        </a:p>
      </dgm:t>
    </dgm:pt>
    <dgm:pt modelId="{E250470B-A28E-4B59-9FF0-F36B39A81413}" type="pres">
      <dgm:prSet presAssocID="{B80CE4C4-C412-41C6-A221-B44EBB99CA8C}" presName="node" presStyleLbl="node1" presStyleIdx="0" presStyleCnt="4" custScaleX="101993" custScaleY="99537" custLinFactNeighborX="-173" custLinFactNeighborY="-270">
        <dgm:presLayoutVars>
          <dgm:bulletEnabled val="1"/>
        </dgm:presLayoutVars>
      </dgm:prSet>
      <dgm:spPr/>
      <dgm:t>
        <a:bodyPr/>
        <a:lstStyle/>
        <a:p>
          <a:endParaRPr lang="en-US"/>
        </a:p>
      </dgm:t>
    </dgm:pt>
    <dgm:pt modelId="{A7D0606E-5D78-4885-BC12-9B923CF9027F}" type="pres">
      <dgm:prSet presAssocID="{693027CD-54FE-4973-8CA7-2F8AFC70B24D}" presName="sibTrans" presStyleCnt="0"/>
      <dgm:spPr/>
    </dgm:pt>
    <dgm:pt modelId="{EC0A928B-F7FE-409A-98AA-B61193528E16}" type="pres">
      <dgm:prSet presAssocID="{9104AFDD-88C3-44F3-B4F2-A1E5CE170B27}" presName="node" presStyleLbl="node1" presStyleIdx="1" presStyleCnt="4">
        <dgm:presLayoutVars>
          <dgm:bulletEnabled val="1"/>
        </dgm:presLayoutVars>
      </dgm:prSet>
      <dgm:spPr/>
      <dgm:t>
        <a:bodyPr/>
        <a:lstStyle/>
        <a:p>
          <a:endParaRPr lang="en-US"/>
        </a:p>
      </dgm:t>
    </dgm:pt>
    <dgm:pt modelId="{B4188007-6836-47F9-84CF-6C55F227DC11}" type="pres">
      <dgm:prSet presAssocID="{BF507DA1-17D2-4805-860B-08914A7E1947}" presName="sibTrans" presStyleCnt="0"/>
      <dgm:spPr/>
    </dgm:pt>
    <dgm:pt modelId="{4AA5E848-B755-4596-9CA0-BFA8C502AF5A}" type="pres">
      <dgm:prSet presAssocID="{9717430C-C2DC-4ED1-B699-B2CAE035F141}" presName="node" presStyleLbl="node1" presStyleIdx="2" presStyleCnt="4" custScaleX="103269" custScaleY="100500" custLinFactNeighborX="-1442" custLinFactNeighborY="7649">
        <dgm:presLayoutVars>
          <dgm:bulletEnabled val="1"/>
        </dgm:presLayoutVars>
      </dgm:prSet>
      <dgm:spPr/>
      <dgm:t>
        <a:bodyPr/>
        <a:lstStyle/>
        <a:p>
          <a:endParaRPr lang="en-US"/>
        </a:p>
      </dgm:t>
    </dgm:pt>
    <dgm:pt modelId="{77017529-783A-4D88-A5B4-BEE89CCACCCE}" type="pres">
      <dgm:prSet presAssocID="{1BF85049-0BF8-4FF9-9D37-A4F7A82C3372}" presName="sibTrans" presStyleCnt="0"/>
      <dgm:spPr/>
    </dgm:pt>
    <dgm:pt modelId="{3161B2EB-485A-4859-960C-A230BFA9867D}" type="pres">
      <dgm:prSet presAssocID="{024082CC-30B9-42DC-A6A5-CA7330B76072}" presName="node" presStyleLbl="node1" presStyleIdx="3" presStyleCnt="4" custLinFactNeighborX="-1471" custLinFactNeighborY="5808">
        <dgm:presLayoutVars>
          <dgm:bulletEnabled val="1"/>
        </dgm:presLayoutVars>
      </dgm:prSet>
      <dgm:spPr/>
      <dgm:t>
        <a:bodyPr/>
        <a:lstStyle/>
        <a:p>
          <a:endParaRPr lang="en-US"/>
        </a:p>
      </dgm:t>
    </dgm:pt>
  </dgm:ptLst>
  <dgm:cxnLst>
    <dgm:cxn modelId="{59B3E1EC-5445-4DB9-929C-7B0166C1E261}" type="presOf" srcId="{024082CC-30B9-42DC-A6A5-CA7330B76072}" destId="{3161B2EB-485A-4859-960C-A230BFA9867D}" srcOrd="0" destOrd="0" presId="urn:microsoft.com/office/officeart/2005/8/layout/default"/>
    <dgm:cxn modelId="{33F6AEFF-1EAF-47C6-B35F-50D6F9605BA8}" srcId="{63E2B2D7-20FB-4D1A-8784-A83A85B19C72}" destId="{9717430C-C2DC-4ED1-B699-B2CAE035F141}" srcOrd="2" destOrd="0" parTransId="{90B4E19F-433A-4555-96CB-A161089FD816}" sibTransId="{1BF85049-0BF8-4FF9-9D37-A4F7A82C3372}"/>
    <dgm:cxn modelId="{FB93FCC7-A0E1-43FD-93EE-1199F57442F2}" type="presOf" srcId="{B80CE4C4-C412-41C6-A221-B44EBB99CA8C}" destId="{E250470B-A28E-4B59-9FF0-F36B39A81413}" srcOrd="0" destOrd="0" presId="urn:microsoft.com/office/officeart/2005/8/layout/default"/>
    <dgm:cxn modelId="{0C2C21AF-1EC1-491A-897F-19BE765DFF2A}" type="presOf" srcId="{9104AFDD-88C3-44F3-B4F2-A1E5CE170B27}" destId="{EC0A928B-F7FE-409A-98AA-B61193528E16}" srcOrd="0" destOrd="0" presId="urn:microsoft.com/office/officeart/2005/8/layout/default"/>
    <dgm:cxn modelId="{99665F2B-5232-41EE-A4F6-41BBFEB34445}" type="presOf" srcId="{9717430C-C2DC-4ED1-B699-B2CAE035F141}" destId="{4AA5E848-B755-4596-9CA0-BFA8C502AF5A}" srcOrd="0" destOrd="0" presId="urn:microsoft.com/office/officeart/2005/8/layout/default"/>
    <dgm:cxn modelId="{EA11FDB4-307E-4433-BCDC-8CFEA30B262B}" type="presOf" srcId="{63E2B2D7-20FB-4D1A-8784-A83A85B19C72}" destId="{BF00AA74-A746-4FF9-ADF6-DE31CDE23F2C}" srcOrd="0" destOrd="0" presId="urn:microsoft.com/office/officeart/2005/8/layout/default"/>
    <dgm:cxn modelId="{5215B6B9-022C-4FAD-AC2B-8C8038299935}" srcId="{63E2B2D7-20FB-4D1A-8784-A83A85B19C72}" destId="{B80CE4C4-C412-41C6-A221-B44EBB99CA8C}" srcOrd="0" destOrd="0" parTransId="{EF241DB2-A1A5-4FC0-AFDF-327F71EC3EC2}" sibTransId="{693027CD-54FE-4973-8CA7-2F8AFC70B24D}"/>
    <dgm:cxn modelId="{73BB44E4-1FB7-4617-80F1-2D985567D2CD}" srcId="{63E2B2D7-20FB-4D1A-8784-A83A85B19C72}" destId="{024082CC-30B9-42DC-A6A5-CA7330B76072}" srcOrd="3" destOrd="0" parTransId="{324B8CBA-D0AA-4CA1-BEF4-E6843429C731}" sibTransId="{FF608DDD-3181-49C4-A7E6-1CACAE4DA5CA}"/>
    <dgm:cxn modelId="{A164B3A1-853F-437E-9370-5C4E3A4F76F6}" srcId="{63E2B2D7-20FB-4D1A-8784-A83A85B19C72}" destId="{9104AFDD-88C3-44F3-B4F2-A1E5CE170B27}" srcOrd="1" destOrd="0" parTransId="{D9702F90-C129-4EA8-A344-BDAF096F63F3}" sibTransId="{BF507DA1-17D2-4805-860B-08914A7E1947}"/>
    <dgm:cxn modelId="{F99E307F-2522-4604-8C4B-8C36A68DED8B}" type="presParOf" srcId="{BF00AA74-A746-4FF9-ADF6-DE31CDE23F2C}" destId="{E250470B-A28E-4B59-9FF0-F36B39A81413}" srcOrd="0" destOrd="0" presId="urn:microsoft.com/office/officeart/2005/8/layout/default"/>
    <dgm:cxn modelId="{1AA38F2F-ABBA-4E3B-BBE5-D0FDECED9714}" type="presParOf" srcId="{BF00AA74-A746-4FF9-ADF6-DE31CDE23F2C}" destId="{A7D0606E-5D78-4885-BC12-9B923CF9027F}" srcOrd="1" destOrd="0" presId="urn:microsoft.com/office/officeart/2005/8/layout/default"/>
    <dgm:cxn modelId="{FEAD99AE-E713-4D37-9289-95F48F6554DB}" type="presParOf" srcId="{BF00AA74-A746-4FF9-ADF6-DE31CDE23F2C}" destId="{EC0A928B-F7FE-409A-98AA-B61193528E16}" srcOrd="2" destOrd="0" presId="urn:microsoft.com/office/officeart/2005/8/layout/default"/>
    <dgm:cxn modelId="{B906BFE9-6D9B-4814-B7F8-AD64FBAC9100}" type="presParOf" srcId="{BF00AA74-A746-4FF9-ADF6-DE31CDE23F2C}" destId="{B4188007-6836-47F9-84CF-6C55F227DC11}" srcOrd="3" destOrd="0" presId="urn:microsoft.com/office/officeart/2005/8/layout/default"/>
    <dgm:cxn modelId="{6521AA36-181B-41EB-A96C-9204065A3C8A}" type="presParOf" srcId="{BF00AA74-A746-4FF9-ADF6-DE31CDE23F2C}" destId="{4AA5E848-B755-4596-9CA0-BFA8C502AF5A}" srcOrd="4" destOrd="0" presId="urn:microsoft.com/office/officeart/2005/8/layout/default"/>
    <dgm:cxn modelId="{696595CF-4D12-427A-8233-59CEDE2CB4FD}" type="presParOf" srcId="{BF00AA74-A746-4FF9-ADF6-DE31CDE23F2C}" destId="{77017529-783A-4D88-A5B4-BEE89CCACCCE}" srcOrd="5" destOrd="0" presId="urn:microsoft.com/office/officeart/2005/8/layout/default"/>
    <dgm:cxn modelId="{C246410A-7765-4860-B34A-A889AC92468A}" type="presParOf" srcId="{BF00AA74-A746-4FF9-ADF6-DE31CDE23F2C}" destId="{3161B2EB-485A-4859-960C-A230BFA9867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D93062-ED87-47E2-B110-2B8FE56CDA68}" type="doc">
      <dgm:prSet loTypeId="urn:microsoft.com/office/officeart/2005/8/layout/gear1" loCatId="cycle" qsTypeId="urn:microsoft.com/office/officeart/2005/8/quickstyle/simple5" qsCatId="simple" csTypeId="urn:microsoft.com/office/officeart/2005/8/colors/colorful5" csCatId="colorful" phldr="1"/>
      <dgm:spPr/>
      <dgm:t>
        <a:bodyPr/>
        <a:lstStyle/>
        <a:p>
          <a:endParaRPr lang="en-US"/>
        </a:p>
      </dgm:t>
    </dgm:pt>
    <dgm:pt modelId="{3BD33B96-1264-487C-96A4-B9AE069CAAD2}">
      <dgm:prSet phldrT="[Text]" custT="1"/>
      <dgm:spPr>
        <a:solidFill>
          <a:schemeClr val="accent1">
            <a:lumMod val="75000"/>
          </a:schemeClr>
        </a:solidFill>
        <a:ln>
          <a:solidFill>
            <a:schemeClr val="accent1">
              <a:lumMod val="60000"/>
              <a:lumOff val="40000"/>
            </a:schemeClr>
          </a:solidFill>
        </a:ln>
      </dgm:spPr>
      <dgm:t>
        <a:bodyPr/>
        <a:lstStyle/>
        <a:p>
          <a:r>
            <a:rPr lang="en-US" sz="2600" spc="-150" dirty="0" smtClean="0"/>
            <a:t>Estimated 1.7 million injuries annually </a:t>
          </a:r>
          <a:r>
            <a:rPr lang="en-US" sz="2400" spc="-150" baseline="20000" dirty="0" smtClean="0"/>
            <a:t>1</a:t>
          </a:r>
          <a:endParaRPr lang="en-US" sz="2400" spc="-150" baseline="20000" dirty="0"/>
        </a:p>
      </dgm:t>
    </dgm:pt>
    <dgm:pt modelId="{D1076D52-063F-4F46-AEB8-5CB4581E701A}" type="parTrans" cxnId="{814DA51E-3452-4250-A782-AB7FEB1F1A7D}">
      <dgm:prSet/>
      <dgm:spPr/>
      <dgm:t>
        <a:bodyPr/>
        <a:lstStyle/>
        <a:p>
          <a:endParaRPr lang="en-US"/>
        </a:p>
      </dgm:t>
    </dgm:pt>
    <dgm:pt modelId="{9CC61F56-72D1-4D76-8048-39A2D39F3A7C}" type="sibTrans" cxnId="{814DA51E-3452-4250-A782-AB7FEB1F1A7D}">
      <dgm:prSet/>
      <dgm:spPr/>
      <dgm:t>
        <a:bodyPr/>
        <a:lstStyle/>
        <a:p>
          <a:endParaRPr lang="en-US" spc="-150">
            <a:solidFill>
              <a:schemeClr val="bg1"/>
            </a:solidFill>
          </a:endParaRPr>
        </a:p>
      </dgm:t>
    </dgm:pt>
    <dgm:pt modelId="{0EFDFD78-F4A8-4A1A-BBB0-5BEE887F8212}">
      <dgm:prSet phldrT="[Text]" custT="1"/>
      <dgm:spPr>
        <a:solidFill>
          <a:schemeClr val="bg2">
            <a:lumMod val="25000"/>
          </a:schemeClr>
        </a:solidFill>
        <a:ln>
          <a:solidFill>
            <a:schemeClr val="accent1"/>
          </a:solidFill>
        </a:ln>
      </dgm:spPr>
      <dgm:t>
        <a:bodyPr/>
        <a:lstStyle/>
        <a:p>
          <a:pPr algn="ctr"/>
          <a:r>
            <a:rPr lang="en-US" sz="2400" spc="-150" dirty="0" smtClean="0"/>
            <a:t>Males have a higher incident rate (~75%) than females.</a:t>
          </a:r>
          <a:r>
            <a:rPr lang="en-US" sz="2400" spc="-150" baseline="20000" dirty="0" smtClean="0"/>
            <a:t>3</a:t>
          </a:r>
          <a:endParaRPr lang="en-US" sz="2400" spc="-150" baseline="20000" dirty="0"/>
        </a:p>
      </dgm:t>
    </dgm:pt>
    <dgm:pt modelId="{1C9C2413-3E72-4E48-8999-4FD8C27F5330}" type="parTrans" cxnId="{99B70111-8936-4C9D-995A-929AB67D0545}">
      <dgm:prSet/>
      <dgm:spPr/>
      <dgm:t>
        <a:bodyPr/>
        <a:lstStyle/>
        <a:p>
          <a:endParaRPr lang="en-US"/>
        </a:p>
      </dgm:t>
    </dgm:pt>
    <dgm:pt modelId="{9EBA9CBA-E73C-4D08-940C-6ED8C4BBDC54}" type="sibTrans" cxnId="{99B70111-8936-4C9D-995A-929AB67D0545}">
      <dgm:prSet/>
      <dgm:spPr/>
      <dgm:t>
        <a:bodyPr/>
        <a:lstStyle/>
        <a:p>
          <a:endParaRPr lang="en-US" spc="-150">
            <a:solidFill>
              <a:schemeClr val="bg1"/>
            </a:solidFill>
          </a:endParaRPr>
        </a:p>
      </dgm:t>
    </dgm:pt>
    <dgm:pt modelId="{11BE48A1-CE76-4B64-BC93-BE6662AB4AC0}">
      <dgm:prSet phldrT="[Text]" custT="1"/>
      <dgm:spPr>
        <a:solidFill>
          <a:schemeClr val="bg2">
            <a:lumMod val="50000"/>
          </a:schemeClr>
        </a:solidFill>
      </dgm:spPr>
      <dgm:t>
        <a:bodyPr/>
        <a:lstStyle/>
        <a:p>
          <a:r>
            <a:rPr lang="en-US" sz="2300" spc="-150" dirty="0" smtClean="0"/>
            <a:t>Ages most at risk: </a:t>
          </a:r>
        </a:p>
        <a:p>
          <a:r>
            <a:rPr lang="en-US" sz="2300" spc="-150" dirty="0" smtClean="0"/>
            <a:t>0 to 4 years; 15 to 19 years; and 65 years and older </a:t>
          </a:r>
          <a:r>
            <a:rPr lang="en-US" sz="2200" spc="-150" baseline="20000" dirty="0" smtClean="0"/>
            <a:t>1</a:t>
          </a:r>
          <a:endParaRPr lang="en-US" sz="2200" spc="-150" baseline="20000" dirty="0"/>
        </a:p>
      </dgm:t>
    </dgm:pt>
    <dgm:pt modelId="{4D2E4C64-7EE0-4DEF-AF1F-795F57E30A12}" type="parTrans" cxnId="{F2BFF1DF-C1A9-4B96-A4CD-3349BFA4C047}">
      <dgm:prSet/>
      <dgm:spPr/>
      <dgm:t>
        <a:bodyPr/>
        <a:lstStyle/>
        <a:p>
          <a:endParaRPr lang="en-US"/>
        </a:p>
      </dgm:t>
    </dgm:pt>
    <dgm:pt modelId="{BA71EA26-2E6B-4AD3-B1A7-D451BC879731}" type="sibTrans" cxnId="{F2BFF1DF-C1A9-4B96-A4CD-3349BFA4C047}">
      <dgm:prSet/>
      <dgm:spPr/>
      <dgm:t>
        <a:bodyPr/>
        <a:lstStyle/>
        <a:p>
          <a:endParaRPr lang="en-US" spc="-150">
            <a:solidFill>
              <a:schemeClr val="bg1"/>
            </a:solidFill>
          </a:endParaRPr>
        </a:p>
      </dgm:t>
    </dgm:pt>
    <dgm:pt modelId="{82B6C205-3309-4916-A1F0-342D34C91B68}" type="pres">
      <dgm:prSet presAssocID="{77D93062-ED87-47E2-B110-2B8FE56CDA68}" presName="composite" presStyleCnt="0">
        <dgm:presLayoutVars>
          <dgm:chMax val="3"/>
          <dgm:animLvl val="lvl"/>
          <dgm:resizeHandles val="exact"/>
        </dgm:presLayoutVars>
      </dgm:prSet>
      <dgm:spPr/>
      <dgm:t>
        <a:bodyPr/>
        <a:lstStyle/>
        <a:p>
          <a:endParaRPr lang="en-US"/>
        </a:p>
      </dgm:t>
    </dgm:pt>
    <dgm:pt modelId="{CB9B1DED-9D31-4346-8204-9C5F9A697547}" type="pres">
      <dgm:prSet presAssocID="{3BD33B96-1264-487C-96A4-B9AE069CAAD2}" presName="gear1" presStyleLbl="node1" presStyleIdx="0" presStyleCnt="3" custScaleX="129224" custScaleY="128341" custLinFactX="-47968" custLinFactNeighborX="-100000" custLinFactNeighborY="-85311">
        <dgm:presLayoutVars>
          <dgm:chMax val="1"/>
          <dgm:bulletEnabled val="1"/>
        </dgm:presLayoutVars>
      </dgm:prSet>
      <dgm:spPr/>
      <dgm:t>
        <a:bodyPr/>
        <a:lstStyle/>
        <a:p>
          <a:endParaRPr lang="en-US"/>
        </a:p>
      </dgm:t>
    </dgm:pt>
    <dgm:pt modelId="{07A9A6B2-847C-4A1F-B442-601337B89AD3}" type="pres">
      <dgm:prSet presAssocID="{3BD33B96-1264-487C-96A4-B9AE069CAAD2}" presName="gear1srcNode" presStyleLbl="node1" presStyleIdx="0" presStyleCnt="3"/>
      <dgm:spPr/>
      <dgm:t>
        <a:bodyPr/>
        <a:lstStyle/>
        <a:p>
          <a:endParaRPr lang="en-US"/>
        </a:p>
      </dgm:t>
    </dgm:pt>
    <dgm:pt modelId="{255CB996-C8FC-4A77-9678-591A3DCB5F82}" type="pres">
      <dgm:prSet presAssocID="{3BD33B96-1264-487C-96A4-B9AE069CAAD2}" presName="gear1dstNode" presStyleLbl="node1" presStyleIdx="0" presStyleCnt="3"/>
      <dgm:spPr/>
      <dgm:t>
        <a:bodyPr/>
        <a:lstStyle/>
        <a:p>
          <a:endParaRPr lang="en-US"/>
        </a:p>
      </dgm:t>
    </dgm:pt>
    <dgm:pt modelId="{5BD97D72-C28D-481E-8DB3-18FFE7D8C04E}" type="pres">
      <dgm:prSet presAssocID="{0EFDFD78-F4A8-4A1A-BBB0-5BEE887F8212}" presName="gear2" presStyleLbl="node1" presStyleIdx="1" presStyleCnt="3" custScaleX="198841" custScaleY="164243" custLinFactNeighborX="32178" custLinFactNeighborY="21069">
        <dgm:presLayoutVars>
          <dgm:chMax val="1"/>
          <dgm:bulletEnabled val="1"/>
        </dgm:presLayoutVars>
      </dgm:prSet>
      <dgm:spPr/>
      <dgm:t>
        <a:bodyPr/>
        <a:lstStyle/>
        <a:p>
          <a:endParaRPr lang="en-US"/>
        </a:p>
      </dgm:t>
    </dgm:pt>
    <dgm:pt modelId="{44BACDFF-2250-46FD-900C-2141E394E4A7}" type="pres">
      <dgm:prSet presAssocID="{0EFDFD78-F4A8-4A1A-BBB0-5BEE887F8212}" presName="gear2srcNode" presStyleLbl="node1" presStyleIdx="1" presStyleCnt="3"/>
      <dgm:spPr/>
      <dgm:t>
        <a:bodyPr/>
        <a:lstStyle/>
        <a:p>
          <a:endParaRPr lang="en-US"/>
        </a:p>
      </dgm:t>
    </dgm:pt>
    <dgm:pt modelId="{91FD49A5-2B30-4FCF-A362-77E602049FEA}" type="pres">
      <dgm:prSet presAssocID="{0EFDFD78-F4A8-4A1A-BBB0-5BEE887F8212}" presName="gear2dstNode" presStyleLbl="node1" presStyleIdx="1" presStyleCnt="3"/>
      <dgm:spPr/>
      <dgm:t>
        <a:bodyPr/>
        <a:lstStyle/>
        <a:p>
          <a:endParaRPr lang="en-US"/>
        </a:p>
      </dgm:t>
    </dgm:pt>
    <dgm:pt modelId="{4D04F999-2672-4B26-8DAF-6DF843D4650E}" type="pres">
      <dgm:prSet presAssocID="{11BE48A1-CE76-4B64-BC93-BE6662AB4AC0}" presName="gear3" presStyleLbl="node1" presStyleIdx="2" presStyleCnt="3" custScaleX="192826" custScaleY="180840" custLinFactNeighborX="87090" custLinFactNeighborY="10864"/>
      <dgm:spPr/>
      <dgm:t>
        <a:bodyPr/>
        <a:lstStyle/>
        <a:p>
          <a:endParaRPr lang="en-US"/>
        </a:p>
      </dgm:t>
    </dgm:pt>
    <dgm:pt modelId="{C3C8C932-D696-443B-AAE3-87256E2CEBB7}" type="pres">
      <dgm:prSet presAssocID="{11BE48A1-CE76-4B64-BC93-BE6662AB4AC0}" presName="gear3tx" presStyleLbl="node1" presStyleIdx="2" presStyleCnt="3">
        <dgm:presLayoutVars>
          <dgm:chMax val="1"/>
          <dgm:bulletEnabled val="1"/>
        </dgm:presLayoutVars>
      </dgm:prSet>
      <dgm:spPr/>
      <dgm:t>
        <a:bodyPr/>
        <a:lstStyle/>
        <a:p>
          <a:endParaRPr lang="en-US"/>
        </a:p>
      </dgm:t>
    </dgm:pt>
    <dgm:pt modelId="{74645EC2-6617-45EC-A16D-C383E3EC37E3}" type="pres">
      <dgm:prSet presAssocID="{11BE48A1-CE76-4B64-BC93-BE6662AB4AC0}" presName="gear3srcNode" presStyleLbl="node1" presStyleIdx="2" presStyleCnt="3"/>
      <dgm:spPr/>
      <dgm:t>
        <a:bodyPr/>
        <a:lstStyle/>
        <a:p>
          <a:endParaRPr lang="en-US"/>
        </a:p>
      </dgm:t>
    </dgm:pt>
    <dgm:pt modelId="{7F07FEDE-E07F-4A93-84B6-3531ED8BAF86}" type="pres">
      <dgm:prSet presAssocID="{11BE48A1-CE76-4B64-BC93-BE6662AB4AC0}" presName="gear3dstNode" presStyleLbl="node1" presStyleIdx="2" presStyleCnt="3"/>
      <dgm:spPr/>
      <dgm:t>
        <a:bodyPr/>
        <a:lstStyle/>
        <a:p>
          <a:endParaRPr lang="en-US"/>
        </a:p>
      </dgm:t>
    </dgm:pt>
    <dgm:pt modelId="{6240DAE7-27C5-4D68-A034-71A1BC1C3A7E}" type="pres">
      <dgm:prSet presAssocID="{9CC61F56-72D1-4D76-8048-39A2D39F3A7C}" presName="connector1" presStyleLbl="sibTrans2D1" presStyleIdx="0" presStyleCnt="3" custFlipVert="1" custFlipHor="1" custScaleX="9918" custScaleY="2185" custLinFactNeighborX="32922" custLinFactNeighborY="26647"/>
      <dgm:spPr/>
      <dgm:t>
        <a:bodyPr/>
        <a:lstStyle/>
        <a:p>
          <a:endParaRPr lang="en-US"/>
        </a:p>
      </dgm:t>
    </dgm:pt>
    <dgm:pt modelId="{8C049255-0A59-46F1-B6C1-1FC48A0DA75F}" type="pres">
      <dgm:prSet presAssocID="{9EBA9CBA-E73C-4D08-940C-6ED8C4BBDC54}" presName="connector2" presStyleLbl="sibTrans2D1" presStyleIdx="1" presStyleCnt="3" custFlipVert="1" custScaleX="2247" custScaleY="16081" custLinFactX="-13681" custLinFactNeighborX="-100000" custLinFactNeighborY="89684"/>
      <dgm:spPr/>
      <dgm:t>
        <a:bodyPr/>
        <a:lstStyle/>
        <a:p>
          <a:endParaRPr lang="en-US"/>
        </a:p>
      </dgm:t>
    </dgm:pt>
    <dgm:pt modelId="{61C1FCF1-3E0C-4D66-91B7-1E7A612CF9D1}" type="pres">
      <dgm:prSet presAssocID="{BA71EA26-2E6B-4AD3-B1A7-D451BC879731}" presName="connector3" presStyleLbl="sibTrans2D1" presStyleIdx="2" presStyleCnt="3" custFlipVert="1" custFlipHor="0" custScaleX="1994" custScaleY="1700" custLinFactY="18910" custLinFactNeighborX="-46138" custLinFactNeighborY="100000"/>
      <dgm:spPr/>
      <dgm:t>
        <a:bodyPr/>
        <a:lstStyle/>
        <a:p>
          <a:endParaRPr lang="en-US"/>
        </a:p>
      </dgm:t>
    </dgm:pt>
  </dgm:ptLst>
  <dgm:cxnLst>
    <dgm:cxn modelId="{C1190B06-49BB-418F-816C-F1CF458A7906}" type="presOf" srcId="{11BE48A1-CE76-4B64-BC93-BE6662AB4AC0}" destId="{C3C8C932-D696-443B-AAE3-87256E2CEBB7}" srcOrd="1" destOrd="0" presId="urn:microsoft.com/office/officeart/2005/8/layout/gear1"/>
    <dgm:cxn modelId="{E383F165-846F-48FD-A9AE-10E5046A298C}" type="presOf" srcId="{0EFDFD78-F4A8-4A1A-BBB0-5BEE887F8212}" destId="{91FD49A5-2B30-4FCF-A362-77E602049FEA}" srcOrd="2" destOrd="0" presId="urn:microsoft.com/office/officeart/2005/8/layout/gear1"/>
    <dgm:cxn modelId="{1D17173E-2E0E-4F6B-974B-4CF52C7E2961}" type="presOf" srcId="{0EFDFD78-F4A8-4A1A-BBB0-5BEE887F8212}" destId="{44BACDFF-2250-46FD-900C-2141E394E4A7}" srcOrd="1" destOrd="0" presId="urn:microsoft.com/office/officeart/2005/8/layout/gear1"/>
    <dgm:cxn modelId="{814DA51E-3452-4250-A782-AB7FEB1F1A7D}" srcId="{77D93062-ED87-47E2-B110-2B8FE56CDA68}" destId="{3BD33B96-1264-487C-96A4-B9AE069CAAD2}" srcOrd="0" destOrd="0" parTransId="{D1076D52-063F-4F46-AEB8-5CB4581E701A}" sibTransId="{9CC61F56-72D1-4D76-8048-39A2D39F3A7C}"/>
    <dgm:cxn modelId="{E8425966-9DAC-470C-9B5E-37B1FD26A0B0}" type="presOf" srcId="{3BD33B96-1264-487C-96A4-B9AE069CAAD2}" destId="{255CB996-C8FC-4A77-9678-591A3DCB5F82}" srcOrd="2" destOrd="0" presId="urn:microsoft.com/office/officeart/2005/8/layout/gear1"/>
    <dgm:cxn modelId="{F58B0ABA-E7DA-48B6-B75D-055C7BF75E2F}" type="presOf" srcId="{0EFDFD78-F4A8-4A1A-BBB0-5BEE887F8212}" destId="{5BD97D72-C28D-481E-8DB3-18FFE7D8C04E}" srcOrd="0" destOrd="0" presId="urn:microsoft.com/office/officeart/2005/8/layout/gear1"/>
    <dgm:cxn modelId="{F61D179A-9C83-4F14-8D0F-178B5A50A2EB}" type="presOf" srcId="{3BD33B96-1264-487C-96A4-B9AE069CAAD2}" destId="{07A9A6B2-847C-4A1F-B442-601337B89AD3}" srcOrd="1" destOrd="0" presId="urn:microsoft.com/office/officeart/2005/8/layout/gear1"/>
    <dgm:cxn modelId="{1AAE66FB-7BBC-4787-8D8D-C20D1CED78DC}" type="presOf" srcId="{9CC61F56-72D1-4D76-8048-39A2D39F3A7C}" destId="{6240DAE7-27C5-4D68-A034-71A1BC1C3A7E}" srcOrd="0" destOrd="0" presId="urn:microsoft.com/office/officeart/2005/8/layout/gear1"/>
    <dgm:cxn modelId="{ADC533CB-057D-4C28-9BC5-ABC89F5864DD}" type="presOf" srcId="{3BD33B96-1264-487C-96A4-B9AE069CAAD2}" destId="{CB9B1DED-9D31-4346-8204-9C5F9A697547}" srcOrd="0" destOrd="0" presId="urn:microsoft.com/office/officeart/2005/8/layout/gear1"/>
    <dgm:cxn modelId="{44566858-3EAB-4B2A-81F9-D7D082F5C586}" type="presOf" srcId="{BA71EA26-2E6B-4AD3-B1A7-D451BC879731}" destId="{61C1FCF1-3E0C-4D66-91B7-1E7A612CF9D1}" srcOrd="0" destOrd="0" presId="urn:microsoft.com/office/officeart/2005/8/layout/gear1"/>
    <dgm:cxn modelId="{1BFF832A-BFB0-48B9-819A-F618F0372CA5}" type="presOf" srcId="{11BE48A1-CE76-4B64-BC93-BE6662AB4AC0}" destId="{4D04F999-2672-4B26-8DAF-6DF843D4650E}" srcOrd="0" destOrd="0" presId="urn:microsoft.com/office/officeart/2005/8/layout/gear1"/>
    <dgm:cxn modelId="{BB1C97D1-8AD5-4BA7-964C-57AC1864B4F4}" type="presOf" srcId="{11BE48A1-CE76-4B64-BC93-BE6662AB4AC0}" destId="{7F07FEDE-E07F-4A93-84B6-3531ED8BAF86}" srcOrd="3" destOrd="0" presId="urn:microsoft.com/office/officeart/2005/8/layout/gear1"/>
    <dgm:cxn modelId="{A36E1C05-48C7-47A2-B4F5-AC8E3B4EE98B}" type="presOf" srcId="{9EBA9CBA-E73C-4D08-940C-6ED8C4BBDC54}" destId="{8C049255-0A59-46F1-B6C1-1FC48A0DA75F}" srcOrd="0" destOrd="0" presId="urn:microsoft.com/office/officeart/2005/8/layout/gear1"/>
    <dgm:cxn modelId="{F2BFF1DF-C1A9-4B96-A4CD-3349BFA4C047}" srcId="{77D93062-ED87-47E2-B110-2B8FE56CDA68}" destId="{11BE48A1-CE76-4B64-BC93-BE6662AB4AC0}" srcOrd="2" destOrd="0" parTransId="{4D2E4C64-7EE0-4DEF-AF1F-795F57E30A12}" sibTransId="{BA71EA26-2E6B-4AD3-B1A7-D451BC879731}"/>
    <dgm:cxn modelId="{A56CF729-5B8F-42A9-A136-B3394114CF71}" type="presOf" srcId="{11BE48A1-CE76-4B64-BC93-BE6662AB4AC0}" destId="{74645EC2-6617-45EC-A16D-C383E3EC37E3}" srcOrd="2" destOrd="0" presId="urn:microsoft.com/office/officeart/2005/8/layout/gear1"/>
    <dgm:cxn modelId="{99B70111-8936-4C9D-995A-929AB67D0545}" srcId="{77D93062-ED87-47E2-B110-2B8FE56CDA68}" destId="{0EFDFD78-F4A8-4A1A-BBB0-5BEE887F8212}" srcOrd="1" destOrd="0" parTransId="{1C9C2413-3E72-4E48-8999-4FD8C27F5330}" sibTransId="{9EBA9CBA-E73C-4D08-940C-6ED8C4BBDC54}"/>
    <dgm:cxn modelId="{8E5E8C32-CB27-461B-B90E-E290644DE2AB}" type="presOf" srcId="{77D93062-ED87-47E2-B110-2B8FE56CDA68}" destId="{82B6C205-3309-4916-A1F0-342D34C91B68}" srcOrd="0" destOrd="0" presId="urn:microsoft.com/office/officeart/2005/8/layout/gear1"/>
    <dgm:cxn modelId="{244EF990-D095-4BF7-B99E-76F52C978C92}" type="presParOf" srcId="{82B6C205-3309-4916-A1F0-342D34C91B68}" destId="{CB9B1DED-9D31-4346-8204-9C5F9A697547}" srcOrd="0" destOrd="0" presId="urn:microsoft.com/office/officeart/2005/8/layout/gear1"/>
    <dgm:cxn modelId="{27562C6F-3C8D-4088-B88D-2BF37CA6F684}" type="presParOf" srcId="{82B6C205-3309-4916-A1F0-342D34C91B68}" destId="{07A9A6B2-847C-4A1F-B442-601337B89AD3}" srcOrd="1" destOrd="0" presId="urn:microsoft.com/office/officeart/2005/8/layout/gear1"/>
    <dgm:cxn modelId="{20827ECE-3615-4108-9962-0AEB9F9D2AF9}" type="presParOf" srcId="{82B6C205-3309-4916-A1F0-342D34C91B68}" destId="{255CB996-C8FC-4A77-9678-591A3DCB5F82}" srcOrd="2" destOrd="0" presId="urn:microsoft.com/office/officeart/2005/8/layout/gear1"/>
    <dgm:cxn modelId="{CFB48E0D-9BA5-40CC-A026-F74CD5DF041C}" type="presParOf" srcId="{82B6C205-3309-4916-A1F0-342D34C91B68}" destId="{5BD97D72-C28D-481E-8DB3-18FFE7D8C04E}" srcOrd="3" destOrd="0" presId="urn:microsoft.com/office/officeart/2005/8/layout/gear1"/>
    <dgm:cxn modelId="{EDD14543-407B-4F35-9C6C-BD16F466A249}" type="presParOf" srcId="{82B6C205-3309-4916-A1F0-342D34C91B68}" destId="{44BACDFF-2250-46FD-900C-2141E394E4A7}" srcOrd="4" destOrd="0" presId="urn:microsoft.com/office/officeart/2005/8/layout/gear1"/>
    <dgm:cxn modelId="{8DEBB616-C0E0-4CF8-A0EB-07CA244BF43F}" type="presParOf" srcId="{82B6C205-3309-4916-A1F0-342D34C91B68}" destId="{91FD49A5-2B30-4FCF-A362-77E602049FEA}" srcOrd="5" destOrd="0" presId="urn:microsoft.com/office/officeart/2005/8/layout/gear1"/>
    <dgm:cxn modelId="{A9D8736B-852D-4672-8295-9F718600F313}" type="presParOf" srcId="{82B6C205-3309-4916-A1F0-342D34C91B68}" destId="{4D04F999-2672-4B26-8DAF-6DF843D4650E}" srcOrd="6" destOrd="0" presId="urn:microsoft.com/office/officeart/2005/8/layout/gear1"/>
    <dgm:cxn modelId="{3749E924-856E-404C-AACA-827BF1ED7404}" type="presParOf" srcId="{82B6C205-3309-4916-A1F0-342D34C91B68}" destId="{C3C8C932-D696-443B-AAE3-87256E2CEBB7}" srcOrd="7" destOrd="0" presId="urn:microsoft.com/office/officeart/2005/8/layout/gear1"/>
    <dgm:cxn modelId="{F6290BCB-0E28-4BE9-B7E8-959F7FC49FED}" type="presParOf" srcId="{82B6C205-3309-4916-A1F0-342D34C91B68}" destId="{74645EC2-6617-45EC-A16D-C383E3EC37E3}" srcOrd="8" destOrd="0" presId="urn:microsoft.com/office/officeart/2005/8/layout/gear1"/>
    <dgm:cxn modelId="{CEECCAE3-6C1F-47F6-B6E9-9961FDB06FC7}" type="presParOf" srcId="{82B6C205-3309-4916-A1F0-342D34C91B68}" destId="{7F07FEDE-E07F-4A93-84B6-3531ED8BAF86}" srcOrd="9" destOrd="0" presId="urn:microsoft.com/office/officeart/2005/8/layout/gear1"/>
    <dgm:cxn modelId="{31560A8C-2190-4FD2-B240-179F852F2233}" type="presParOf" srcId="{82B6C205-3309-4916-A1F0-342D34C91B68}" destId="{6240DAE7-27C5-4D68-A034-71A1BC1C3A7E}" srcOrd="10" destOrd="0" presId="urn:microsoft.com/office/officeart/2005/8/layout/gear1"/>
    <dgm:cxn modelId="{93564540-9AF0-4CE5-9BCB-158F1F66286F}" type="presParOf" srcId="{82B6C205-3309-4916-A1F0-342D34C91B68}" destId="{8C049255-0A59-46F1-B6C1-1FC48A0DA75F}" srcOrd="11" destOrd="0" presId="urn:microsoft.com/office/officeart/2005/8/layout/gear1"/>
    <dgm:cxn modelId="{0F8CFA10-73A0-4C04-9261-B322BED042CD}" type="presParOf" srcId="{82B6C205-3309-4916-A1F0-342D34C91B68}" destId="{61C1FCF1-3E0C-4D66-91B7-1E7A612CF9D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B8E503-E6AB-432C-9266-6E9F9DF37113}" type="doc">
      <dgm:prSet loTypeId="urn:microsoft.com/office/officeart/2005/8/layout/cycle4" loCatId="relationship" qsTypeId="urn:microsoft.com/office/officeart/2005/8/quickstyle/simple5" qsCatId="simple" csTypeId="urn:microsoft.com/office/officeart/2005/8/colors/accent0_3" csCatId="mainScheme" phldr="1"/>
      <dgm:spPr/>
      <dgm:t>
        <a:bodyPr/>
        <a:lstStyle/>
        <a:p>
          <a:endParaRPr lang="en-US"/>
        </a:p>
      </dgm:t>
    </dgm:pt>
    <dgm:pt modelId="{2BB6C408-88AB-4A69-BD53-D5DA7BD739E5}">
      <dgm:prSet phldrT="[Text]" custT="1"/>
      <dgm:spPr/>
      <dgm:t>
        <a:bodyPr lIns="0" tIns="91440" rIns="91440" bIns="91440" anchor="ctr" anchorCtr="1"/>
        <a:lstStyle/>
        <a:p>
          <a:pPr algn="ctr"/>
          <a:r>
            <a:rPr lang="en-US" sz="2400" dirty="0" smtClean="0">
              <a:effectLst>
                <a:outerShdw blurRad="38100" dist="38100" dir="2700000" algn="tl">
                  <a:srgbClr val="000000">
                    <a:alpha val="43137"/>
                  </a:srgbClr>
                </a:outerShdw>
              </a:effectLst>
            </a:rPr>
            <a:t>Core Service Programs</a:t>
          </a:r>
          <a:endParaRPr lang="en-US" sz="2400" dirty="0">
            <a:effectLst>
              <a:outerShdw blurRad="38100" dist="38100" dir="2700000" algn="tl">
                <a:srgbClr val="000000">
                  <a:alpha val="43137"/>
                </a:srgbClr>
              </a:outerShdw>
            </a:effectLst>
          </a:endParaRPr>
        </a:p>
      </dgm:t>
    </dgm:pt>
    <dgm:pt modelId="{406044E4-F17A-416B-984F-EFAE8583CF60}" type="parTrans" cxnId="{F0C77993-E710-4A34-BCFD-AE3223CD9D29}">
      <dgm:prSet/>
      <dgm:spPr/>
      <dgm:t>
        <a:bodyPr/>
        <a:lstStyle/>
        <a:p>
          <a:endParaRPr lang="en-US"/>
        </a:p>
      </dgm:t>
    </dgm:pt>
    <dgm:pt modelId="{B58FD8E1-3CAB-4E6B-9BA4-A5FE6144DDD9}" type="sibTrans" cxnId="{F0C77993-E710-4A34-BCFD-AE3223CD9D29}">
      <dgm:prSet/>
      <dgm:spPr/>
      <dgm:t>
        <a:bodyPr/>
        <a:lstStyle/>
        <a:p>
          <a:endParaRPr lang="en-US"/>
        </a:p>
      </dgm:t>
    </dgm:pt>
    <dgm:pt modelId="{B6395643-0E38-4AAB-9B31-871B6161F30E}">
      <dgm:prSet phldrT="[Text]" custT="1"/>
      <dgm:spPr/>
      <dgm:t>
        <a:bodyPr lIns="0" tIns="0" rIns="0" bIns="0" anchor="ctr"/>
        <a:lstStyle/>
        <a:p>
          <a:pPr algn="l"/>
          <a:r>
            <a:rPr lang="en-US" sz="2000" b="0" dirty="0" smtClean="0">
              <a:solidFill>
                <a:schemeClr val="tx2">
                  <a:lumMod val="50000"/>
                </a:schemeClr>
              </a:solidFill>
              <a:effectLst/>
            </a:rPr>
            <a:t>Includes AHIF; ADRS’ CRS, ICBM, and VRS</a:t>
          </a:r>
          <a:endParaRPr lang="en-US" sz="2000" b="0" dirty="0">
            <a:solidFill>
              <a:schemeClr val="tx2">
                <a:lumMod val="50000"/>
              </a:schemeClr>
            </a:solidFill>
            <a:effectLst/>
          </a:endParaRPr>
        </a:p>
      </dgm:t>
    </dgm:pt>
    <dgm:pt modelId="{520C5453-FA25-4404-8A09-8DE58D72C5E4}" type="parTrans" cxnId="{D79D27EB-0380-4FDC-979F-286F71A19601}">
      <dgm:prSet/>
      <dgm:spPr/>
      <dgm:t>
        <a:bodyPr/>
        <a:lstStyle/>
        <a:p>
          <a:endParaRPr lang="en-US">
            <a:effectLst>
              <a:outerShdw blurRad="38100" dist="38100" dir="2700000" algn="tl">
                <a:srgbClr val="000000">
                  <a:alpha val="43137"/>
                </a:srgbClr>
              </a:outerShdw>
            </a:effectLst>
          </a:endParaRPr>
        </a:p>
      </dgm:t>
    </dgm:pt>
    <dgm:pt modelId="{8875AD3B-657C-460D-ADED-6A7FA4AF7CF6}" type="sibTrans" cxnId="{D79D27EB-0380-4FDC-979F-286F71A19601}">
      <dgm:prSet/>
      <dgm:spPr/>
      <dgm:t>
        <a:bodyPr/>
        <a:lstStyle/>
        <a:p>
          <a:endParaRPr lang="en-US"/>
        </a:p>
      </dgm:t>
    </dgm:pt>
    <dgm:pt modelId="{4D05F5E1-76EB-4B8C-AF9F-5E2C686EEC55}">
      <dgm:prSet phldrT="[Text]" custT="1"/>
      <dgm:spPr/>
      <dgm:t>
        <a:bodyPr lIns="0" tIns="0" rIns="0" bIns="0" anchor="ctr"/>
        <a:lstStyle/>
        <a:p>
          <a:r>
            <a:rPr lang="en-US" sz="2400" dirty="0" smtClean="0">
              <a:effectLst>
                <a:outerShdw blurRad="38100" dist="38100" dir="2700000" algn="tl">
                  <a:srgbClr val="000000">
                    <a:alpha val="43137"/>
                  </a:srgbClr>
                </a:outerShdw>
              </a:effectLst>
            </a:rPr>
            <a:t>Alabama Head Injury Task Force</a:t>
          </a:r>
          <a:endParaRPr lang="en-US" sz="2400" dirty="0">
            <a:solidFill>
              <a:srgbClr val="FF0000"/>
            </a:solidFill>
            <a:effectLst>
              <a:outerShdw blurRad="38100" dist="38100" dir="2700000" algn="tl">
                <a:srgbClr val="000000">
                  <a:alpha val="43137"/>
                </a:srgbClr>
              </a:outerShdw>
            </a:effectLst>
          </a:endParaRPr>
        </a:p>
      </dgm:t>
    </dgm:pt>
    <dgm:pt modelId="{688668F2-BAC9-4198-BC5E-23E2A97D1587}" type="parTrans" cxnId="{68025E0F-3D80-445D-9B8D-E30A3717E517}">
      <dgm:prSet/>
      <dgm:spPr/>
      <dgm:t>
        <a:bodyPr/>
        <a:lstStyle/>
        <a:p>
          <a:endParaRPr lang="en-US">
            <a:effectLst>
              <a:outerShdw blurRad="38100" dist="38100" dir="2700000" algn="tl">
                <a:srgbClr val="000000">
                  <a:alpha val="43137"/>
                </a:srgbClr>
              </a:outerShdw>
            </a:effectLst>
          </a:endParaRPr>
        </a:p>
      </dgm:t>
    </dgm:pt>
    <dgm:pt modelId="{2F701412-0FA3-4B82-8115-E57FC0682127}" type="sibTrans" cxnId="{68025E0F-3D80-445D-9B8D-E30A3717E517}">
      <dgm:prSet/>
      <dgm:spPr/>
      <dgm:t>
        <a:bodyPr/>
        <a:lstStyle/>
        <a:p>
          <a:endParaRPr lang="en-US"/>
        </a:p>
      </dgm:t>
    </dgm:pt>
    <dgm:pt modelId="{2A594516-CAE5-460B-8F05-42675567857C}">
      <dgm:prSet phldrT="[Text]" custT="1"/>
      <dgm:spPr/>
      <dgm:t>
        <a:bodyPr/>
        <a:lstStyle/>
        <a:p>
          <a:pPr marL="171450" indent="0" algn="r" defTabSz="711200">
            <a:lnSpc>
              <a:spcPct val="90000"/>
            </a:lnSpc>
            <a:spcBef>
              <a:spcPct val="0"/>
            </a:spcBef>
            <a:spcAft>
              <a:spcPct val="15000"/>
            </a:spcAft>
            <a:buNone/>
          </a:pPr>
          <a:r>
            <a:rPr lang="en-US" sz="2000" dirty="0" smtClean="0">
              <a:solidFill>
                <a:schemeClr val="tx2">
                  <a:lumMod val="50000"/>
                </a:schemeClr>
              </a:solidFill>
              <a:effectLst/>
            </a:rPr>
            <a:t>Board of statewide leaders with an interest in improving care for individuals with TBI</a:t>
          </a:r>
          <a:endParaRPr lang="en-US" sz="2000" dirty="0">
            <a:solidFill>
              <a:schemeClr val="tx2">
                <a:lumMod val="50000"/>
              </a:schemeClr>
            </a:solidFill>
            <a:effectLst/>
          </a:endParaRPr>
        </a:p>
      </dgm:t>
    </dgm:pt>
    <dgm:pt modelId="{6D930006-9249-49B1-99AD-E4DD9E37B456}" type="parTrans" cxnId="{AF86215A-E9F1-42C3-A805-016B0BD081B8}">
      <dgm:prSet/>
      <dgm:spPr/>
      <dgm:t>
        <a:bodyPr/>
        <a:lstStyle/>
        <a:p>
          <a:endParaRPr lang="en-US"/>
        </a:p>
      </dgm:t>
    </dgm:pt>
    <dgm:pt modelId="{3BABB8C7-AC30-4B02-A8C9-9B5F3986ADE0}" type="sibTrans" cxnId="{AF86215A-E9F1-42C3-A805-016B0BD081B8}">
      <dgm:prSet/>
      <dgm:spPr/>
      <dgm:t>
        <a:bodyPr/>
        <a:lstStyle/>
        <a:p>
          <a:endParaRPr lang="en-US"/>
        </a:p>
      </dgm:t>
    </dgm:pt>
    <dgm:pt modelId="{8312786F-025A-479A-9565-37AA55BD8EFF}">
      <dgm:prSet phldrT="[Text]" custT="1"/>
      <dgm:spPr/>
      <dgm:t>
        <a:bodyPr lIns="0" tIns="0" rIns="0" bIns="0" anchor="ctr" anchorCtr="0"/>
        <a:lstStyle/>
        <a:p>
          <a:pPr algn="ctr"/>
          <a:r>
            <a:rPr lang="en-US" sz="2000" dirty="0" smtClean="0">
              <a:effectLst>
                <a:outerShdw blurRad="38100" dist="38100" dir="2700000" algn="tl">
                  <a:srgbClr val="000000">
                    <a:alpha val="43137"/>
                  </a:srgbClr>
                </a:outerShdw>
              </a:effectLst>
            </a:rPr>
            <a:t>Impaired Drivers Trust Fund and Advisory Board</a:t>
          </a:r>
          <a:endParaRPr lang="en-US" sz="2000" dirty="0">
            <a:solidFill>
              <a:srgbClr val="FF0000"/>
            </a:solidFill>
            <a:effectLst>
              <a:outerShdw blurRad="38100" dist="38100" dir="2700000" algn="tl">
                <a:srgbClr val="000000">
                  <a:alpha val="43137"/>
                </a:srgbClr>
              </a:outerShdw>
            </a:effectLst>
          </a:endParaRPr>
        </a:p>
      </dgm:t>
    </dgm:pt>
    <dgm:pt modelId="{C8810270-E4E9-4EBE-ADA9-323B36D5035D}" type="parTrans" cxnId="{FE554A16-3893-4CCF-B717-62BF291A7E97}">
      <dgm:prSet/>
      <dgm:spPr/>
      <dgm:t>
        <a:bodyPr/>
        <a:lstStyle/>
        <a:p>
          <a:endParaRPr lang="en-US"/>
        </a:p>
      </dgm:t>
    </dgm:pt>
    <dgm:pt modelId="{90A7C12D-C27F-4C74-BA08-517DE9003F1C}" type="sibTrans" cxnId="{FE554A16-3893-4CCF-B717-62BF291A7E97}">
      <dgm:prSet/>
      <dgm:spPr/>
      <dgm:t>
        <a:bodyPr/>
        <a:lstStyle/>
        <a:p>
          <a:endParaRPr lang="en-US"/>
        </a:p>
      </dgm:t>
    </dgm:pt>
    <dgm:pt modelId="{B8A48F1F-FCC0-4797-B3F5-04B94B1F0A86}">
      <dgm:prSet phldrT="[Text]" custT="1"/>
      <dgm:spPr/>
      <dgm:t>
        <a:bodyPr lIns="0" tIns="0" rIns="0" bIns="1920240" anchor="t" anchorCtr="0"/>
        <a:lstStyle/>
        <a:p>
          <a:pPr algn="l"/>
          <a:r>
            <a:rPr lang="en-US" sz="1800" dirty="0" smtClean="0">
              <a:solidFill>
                <a:schemeClr val="tx2">
                  <a:lumMod val="50000"/>
                </a:schemeClr>
              </a:solidFill>
              <a:effectLst/>
            </a:rPr>
            <a:t>Facilitates Core system services and serves as last resort payer for costs of care for Alabamians with neurotrauma </a:t>
          </a:r>
          <a:endParaRPr lang="en-US" sz="1800" dirty="0">
            <a:solidFill>
              <a:schemeClr val="tx2">
                <a:lumMod val="50000"/>
              </a:schemeClr>
            </a:solidFill>
            <a:effectLst/>
          </a:endParaRPr>
        </a:p>
      </dgm:t>
    </dgm:pt>
    <dgm:pt modelId="{DF3E5BF5-484A-44D2-ADB2-A55625A26B15}" type="parTrans" cxnId="{D9FCAE4D-5185-4115-A516-8A0708B4A09F}">
      <dgm:prSet/>
      <dgm:spPr/>
      <dgm:t>
        <a:bodyPr/>
        <a:lstStyle/>
        <a:p>
          <a:endParaRPr lang="en-US"/>
        </a:p>
      </dgm:t>
    </dgm:pt>
    <dgm:pt modelId="{58CC69BD-9C1F-46BC-B731-27D5189D7464}" type="sibTrans" cxnId="{D9FCAE4D-5185-4115-A516-8A0708B4A09F}">
      <dgm:prSet/>
      <dgm:spPr/>
      <dgm:t>
        <a:bodyPr/>
        <a:lstStyle/>
        <a:p>
          <a:endParaRPr lang="en-US"/>
        </a:p>
      </dgm:t>
    </dgm:pt>
    <dgm:pt modelId="{40F1BCB7-5E64-4381-B2A9-F778696D6B49}">
      <dgm:prSet phldrT="[Text]" custT="1"/>
      <dgm:spPr/>
      <dgm:t>
        <a:bodyPr lIns="0" tIns="0" rIns="0" bIns="0" anchor="ctr" anchorCtr="1"/>
        <a:lstStyle/>
        <a:p>
          <a:r>
            <a:rPr lang="en-US" sz="2200" dirty="0" smtClean="0">
              <a:effectLst>
                <a:outerShdw blurRad="38100" dist="38100" dir="2700000" algn="tl">
                  <a:srgbClr val="000000">
                    <a:alpha val="43137"/>
                  </a:srgbClr>
                </a:outerShdw>
              </a:effectLst>
            </a:rPr>
            <a:t>Alabama Head and Spinal Cord Injury Registry</a:t>
          </a:r>
          <a:endParaRPr lang="en-US" sz="2200" dirty="0">
            <a:solidFill>
              <a:srgbClr val="FF0000"/>
            </a:solidFill>
            <a:effectLst>
              <a:outerShdw blurRad="38100" dist="38100" dir="2700000" algn="tl">
                <a:srgbClr val="000000">
                  <a:alpha val="43137"/>
                </a:srgbClr>
              </a:outerShdw>
            </a:effectLst>
          </a:endParaRPr>
        </a:p>
      </dgm:t>
    </dgm:pt>
    <dgm:pt modelId="{CFBB3816-6BEB-47D4-9A14-08011CDB360D}" type="parTrans" cxnId="{5FB02FAB-81AA-431C-9CD3-35E6416A0B70}">
      <dgm:prSet/>
      <dgm:spPr/>
      <dgm:t>
        <a:bodyPr/>
        <a:lstStyle/>
        <a:p>
          <a:endParaRPr lang="en-US"/>
        </a:p>
      </dgm:t>
    </dgm:pt>
    <dgm:pt modelId="{B29E1596-4B42-49EA-9B02-638E1654079C}" type="sibTrans" cxnId="{5FB02FAB-81AA-431C-9CD3-35E6416A0B70}">
      <dgm:prSet/>
      <dgm:spPr/>
      <dgm:t>
        <a:bodyPr/>
        <a:lstStyle/>
        <a:p>
          <a:endParaRPr lang="en-US"/>
        </a:p>
      </dgm:t>
    </dgm:pt>
    <dgm:pt modelId="{FC63EEC8-687E-4FD4-BFBF-F46C004B5E74}">
      <dgm:prSet phldrT="[Text]" custT="1"/>
      <dgm:spPr/>
      <dgm:t>
        <a:bodyPr lIns="0" tIns="0" rIns="0" bIns="0" anchor="b" anchorCtr="0"/>
        <a:lstStyle/>
        <a:p>
          <a:pPr algn="r"/>
          <a:r>
            <a:rPr lang="en-US" sz="1800" dirty="0" smtClean="0">
              <a:solidFill>
                <a:schemeClr val="tx2">
                  <a:lumMod val="50000"/>
                </a:schemeClr>
              </a:solidFill>
              <a:effectLst/>
            </a:rPr>
            <a:t>S</a:t>
          </a:r>
          <a:r>
            <a:rPr lang="en-US" sz="1800" b="0" i="0" dirty="0" smtClean="0">
              <a:solidFill>
                <a:schemeClr val="tx2">
                  <a:lumMod val="50000"/>
                </a:schemeClr>
              </a:solidFill>
            </a:rPr>
            <a:t>ervice linkage system containing all head and spinal cord trauma reported by hospitals statewide</a:t>
          </a:r>
          <a:endParaRPr lang="en-US" sz="1800" dirty="0">
            <a:solidFill>
              <a:schemeClr val="tx2">
                <a:lumMod val="50000"/>
              </a:schemeClr>
            </a:solidFill>
            <a:effectLst>
              <a:outerShdw blurRad="38100" dist="38100" dir="2700000" algn="tl">
                <a:srgbClr val="000000">
                  <a:alpha val="43137"/>
                </a:srgbClr>
              </a:outerShdw>
            </a:effectLst>
          </a:endParaRPr>
        </a:p>
      </dgm:t>
    </dgm:pt>
    <dgm:pt modelId="{6E4F36B1-2745-4126-BFA7-6B7B430A9B1B}" type="parTrans" cxnId="{44C358A0-2279-44E9-95C9-AED49228E52A}">
      <dgm:prSet/>
      <dgm:spPr/>
      <dgm:t>
        <a:bodyPr/>
        <a:lstStyle/>
        <a:p>
          <a:endParaRPr lang="en-US"/>
        </a:p>
      </dgm:t>
    </dgm:pt>
    <dgm:pt modelId="{37D69DD7-5E4C-4ECC-9E54-AD0E45CEE440}" type="sibTrans" cxnId="{44C358A0-2279-44E9-95C9-AED49228E52A}">
      <dgm:prSet/>
      <dgm:spPr/>
      <dgm:t>
        <a:bodyPr/>
        <a:lstStyle/>
        <a:p>
          <a:endParaRPr lang="en-US"/>
        </a:p>
      </dgm:t>
    </dgm:pt>
    <dgm:pt modelId="{126E7062-E072-4A5E-BE49-DE6D6E9A9C28}" type="pres">
      <dgm:prSet presAssocID="{0EB8E503-E6AB-432C-9266-6E9F9DF37113}" presName="cycleMatrixDiagram" presStyleCnt="0">
        <dgm:presLayoutVars>
          <dgm:chMax val="1"/>
          <dgm:dir/>
          <dgm:animLvl val="lvl"/>
          <dgm:resizeHandles val="exact"/>
        </dgm:presLayoutVars>
      </dgm:prSet>
      <dgm:spPr/>
      <dgm:t>
        <a:bodyPr/>
        <a:lstStyle/>
        <a:p>
          <a:endParaRPr lang="en-US"/>
        </a:p>
      </dgm:t>
    </dgm:pt>
    <dgm:pt modelId="{699470A6-FAF5-419F-A60E-201F67825DE9}" type="pres">
      <dgm:prSet presAssocID="{0EB8E503-E6AB-432C-9266-6E9F9DF37113}" presName="children" presStyleCnt="0"/>
      <dgm:spPr/>
    </dgm:pt>
    <dgm:pt modelId="{08CEF0F3-6DCF-4186-AE5E-2996E100B7EC}" type="pres">
      <dgm:prSet presAssocID="{0EB8E503-E6AB-432C-9266-6E9F9DF37113}" presName="child1group" presStyleCnt="0"/>
      <dgm:spPr/>
    </dgm:pt>
    <dgm:pt modelId="{CD2D0CE3-4EFA-412B-A204-98EB71F0D425}" type="pres">
      <dgm:prSet presAssocID="{0EB8E503-E6AB-432C-9266-6E9F9DF37113}" presName="child1" presStyleLbl="bgAcc1" presStyleIdx="0" presStyleCnt="4" custScaleX="126094" custScaleY="124289" custLinFactNeighborX="-23899" custLinFactNeighborY="2225"/>
      <dgm:spPr/>
      <dgm:t>
        <a:bodyPr/>
        <a:lstStyle/>
        <a:p>
          <a:endParaRPr lang="en-US"/>
        </a:p>
      </dgm:t>
    </dgm:pt>
    <dgm:pt modelId="{E22B4C35-A069-48C3-97B6-D57374507264}" type="pres">
      <dgm:prSet presAssocID="{0EB8E503-E6AB-432C-9266-6E9F9DF37113}" presName="child1Text" presStyleLbl="bgAcc1" presStyleIdx="0" presStyleCnt="4">
        <dgm:presLayoutVars>
          <dgm:bulletEnabled val="1"/>
        </dgm:presLayoutVars>
      </dgm:prSet>
      <dgm:spPr/>
      <dgm:t>
        <a:bodyPr/>
        <a:lstStyle/>
        <a:p>
          <a:endParaRPr lang="en-US"/>
        </a:p>
      </dgm:t>
    </dgm:pt>
    <dgm:pt modelId="{C6AEEC69-EBE2-4C3E-82A5-777A97915BEB}" type="pres">
      <dgm:prSet presAssocID="{0EB8E503-E6AB-432C-9266-6E9F9DF37113}" presName="child2group" presStyleCnt="0"/>
      <dgm:spPr/>
    </dgm:pt>
    <dgm:pt modelId="{8EC1C2AB-21C5-4F80-9131-2D07ABE6C250}" type="pres">
      <dgm:prSet presAssocID="{0EB8E503-E6AB-432C-9266-6E9F9DF37113}" presName="child2" presStyleLbl="bgAcc1" presStyleIdx="1" presStyleCnt="4" custScaleY="144258" custLinFactNeighborX="10668" custLinFactNeighborY="10164"/>
      <dgm:spPr/>
      <dgm:t>
        <a:bodyPr/>
        <a:lstStyle/>
        <a:p>
          <a:endParaRPr lang="en-US"/>
        </a:p>
      </dgm:t>
    </dgm:pt>
    <dgm:pt modelId="{A3DB8858-6382-4CB7-A8AD-889DF52EF9F0}" type="pres">
      <dgm:prSet presAssocID="{0EB8E503-E6AB-432C-9266-6E9F9DF37113}" presName="child2Text" presStyleLbl="bgAcc1" presStyleIdx="1" presStyleCnt="4">
        <dgm:presLayoutVars>
          <dgm:bulletEnabled val="1"/>
        </dgm:presLayoutVars>
      </dgm:prSet>
      <dgm:spPr/>
      <dgm:t>
        <a:bodyPr/>
        <a:lstStyle/>
        <a:p>
          <a:endParaRPr lang="en-US"/>
        </a:p>
      </dgm:t>
    </dgm:pt>
    <dgm:pt modelId="{B7CE5A17-07B5-4545-9807-28E7840B33FF}" type="pres">
      <dgm:prSet presAssocID="{0EB8E503-E6AB-432C-9266-6E9F9DF37113}" presName="child3group" presStyleCnt="0"/>
      <dgm:spPr/>
    </dgm:pt>
    <dgm:pt modelId="{88EC5C95-C23A-4825-9223-A47AAF136D17}" type="pres">
      <dgm:prSet presAssocID="{0EB8E503-E6AB-432C-9266-6E9F9DF37113}" presName="child3" presStyleLbl="bgAcc1" presStyleIdx="2" presStyleCnt="4" custScaleX="120041" custScaleY="121035" custLinFactNeighborX="6108" custLinFactNeighborY="-15464"/>
      <dgm:spPr/>
      <dgm:t>
        <a:bodyPr/>
        <a:lstStyle/>
        <a:p>
          <a:endParaRPr lang="en-US"/>
        </a:p>
      </dgm:t>
    </dgm:pt>
    <dgm:pt modelId="{09911CE3-E105-4744-9A3D-013A7BEDB9EF}" type="pres">
      <dgm:prSet presAssocID="{0EB8E503-E6AB-432C-9266-6E9F9DF37113}" presName="child3Text" presStyleLbl="bgAcc1" presStyleIdx="2" presStyleCnt="4">
        <dgm:presLayoutVars>
          <dgm:bulletEnabled val="1"/>
        </dgm:presLayoutVars>
      </dgm:prSet>
      <dgm:spPr/>
      <dgm:t>
        <a:bodyPr/>
        <a:lstStyle/>
        <a:p>
          <a:endParaRPr lang="en-US"/>
        </a:p>
      </dgm:t>
    </dgm:pt>
    <dgm:pt modelId="{B298B7C5-CDF5-4639-A9D9-7491138E7094}" type="pres">
      <dgm:prSet presAssocID="{0EB8E503-E6AB-432C-9266-6E9F9DF37113}" presName="child4group" presStyleCnt="0"/>
      <dgm:spPr/>
    </dgm:pt>
    <dgm:pt modelId="{DB95C8EE-270A-4D03-9C02-039DA91CF1EA}" type="pres">
      <dgm:prSet presAssocID="{0EB8E503-E6AB-432C-9266-6E9F9DF37113}" presName="child4" presStyleLbl="bgAcc1" presStyleIdx="3" presStyleCnt="4" custScaleX="128173" custScaleY="120150" custLinFactNeighborX="-8948" custLinFactNeighborY="-11662"/>
      <dgm:spPr/>
      <dgm:t>
        <a:bodyPr/>
        <a:lstStyle/>
        <a:p>
          <a:endParaRPr lang="en-US"/>
        </a:p>
      </dgm:t>
    </dgm:pt>
    <dgm:pt modelId="{F1140A2D-9D42-4B9B-B447-325FF794A09C}" type="pres">
      <dgm:prSet presAssocID="{0EB8E503-E6AB-432C-9266-6E9F9DF37113}" presName="child4Text" presStyleLbl="bgAcc1" presStyleIdx="3" presStyleCnt="4">
        <dgm:presLayoutVars>
          <dgm:bulletEnabled val="1"/>
        </dgm:presLayoutVars>
      </dgm:prSet>
      <dgm:spPr/>
      <dgm:t>
        <a:bodyPr/>
        <a:lstStyle/>
        <a:p>
          <a:endParaRPr lang="en-US"/>
        </a:p>
      </dgm:t>
    </dgm:pt>
    <dgm:pt modelId="{93EA68B7-F4F1-40DC-8651-00D1A41261FD}" type="pres">
      <dgm:prSet presAssocID="{0EB8E503-E6AB-432C-9266-6E9F9DF37113}" presName="childPlaceholder" presStyleCnt="0"/>
      <dgm:spPr/>
    </dgm:pt>
    <dgm:pt modelId="{C8823951-98EE-43D4-90FE-9B6B64522A1C}" type="pres">
      <dgm:prSet presAssocID="{0EB8E503-E6AB-432C-9266-6E9F9DF37113}" presName="circle" presStyleCnt="0"/>
      <dgm:spPr/>
    </dgm:pt>
    <dgm:pt modelId="{6DB27F1C-BC8C-43D4-AC07-A0B4CBA020E0}" type="pres">
      <dgm:prSet presAssocID="{0EB8E503-E6AB-432C-9266-6E9F9DF37113}" presName="quadrant1" presStyleLbl="node1" presStyleIdx="0" presStyleCnt="4" custScaleX="98484" custScaleY="98484">
        <dgm:presLayoutVars>
          <dgm:chMax val="1"/>
          <dgm:bulletEnabled val="1"/>
        </dgm:presLayoutVars>
      </dgm:prSet>
      <dgm:spPr/>
      <dgm:t>
        <a:bodyPr/>
        <a:lstStyle/>
        <a:p>
          <a:endParaRPr lang="en-US"/>
        </a:p>
      </dgm:t>
    </dgm:pt>
    <dgm:pt modelId="{23F02745-9FC1-43B2-A6C2-C60400909FF7}" type="pres">
      <dgm:prSet presAssocID="{0EB8E503-E6AB-432C-9266-6E9F9DF37113}" presName="quadrant2" presStyleLbl="node1" presStyleIdx="1" presStyleCnt="4">
        <dgm:presLayoutVars>
          <dgm:chMax val="1"/>
          <dgm:bulletEnabled val="1"/>
        </dgm:presLayoutVars>
      </dgm:prSet>
      <dgm:spPr/>
      <dgm:t>
        <a:bodyPr/>
        <a:lstStyle/>
        <a:p>
          <a:endParaRPr lang="en-US"/>
        </a:p>
      </dgm:t>
    </dgm:pt>
    <dgm:pt modelId="{2BBBDD3F-EEEA-49A5-B423-1F95DF2FF88C}" type="pres">
      <dgm:prSet presAssocID="{0EB8E503-E6AB-432C-9266-6E9F9DF37113}" presName="quadrant3" presStyleLbl="node1" presStyleIdx="2" presStyleCnt="4" custLinFactNeighborX="2359" custLinFactNeighborY="-753">
        <dgm:presLayoutVars>
          <dgm:chMax val="1"/>
          <dgm:bulletEnabled val="1"/>
        </dgm:presLayoutVars>
      </dgm:prSet>
      <dgm:spPr/>
      <dgm:t>
        <a:bodyPr/>
        <a:lstStyle/>
        <a:p>
          <a:endParaRPr lang="en-US"/>
        </a:p>
      </dgm:t>
    </dgm:pt>
    <dgm:pt modelId="{1B07B740-B266-4E05-8338-AB1992CEC957}" type="pres">
      <dgm:prSet presAssocID="{0EB8E503-E6AB-432C-9266-6E9F9DF37113}" presName="quadrant4" presStyleLbl="node1" presStyleIdx="3" presStyleCnt="4" custScaleX="99253" custScaleY="101482">
        <dgm:presLayoutVars>
          <dgm:chMax val="1"/>
          <dgm:bulletEnabled val="1"/>
        </dgm:presLayoutVars>
      </dgm:prSet>
      <dgm:spPr/>
      <dgm:t>
        <a:bodyPr/>
        <a:lstStyle/>
        <a:p>
          <a:endParaRPr lang="en-US"/>
        </a:p>
      </dgm:t>
    </dgm:pt>
    <dgm:pt modelId="{4566BB5F-7104-4E12-AE4B-1FBE4F36EE11}" type="pres">
      <dgm:prSet presAssocID="{0EB8E503-E6AB-432C-9266-6E9F9DF37113}" presName="quadrantPlaceholder" presStyleCnt="0"/>
      <dgm:spPr/>
    </dgm:pt>
    <dgm:pt modelId="{D0B5F321-4819-4252-8498-3B0A4203BC45}" type="pres">
      <dgm:prSet presAssocID="{0EB8E503-E6AB-432C-9266-6E9F9DF37113}" presName="center1" presStyleLbl="fgShp" presStyleIdx="0" presStyleCnt="2" custLinFactX="228622" custLinFactY="210879" custLinFactNeighborX="300000" custLinFactNeighborY="300000"/>
      <dgm:spPr>
        <a:noFill/>
      </dgm:spPr>
    </dgm:pt>
    <dgm:pt modelId="{3E7C3AF7-C906-4175-8917-453B543FF940}" type="pres">
      <dgm:prSet presAssocID="{0EB8E503-E6AB-432C-9266-6E9F9DF37113}" presName="center2" presStyleLbl="fgShp" presStyleIdx="1" presStyleCnt="2" custScaleX="117472" custScaleY="131988" custLinFactNeighborX="8772" custLinFactNeighborY="-21142"/>
      <dgm:spPr>
        <a:prstGeom prst="diamond">
          <a:avLst/>
        </a:prstGeom>
      </dgm:spPr>
    </dgm:pt>
  </dgm:ptLst>
  <dgm:cxnLst>
    <dgm:cxn modelId="{06C18211-0A28-4AA6-8384-069EE1C19A9D}" type="presOf" srcId="{B8A48F1F-FCC0-4797-B3F5-04B94B1F0A86}" destId="{F1140A2D-9D42-4B9B-B447-325FF794A09C}" srcOrd="1" destOrd="0" presId="urn:microsoft.com/office/officeart/2005/8/layout/cycle4"/>
    <dgm:cxn modelId="{F98094B8-9CD9-4F25-9786-B62985ED798D}" type="presOf" srcId="{2A594516-CAE5-460B-8F05-42675567857C}" destId="{A3DB8858-6382-4CB7-A8AD-889DF52EF9F0}" srcOrd="1" destOrd="0" presId="urn:microsoft.com/office/officeart/2005/8/layout/cycle4"/>
    <dgm:cxn modelId="{D2CA5FAD-40AA-480F-967E-829C58CC2A4A}" type="presOf" srcId="{2BB6C408-88AB-4A69-BD53-D5DA7BD739E5}" destId="{6DB27F1C-BC8C-43D4-AC07-A0B4CBA020E0}" srcOrd="0" destOrd="0" presId="urn:microsoft.com/office/officeart/2005/8/layout/cycle4"/>
    <dgm:cxn modelId="{D429DB6B-999C-41C1-BA1F-F086D397B815}" type="presOf" srcId="{2A594516-CAE5-460B-8F05-42675567857C}" destId="{8EC1C2AB-21C5-4F80-9131-2D07ABE6C250}" srcOrd="0" destOrd="0" presId="urn:microsoft.com/office/officeart/2005/8/layout/cycle4"/>
    <dgm:cxn modelId="{0ACFB75E-7F8F-48FA-86E3-CDBA9D8E72DA}" type="presOf" srcId="{4D05F5E1-76EB-4B8C-AF9F-5E2C686EEC55}" destId="{23F02745-9FC1-43B2-A6C2-C60400909FF7}" srcOrd="0" destOrd="0" presId="urn:microsoft.com/office/officeart/2005/8/layout/cycle4"/>
    <dgm:cxn modelId="{5B96A452-D923-4C61-9999-37A4A7D3ADCD}" type="presOf" srcId="{FC63EEC8-687E-4FD4-BFBF-F46C004B5E74}" destId="{09911CE3-E105-4744-9A3D-013A7BEDB9EF}" srcOrd="1" destOrd="0" presId="urn:microsoft.com/office/officeart/2005/8/layout/cycle4"/>
    <dgm:cxn modelId="{68025E0F-3D80-445D-9B8D-E30A3717E517}" srcId="{0EB8E503-E6AB-432C-9266-6E9F9DF37113}" destId="{4D05F5E1-76EB-4B8C-AF9F-5E2C686EEC55}" srcOrd="1" destOrd="0" parTransId="{688668F2-BAC9-4198-BC5E-23E2A97D1587}" sibTransId="{2F701412-0FA3-4B82-8115-E57FC0682127}"/>
    <dgm:cxn modelId="{D79D27EB-0380-4FDC-979F-286F71A19601}" srcId="{2BB6C408-88AB-4A69-BD53-D5DA7BD739E5}" destId="{B6395643-0E38-4AAB-9B31-871B6161F30E}" srcOrd="0" destOrd="0" parTransId="{520C5453-FA25-4404-8A09-8DE58D72C5E4}" sibTransId="{8875AD3B-657C-460D-ADED-6A7FA4AF7CF6}"/>
    <dgm:cxn modelId="{FE554A16-3893-4CCF-B717-62BF291A7E97}" srcId="{0EB8E503-E6AB-432C-9266-6E9F9DF37113}" destId="{8312786F-025A-479A-9565-37AA55BD8EFF}" srcOrd="3" destOrd="0" parTransId="{C8810270-E4E9-4EBE-ADA9-323B36D5035D}" sibTransId="{90A7C12D-C27F-4C74-BA08-517DE9003F1C}"/>
    <dgm:cxn modelId="{44C358A0-2279-44E9-95C9-AED49228E52A}" srcId="{40F1BCB7-5E64-4381-B2A9-F778696D6B49}" destId="{FC63EEC8-687E-4FD4-BFBF-F46C004B5E74}" srcOrd="0" destOrd="0" parTransId="{6E4F36B1-2745-4126-BFA7-6B7B430A9B1B}" sibTransId="{37D69DD7-5E4C-4ECC-9E54-AD0E45CEE440}"/>
    <dgm:cxn modelId="{D9FCAE4D-5185-4115-A516-8A0708B4A09F}" srcId="{8312786F-025A-479A-9565-37AA55BD8EFF}" destId="{B8A48F1F-FCC0-4797-B3F5-04B94B1F0A86}" srcOrd="0" destOrd="0" parTransId="{DF3E5BF5-484A-44D2-ADB2-A55625A26B15}" sibTransId="{58CC69BD-9C1F-46BC-B731-27D5189D7464}"/>
    <dgm:cxn modelId="{0EA95D6C-BD1D-4159-BB7A-867155D92A81}" type="presOf" srcId="{FC63EEC8-687E-4FD4-BFBF-F46C004B5E74}" destId="{88EC5C95-C23A-4825-9223-A47AAF136D17}" srcOrd="0" destOrd="0" presId="urn:microsoft.com/office/officeart/2005/8/layout/cycle4"/>
    <dgm:cxn modelId="{D8BDBE44-87D3-450C-9269-769808A2994D}" type="presOf" srcId="{B8A48F1F-FCC0-4797-B3F5-04B94B1F0A86}" destId="{DB95C8EE-270A-4D03-9C02-039DA91CF1EA}" srcOrd="0" destOrd="0" presId="urn:microsoft.com/office/officeart/2005/8/layout/cycle4"/>
    <dgm:cxn modelId="{DCF84494-FF2D-44BC-94B3-37788A171389}" type="presOf" srcId="{40F1BCB7-5E64-4381-B2A9-F778696D6B49}" destId="{2BBBDD3F-EEEA-49A5-B423-1F95DF2FF88C}" srcOrd="0" destOrd="0" presId="urn:microsoft.com/office/officeart/2005/8/layout/cycle4"/>
    <dgm:cxn modelId="{7610E300-2CD9-4E3E-B9BE-C64BE2851C40}" type="presOf" srcId="{8312786F-025A-479A-9565-37AA55BD8EFF}" destId="{1B07B740-B266-4E05-8338-AB1992CEC957}" srcOrd="0" destOrd="0" presId="urn:microsoft.com/office/officeart/2005/8/layout/cycle4"/>
    <dgm:cxn modelId="{1AC97EC0-555F-4193-B025-2E88C4A7E196}" type="presOf" srcId="{B6395643-0E38-4AAB-9B31-871B6161F30E}" destId="{CD2D0CE3-4EFA-412B-A204-98EB71F0D425}" srcOrd="0" destOrd="0" presId="urn:microsoft.com/office/officeart/2005/8/layout/cycle4"/>
    <dgm:cxn modelId="{F0C77993-E710-4A34-BCFD-AE3223CD9D29}" srcId="{0EB8E503-E6AB-432C-9266-6E9F9DF37113}" destId="{2BB6C408-88AB-4A69-BD53-D5DA7BD739E5}" srcOrd="0" destOrd="0" parTransId="{406044E4-F17A-416B-984F-EFAE8583CF60}" sibTransId="{B58FD8E1-3CAB-4E6B-9BA4-A5FE6144DDD9}"/>
    <dgm:cxn modelId="{AF86215A-E9F1-42C3-A805-016B0BD081B8}" srcId="{4D05F5E1-76EB-4B8C-AF9F-5E2C686EEC55}" destId="{2A594516-CAE5-460B-8F05-42675567857C}" srcOrd="0" destOrd="0" parTransId="{6D930006-9249-49B1-99AD-E4DD9E37B456}" sibTransId="{3BABB8C7-AC30-4B02-A8C9-9B5F3986ADE0}"/>
    <dgm:cxn modelId="{ACF90CB8-E010-48A6-A5BD-FF22468FA057}" type="presOf" srcId="{0EB8E503-E6AB-432C-9266-6E9F9DF37113}" destId="{126E7062-E072-4A5E-BE49-DE6D6E9A9C28}" srcOrd="0" destOrd="0" presId="urn:microsoft.com/office/officeart/2005/8/layout/cycle4"/>
    <dgm:cxn modelId="{BE5D7D04-C5AC-43BC-A7CC-55C2386CB061}" type="presOf" srcId="{B6395643-0E38-4AAB-9B31-871B6161F30E}" destId="{E22B4C35-A069-48C3-97B6-D57374507264}" srcOrd="1" destOrd="0" presId="urn:microsoft.com/office/officeart/2005/8/layout/cycle4"/>
    <dgm:cxn modelId="{5FB02FAB-81AA-431C-9CD3-35E6416A0B70}" srcId="{0EB8E503-E6AB-432C-9266-6E9F9DF37113}" destId="{40F1BCB7-5E64-4381-B2A9-F778696D6B49}" srcOrd="2" destOrd="0" parTransId="{CFBB3816-6BEB-47D4-9A14-08011CDB360D}" sibTransId="{B29E1596-4B42-49EA-9B02-638E1654079C}"/>
    <dgm:cxn modelId="{A75964C8-C8AD-43EC-9035-E246D59F3F7B}" type="presParOf" srcId="{126E7062-E072-4A5E-BE49-DE6D6E9A9C28}" destId="{699470A6-FAF5-419F-A60E-201F67825DE9}" srcOrd="0" destOrd="0" presId="urn:microsoft.com/office/officeart/2005/8/layout/cycle4"/>
    <dgm:cxn modelId="{1AE7B167-CAEF-4FC0-B34C-744F80C7E45E}" type="presParOf" srcId="{699470A6-FAF5-419F-A60E-201F67825DE9}" destId="{08CEF0F3-6DCF-4186-AE5E-2996E100B7EC}" srcOrd="0" destOrd="0" presId="urn:microsoft.com/office/officeart/2005/8/layout/cycle4"/>
    <dgm:cxn modelId="{019227C1-80BA-4001-8468-34DD834DD571}" type="presParOf" srcId="{08CEF0F3-6DCF-4186-AE5E-2996E100B7EC}" destId="{CD2D0CE3-4EFA-412B-A204-98EB71F0D425}" srcOrd="0" destOrd="0" presId="urn:microsoft.com/office/officeart/2005/8/layout/cycle4"/>
    <dgm:cxn modelId="{897C9360-A765-475F-A250-CB8B2DC5CBD7}" type="presParOf" srcId="{08CEF0F3-6DCF-4186-AE5E-2996E100B7EC}" destId="{E22B4C35-A069-48C3-97B6-D57374507264}" srcOrd="1" destOrd="0" presId="urn:microsoft.com/office/officeart/2005/8/layout/cycle4"/>
    <dgm:cxn modelId="{E53B9316-7EAD-4BD2-BBCF-2E442FAD9E02}" type="presParOf" srcId="{699470A6-FAF5-419F-A60E-201F67825DE9}" destId="{C6AEEC69-EBE2-4C3E-82A5-777A97915BEB}" srcOrd="1" destOrd="0" presId="urn:microsoft.com/office/officeart/2005/8/layout/cycle4"/>
    <dgm:cxn modelId="{83306D1D-74A9-4178-90CB-C19A604E7ADC}" type="presParOf" srcId="{C6AEEC69-EBE2-4C3E-82A5-777A97915BEB}" destId="{8EC1C2AB-21C5-4F80-9131-2D07ABE6C250}" srcOrd="0" destOrd="0" presId="urn:microsoft.com/office/officeart/2005/8/layout/cycle4"/>
    <dgm:cxn modelId="{7DB58E7D-54E1-4F51-B048-7CA791B7784E}" type="presParOf" srcId="{C6AEEC69-EBE2-4C3E-82A5-777A97915BEB}" destId="{A3DB8858-6382-4CB7-A8AD-889DF52EF9F0}" srcOrd="1" destOrd="0" presId="urn:microsoft.com/office/officeart/2005/8/layout/cycle4"/>
    <dgm:cxn modelId="{3E69297B-E9FE-445B-B29F-5050AAA0B2E7}" type="presParOf" srcId="{699470A6-FAF5-419F-A60E-201F67825DE9}" destId="{B7CE5A17-07B5-4545-9807-28E7840B33FF}" srcOrd="2" destOrd="0" presId="urn:microsoft.com/office/officeart/2005/8/layout/cycle4"/>
    <dgm:cxn modelId="{C8EBFB03-6D8D-4AA0-9A71-4B73FFA1C725}" type="presParOf" srcId="{B7CE5A17-07B5-4545-9807-28E7840B33FF}" destId="{88EC5C95-C23A-4825-9223-A47AAF136D17}" srcOrd="0" destOrd="0" presId="urn:microsoft.com/office/officeart/2005/8/layout/cycle4"/>
    <dgm:cxn modelId="{FE25C0A7-6230-46B1-BDBD-9FC7C0DEA9FE}" type="presParOf" srcId="{B7CE5A17-07B5-4545-9807-28E7840B33FF}" destId="{09911CE3-E105-4744-9A3D-013A7BEDB9EF}" srcOrd="1" destOrd="0" presId="urn:microsoft.com/office/officeart/2005/8/layout/cycle4"/>
    <dgm:cxn modelId="{A6461DD5-4F3E-47E4-B6CE-C685400A201D}" type="presParOf" srcId="{699470A6-FAF5-419F-A60E-201F67825DE9}" destId="{B298B7C5-CDF5-4639-A9D9-7491138E7094}" srcOrd="3" destOrd="0" presId="urn:microsoft.com/office/officeart/2005/8/layout/cycle4"/>
    <dgm:cxn modelId="{FDE66A08-E33B-4428-BCB0-E7F677225233}" type="presParOf" srcId="{B298B7C5-CDF5-4639-A9D9-7491138E7094}" destId="{DB95C8EE-270A-4D03-9C02-039DA91CF1EA}" srcOrd="0" destOrd="0" presId="urn:microsoft.com/office/officeart/2005/8/layout/cycle4"/>
    <dgm:cxn modelId="{B3188B4B-4606-4E87-A669-E61BE6C7E495}" type="presParOf" srcId="{B298B7C5-CDF5-4639-A9D9-7491138E7094}" destId="{F1140A2D-9D42-4B9B-B447-325FF794A09C}" srcOrd="1" destOrd="0" presId="urn:microsoft.com/office/officeart/2005/8/layout/cycle4"/>
    <dgm:cxn modelId="{08280F11-B66E-4B7C-A8BC-028F36775F78}" type="presParOf" srcId="{699470A6-FAF5-419F-A60E-201F67825DE9}" destId="{93EA68B7-F4F1-40DC-8651-00D1A41261FD}" srcOrd="4" destOrd="0" presId="urn:microsoft.com/office/officeart/2005/8/layout/cycle4"/>
    <dgm:cxn modelId="{98DD609A-194C-46FF-857B-00B3CF249AA0}" type="presParOf" srcId="{126E7062-E072-4A5E-BE49-DE6D6E9A9C28}" destId="{C8823951-98EE-43D4-90FE-9B6B64522A1C}" srcOrd="1" destOrd="0" presId="urn:microsoft.com/office/officeart/2005/8/layout/cycle4"/>
    <dgm:cxn modelId="{7C8774D8-7C36-48EE-97F3-8CB3975B3669}" type="presParOf" srcId="{C8823951-98EE-43D4-90FE-9B6B64522A1C}" destId="{6DB27F1C-BC8C-43D4-AC07-A0B4CBA020E0}" srcOrd="0" destOrd="0" presId="urn:microsoft.com/office/officeart/2005/8/layout/cycle4"/>
    <dgm:cxn modelId="{D23E1494-96D6-44D1-B73B-8E1E8836CC3C}" type="presParOf" srcId="{C8823951-98EE-43D4-90FE-9B6B64522A1C}" destId="{23F02745-9FC1-43B2-A6C2-C60400909FF7}" srcOrd="1" destOrd="0" presId="urn:microsoft.com/office/officeart/2005/8/layout/cycle4"/>
    <dgm:cxn modelId="{706E9CC6-E12E-4610-ACAE-92F70F1DEEDD}" type="presParOf" srcId="{C8823951-98EE-43D4-90FE-9B6B64522A1C}" destId="{2BBBDD3F-EEEA-49A5-B423-1F95DF2FF88C}" srcOrd="2" destOrd="0" presId="urn:microsoft.com/office/officeart/2005/8/layout/cycle4"/>
    <dgm:cxn modelId="{3B29A774-20D9-4E2B-AEB5-16AADEFA4ECA}" type="presParOf" srcId="{C8823951-98EE-43D4-90FE-9B6B64522A1C}" destId="{1B07B740-B266-4E05-8338-AB1992CEC957}" srcOrd="3" destOrd="0" presId="urn:microsoft.com/office/officeart/2005/8/layout/cycle4"/>
    <dgm:cxn modelId="{24A87096-D646-4273-B23B-46853D506245}" type="presParOf" srcId="{C8823951-98EE-43D4-90FE-9B6B64522A1C}" destId="{4566BB5F-7104-4E12-AE4B-1FBE4F36EE11}" srcOrd="4" destOrd="0" presId="urn:microsoft.com/office/officeart/2005/8/layout/cycle4"/>
    <dgm:cxn modelId="{52D4C554-B8D4-4708-BEDC-D7E983C5DA5A}" type="presParOf" srcId="{126E7062-E072-4A5E-BE49-DE6D6E9A9C28}" destId="{D0B5F321-4819-4252-8498-3B0A4203BC45}" srcOrd="2" destOrd="0" presId="urn:microsoft.com/office/officeart/2005/8/layout/cycle4"/>
    <dgm:cxn modelId="{E5118766-F524-40FD-854E-A69194871DF0}" type="presParOf" srcId="{126E7062-E072-4A5E-BE49-DE6D6E9A9C28}" destId="{3E7C3AF7-C906-4175-8917-453B543FF9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20EB0-8B2B-4783-8A34-1AE7ED802D70}">
      <dsp:nvSpPr>
        <dsp:cNvPr id="0" name=""/>
        <dsp:cNvSpPr/>
      </dsp:nvSpPr>
      <dsp:spPr>
        <a:xfrm>
          <a:off x="-129956" y="0"/>
          <a:ext cx="8251236" cy="3784590"/>
        </a:xfrm>
        <a:prstGeom prst="horizontalScroll">
          <a:avLst/>
        </a:prstGeom>
        <a:solidFill>
          <a:schemeClr val="tx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0" kern="1200" spc="-150" dirty="0" smtClean="0">
              <a:effectLst>
                <a:outerShdw blurRad="38100" dist="38100" dir="2700000" algn="tl">
                  <a:srgbClr val="000000">
                    <a:alpha val="43137"/>
                  </a:srgbClr>
                </a:outerShdw>
              </a:effectLst>
            </a:rPr>
            <a:t>  </a:t>
          </a:r>
          <a:r>
            <a:rPr lang="en-US" sz="3200" b="0" kern="1200" spc="0" dirty="0" smtClean="0">
              <a:effectLst>
                <a:outerShdw blurRad="38100" dist="38100" dir="2700000" algn="tl">
                  <a:srgbClr val="000000">
                    <a:alpha val="43137"/>
                  </a:srgbClr>
                </a:outerShdw>
              </a:effectLst>
            </a:rPr>
            <a:t>TBI: “</a:t>
          </a:r>
          <a:r>
            <a:rPr lang="en-US" sz="3200" b="0" i="0" kern="1200" spc="0" dirty="0" smtClean="0">
              <a:effectLst>
                <a:outerShdw blurRad="38100" dist="38100" dir="2700000" algn="tl">
                  <a:srgbClr val="000000">
                    <a:alpha val="43137"/>
                  </a:srgbClr>
                </a:outerShdw>
              </a:effectLst>
            </a:rPr>
            <a:t>an alteration in brain function, or other evidence of brain pathology, caused by an external force” </a:t>
          </a:r>
          <a:endParaRPr lang="en-US" sz="3200" b="0" i="0" kern="1200" spc="0" baseline="20000" dirty="0" smtClean="0">
            <a:effectLst>
              <a:outerShdw blurRad="38100" dist="38100" dir="2700000" algn="tl">
                <a:srgbClr val="000000">
                  <a:alpha val="43137"/>
                </a:srgbClr>
              </a:outerShdw>
            </a:effectLst>
          </a:endParaRPr>
        </a:p>
        <a:p>
          <a:pPr lvl="0" algn="ctr" defTabSz="1422400">
            <a:lnSpc>
              <a:spcPct val="70000"/>
            </a:lnSpc>
            <a:spcBef>
              <a:spcPct val="0"/>
            </a:spcBef>
            <a:spcAft>
              <a:spcPct val="35000"/>
            </a:spcAft>
          </a:pPr>
          <a:r>
            <a:rPr lang="en-US" sz="2400" b="0" i="0" kern="1200" spc="0" dirty="0" smtClean="0">
              <a:effectLst>
                <a:outerShdw blurRad="38100" dist="38100" dir="2700000" algn="tl">
                  <a:srgbClr val="000000">
                    <a:alpha val="43137"/>
                  </a:srgbClr>
                </a:outerShdw>
              </a:effectLst>
            </a:rPr>
            <a:t>(Strokes</a:t>
          </a:r>
          <a:r>
            <a:rPr lang="en-US" sz="2400" b="0" kern="1200" spc="0" dirty="0" smtClean="0">
              <a:effectLst>
                <a:outerShdw blurRad="38100" dist="38100" dir="2700000" algn="tl">
                  <a:srgbClr val="000000">
                    <a:alpha val="43137"/>
                  </a:srgbClr>
                </a:outerShdw>
              </a:effectLst>
            </a:rPr>
            <a:t>, aneurisms, etc. </a:t>
          </a:r>
        </a:p>
        <a:p>
          <a:pPr lvl="0" algn="ctr" defTabSz="1422400">
            <a:lnSpc>
              <a:spcPct val="70000"/>
            </a:lnSpc>
            <a:spcBef>
              <a:spcPct val="0"/>
            </a:spcBef>
            <a:spcAft>
              <a:spcPct val="35000"/>
            </a:spcAft>
          </a:pPr>
          <a:r>
            <a:rPr lang="en-US" sz="2400" b="0" kern="1200" spc="0" dirty="0" smtClean="0">
              <a:effectLst>
                <a:outerShdw blurRad="38100" dist="38100" dir="2700000" algn="tl">
                  <a:srgbClr val="000000">
                    <a:alpha val="43137"/>
                  </a:srgbClr>
                </a:outerShdw>
              </a:effectLst>
            </a:rPr>
            <a:t>are examples of internal trauma) </a:t>
          </a:r>
          <a:endParaRPr lang="en-US" sz="2400" b="0" kern="1200" spc="0" dirty="0">
            <a:effectLst>
              <a:outerShdw blurRad="38100" dist="38100" dir="2700000" algn="tl">
                <a:srgbClr val="000000">
                  <a:alpha val="43137"/>
                </a:srgbClr>
              </a:outerShdw>
            </a:effectLst>
          </a:endParaRPr>
        </a:p>
      </dsp:txBody>
      <dsp:txXfrm>
        <a:off x="343118" y="473074"/>
        <a:ext cx="7541625" cy="2838442"/>
      </dsp:txXfrm>
    </dsp:sp>
    <dsp:sp modelId="{2AF0D11B-4DFE-497F-A91A-80FA427A5148}">
      <dsp:nvSpPr>
        <dsp:cNvPr id="0" name=""/>
        <dsp:cNvSpPr/>
      </dsp:nvSpPr>
      <dsp:spPr>
        <a:xfrm rot="15922807">
          <a:off x="3708004" y="3378186"/>
          <a:ext cx="815456" cy="0"/>
        </a:xfrm>
        <a:custGeom>
          <a:avLst/>
          <a:gdLst/>
          <a:ahLst/>
          <a:cxnLst/>
          <a:rect l="0" t="0" r="0" b="0"/>
          <a:pathLst>
            <a:path>
              <a:moveTo>
                <a:pt x="0" y="0"/>
              </a:moveTo>
              <a:lnTo>
                <a:pt x="815456" y="0"/>
              </a:lnTo>
            </a:path>
          </a:pathLst>
        </a:custGeom>
        <a:noFill/>
        <a:ln w="285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7D2E5-5573-4A03-A586-E4C986413F24}">
      <dsp:nvSpPr>
        <dsp:cNvPr id="0" name=""/>
        <dsp:cNvSpPr/>
      </dsp:nvSpPr>
      <dsp:spPr>
        <a:xfrm>
          <a:off x="152418" y="2971783"/>
          <a:ext cx="8092780" cy="2868959"/>
        </a:xfrm>
        <a:prstGeom prst="horizontalScroll">
          <a:avLst/>
        </a:prstGeom>
        <a:solidFill>
          <a:schemeClr val="accent1">
            <a:shade val="50000"/>
            <a:hueOff val="209480"/>
            <a:satOff val="-3997"/>
            <a:lumOff val="4081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ts val="600"/>
            </a:spcAft>
          </a:pPr>
          <a:r>
            <a:rPr lang="en-US" sz="2500" b="1" u="sng" kern="1200" spc="-150" baseline="0" dirty="0" smtClean="0">
              <a:solidFill>
                <a:schemeClr val="tx2">
                  <a:lumMod val="50000"/>
                </a:schemeClr>
              </a:solidFill>
              <a:effectLst/>
            </a:rPr>
            <a:t>Closed</a:t>
          </a:r>
          <a:r>
            <a:rPr lang="en-US" sz="2400" b="1" u="none" kern="1200" spc="-150" baseline="0" dirty="0" smtClean="0">
              <a:solidFill>
                <a:schemeClr val="tx2">
                  <a:lumMod val="50000"/>
                </a:schemeClr>
              </a:solidFill>
              <a:effectLst/>
            </a:rPr>
            <a:t> TBI :  brain is damaged without penetrating skull</a:t>
          </a:r>
        </a:p>
        <a:p>
          <a:pPr lvl="0" algn="ctr" defTabSz="1111250">
            <a:lnSpc>
              <a:spcPct val="90000"/>
            </a:lnSpc>
            <a:spcBef>
              <a:spcPct val="0"/>
            </a:spcBef>
            <a:spcAft>
              <a:spcPts val="600"/>
            </a:spcAft>
          </a:pPr>
          <a:r>
            <a:rPr lang="en-US" sz="2400" b="1" u="none" kern="1200" spc="-150" baseline="0" dirty="0" smtClean="0">
              <a:solidFill>
                <a:schemeClr val="tx2">
                  <a:lumMod val="50000"/>
                </a:schemeClr>
              </a:solidFill>
              <a:effectLst/>
            </a:rPr>
            <a:t>(Most common &amp; results from falls, car accidents, assault, etc.)</a:t>
          </a:r>
        </a:p>
        <a:p>
          <a:pPr lvl="0" algn="ctr" defTabSz="1111250">
            <a:lnSpc>
              <a:spcPct val="90000"/>
            </a:lnSpc>
            <a:spcBef>
              <a:spcPct val="0"/>
            </a:spcBef>
            <a:spcAft>
              <a:spcPts val="600"/>
            </a:spcAft>
          </a:pPr>
          <a:r>
            <a:rPr lang="en-US" sz="2500" b="1" u="sng" kern="1200" spc="-150" baseline="0" dirty="0" smtClean="0">
              <a:solidFill>
                <a:schemeClr val="tx2">
                  <a:lumMod val="50000"/>
                </a:schemeClr>
              </a:solidFill>
              <a:effectLst/>
            </a:rPr>
            <a:t>Open</a:t>
          </a:r>
          <a:r>
            <a:rPr lang="en-US" sz="2400" b="1" u="none" kern="1200" spc="-150" baseline="0" dirty="0" smtClean="0">
              <a:solidFill>
                <a:schemeClr val="tx2">
                  <a:lumMod val="50000"/>
                </a:schemeClr>
              </a:solidFill>
              <a:effectLst/>
            </a:rPr>
            <a:t> TBI :  skull penetrated by an external object </a:t>
          </a:r>
        </a:p>
        <a:p>
          <a:pPr lvl="0" algn="ctr" defTabSz="1111250">
            <a:lnSpc>
              <a:spcPct val="90000"/>
            </a:lnSpc>
            <a:spcBef>
              <a:spcPct val="0"/>
            </a:spcBef>
            <a:spcAft>
              <a:spcPts val="600"/>
            </a:spcAft>
          </a:pPr>
          <a:r>
            <a:rPr lang="en-US" sz="2400" b="1" u="none" kern="1200" spc="-150" baseline="0" dirty="0" smtClean="0">
              <a:solidFill>
                <a:schemeClr val="tx2">
                  <a:lumMod val="50000"/>
                </a:schemeClr>
              </a:solidFill>
              <a:effectLst/>
            </a:rPr>
            <a:t>(i.e. gun shot wound)</a:t>
          </a:r>
          <a:endParaRPr lang="en-US" sz="2400" b="1" u="none" kern="1200" spc="-150" baseline="0" dirty="0">
            <a:solidFill>
              <a:schemeClr val="tx2">
                <a:lumMod val="50000"/>
              </a:schemeClr>
            </a:solidFill>
            <a:effectLst/>
          </a:endParaRPr>
        </a:p>
      </dsp:txBody>
      <dsp:txXfrm>
        <a:off x="511038" y="3330403"/>
        <a:ext cx="7554850" cy="2151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0470B-A28E-4B59-9FF0-F36B39A81413}">
      <dsp:nvSpPr>
        <dsp:cNvPr id="0" name=""/>
        <dsp:cNvSpPr/>
      </dsp:nvSpPr>
      <dsp:spPr>
        <a:xfrm>
          <a:off x="20066" y="188871"/>
          <a:ext cx="4116660" cy="2410518"/>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u="sng" kern="1200" dirty="0" err="1" smtClean="0"/>
            <a:t>Neuromedical</a:t>
          </a:r>
          <a:endParaRPr lang="en-US" sz="2300" u="sng" kern="1200" dirty="0" smtClean="0"/>
        </a:p>
        <a:p>
          <a:pPr lvl="0" algn="l" defTabSz="1022350">
            <a:lnSpc>
              <a:spcPct val="90000"/>
            </a:lnSpc>
            <a:spcBef>
              <a:spcPct val="0"/>
            </a:spcBef>
            <a:spcAft>
              <a:spcPct val="35000"/>
            </a:spcAft>
          </a:pPr>
          <a:r>
            <a:rPr lang="en-US" sz="2300" kern="1200" dirty="0" smtClean="0"/>
            <a:t>Headaches, Poor Balance, Change in taste/smell/hearing, Pain Issues,  Seizures,        Sleep Disturbance, </a:t>
          </a:r>
          <a:endParaRPr lang="en-US" sz="2300" kern="1200" dirty="0"/>
        </a:p>
      </dsp:txBody>
      <dsp:txXfrm>
        <a:off x="20066" y="188871"/>
        <a:ext cx="4116660" cy="2410518"/>
      </dsp:txXfrm>
    </dsp:sp>
    <dsp:sp modelId="{EC0A928B-F7FE-409A-98AA-B61193528E16}">
      <dsp:nvSpPr>
        <dsp:cNvPr id="0" name=""/>
        <dsp:cNvSpPr/>
      </dsp:nvSpPr>
      <dsp:spPr>
        <a:xfrm>
          <a:off x="4547331" y="189803"/>
          <a:ext cx="4036218" cy="2421731"/>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u="sng" kern="1200" dirty="0" smtClean="0"/>
            <a:t>Behavioral-Emotional</a:t>
          </a:r>
        </a:p>
        <a:p>
          <a:pPr lvl="0" algn="r" defTabSz="1022350">
            <a:lnSpc>
              <a:spcPct val="90000"/>
            </a:lnSpc>
            <a:spcBef>
              <a:spcPct val="0"/>
            </a:spcBef>
            <a:spcAft>
              <a:spcPct val="35000"/>
            </a:spcAft>
          </a:pPr>
          <a:r>
            <a:rPr lang="en-US" sz="2300" kern="1200" dirty="0" smtClean="0"/>
            <a:t>Irritability, Depression, Lack of motivation, Desocialization, Impulsivity, Loss of emotional control </a:t>
          </a:r>
          <a:endParaRPr lang="en-US" sz="2300" kern="1200" dirty="0"/>
        </a:p>
      </dsp:txBody>
      <dsp:txXfrm>
        <a:off x="4547331" y="189803"/>
        <a:ext cx="4036218" cy="2421731"/>
      </dsp:txXfrm>
    </dsp:sp>
    <dsp:sp modelId="{4AA5E848-B755-4596-9CA0-BFA8C502AF5A}">
      <dsp:nvSpPr>
        <dsp:cNvPr id="0" name=""/>
        <dsp:cNvSpPr/>
      </dsp:nvSpPr>
      <dsp:spPr>
        <a:xfrm>
          <a:off x="0" y="3200394"/>
          <a:ext cx="4168162" cy="2433839"/>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u="sng" kern="1200" dirty="0" smtClean="0"/>
            <a:t>Communication</a:t>
          </a:r>
        </a:p>
        <a:p>
          <a:pPr lvl="0" algn="l" defTabSz="1022350">
            <a:lnSpc>
              <a:spcPct val="90000"/>
            </a:lnSpc>
            <a:spcBef>
              <a:spcPct val="0"/>
            </a:spcBef>
            <a:spcAft>
              <a:spcPct val="35000"/>
            </a:spcAft>
          </a:pPr>
          <a:r>
            <a:rPr lang="en-US" sz="2300" kern="1200" dirty="0" smtClean="0"/>
            <a:t>Poor listening and conversational skills,       Word-retrieval problems, Speech Impairment</a:t>
          </a:r>
          <a:endParaRPr lang="en-US" sz="2300" kern="1200" dirty="0"/>
        </a:p>
      </dsp:txBody>
      <dsp:txXfrm>
        <a:off x="0" y="3200394"/>
        <a:ext cx="4168162" cy="2433839"/>
      </dsp:txXfrm>
    </dsp:sp>
    <dsp:sp modelId="{3161B2EB-485A-4859-960C-A230BFA9867D}">
      <dsp:nvSpPr>
        <dsp:cNvPr id="0" name=""/>
        <dsp:cNvSpPr/>
      </dsp:nvSpPr>
      <dsp:spPr>
        <a:xfrm>
          <a:off x="4513710" y="3161865"/>
          <a:ext cx="4036218" cy="2421731"/>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u="sng" kern="1200" dirty="0" smtClean="0"/>
            <a:t>Cognitive</a:t>
          </a:r>
        </a:p>
        <a:p>
          <a:pPr lvl="0" algn="r" defTabSz="1022350">
            <a:lnSpc>
              <a:spcPct val="90000"/>
            </a:lnSpc>
            <a:spcBef>
              <a:spcPct val="0"/>
            </a:spcBef>
            <a:spcAft>
              <a:spcPct val="35000"/>
            </a:spcAft>
          </a:pPr>
          <a:r>
            <a:rPr lang="en-US" sz="2300" kern="1200" dirty="0" smtClean="0"/>
            <a:t>Memory difficulties, Impaired concentration,         Slow mental processing,     Loss of judgment </a:t>
          </a:r>
          <a:endParaRPr lang="en-US" sz="2300" kern="1200" dirty="0"/>
        </a:p>
      </dsp:txBody>
      <dsp:txXfrm>
        <a:off x="4513710" y="3161865"/>
        <a:ext cx="4036218" cy="2421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5C5593-A9D5-4DC7-9EDC-269E5A4676BA}" type="datetimeFigureOut">
              <a:rPr lang="en-US" smtClean="0"/>
              <a:t>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9B6C3F-353A-4441-B760-9D699ED51E9B}" type="slidenum">
              <a:rPr lang="en-US" smtClean="0"/>
              <a:t>‹#›</a:t>
            </a:fld>
            <a:endParaRPr lang="en-US"/>
          </a:p>
        </p:txBody>
      </p:sp>
    </p:spTree>
    <p:extLst>
      <p:ext uri="{BB962C8B-B14F-4D97-AF65-F5344CB8AC3E}">
        <p14:creationId xmlns:p14="http://schemas.microsoft.com/office/powerpoint/2010/main" val="39991325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01122-0CD5-4838-B077-7202D17C8405}" type="datetimeFigureOut">
              <a:rPr lang="en-US" smtClean="0"/>
              <a:t>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E539D-0053-4A28-BE3C-0735BAAD6C58}" type="slidenum">
              <a:rPr lang="en-US" smtClean="0"/>
              <a:t>‹#›</a:t>
            </a:fld>
            <a:endParaRPr lang="en-US"/>
          </a:p>
        </p:txBody>
      </p:sp>
    </p:spTree>
    <p:extLst>
      <p:ext uri="{BB962C8B-B14F-4D97-AF65-F5344CB8AC3E}">
        <p14:creationId xmlns:p14="http://schemas.microsoft.com/office/powerpoint/2010/main" val="7270780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bindsc.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dc.gov/concussion/HeadsUp/sb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0053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a:pPr>
            <a:r>
              <a:rPr lang="en-US" sz="1200" kern="1200" dirty="0" err="1" smtClean="0">
                <a:solidFill>
                  <a:schemeClr val="tx1"/>
                </a:solidFill>
                <a:effectLst/>
                <a:latin typeface="+mn-lt"/>
                <a:ea typeface="+mn-ea"/>
                <a:cs typeface="+mn-cs"/>
              </a:rPr>
              <a:t>Faul</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L, Wald MM, Coronado VG. Traumatic brain injury in the United States: emergency department visits, hospitalizations, and deaths. Atlanta (GA): Centers for Disease Control and Prevention, National Center for Injury Prevention and Control; 2010 </a:t>
            </a:r>
          </a:p>
          <a:p>
            <a:pPr marL="0" indent="0">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"Traumatic Brain Injury Model Systems National Database Update". Traumatic Brain Injury Model Systems National Data and Statistical Center. </a:t>
            </a:r>
            <a:r>
              <a:rPr lang="en-US" sz="1200" kern="1200" dirty="0" smtClean="0">
                <a:solidFill>
                  <a:schemeClr val="tx1"/>
                </a:solidFill>
                <a:effectLst/>
                <a:latin typeface="+mn-lt"/>
                <a:ea typeface="+mn-ea"/>
                <a:cs typeface="+mn-cs"/>
                <a:hlinkClick r:id="rId3"/>
              </a:rPr>
              <a:t>www.tbindsc.org</a:t>
            </a:r>
            <a:r>
              <a:rPr lang="en-US" sz="1200" kern="1200" dirty="0" smtClean="0">
                <a:solidFill>
                  <a:schemeClr val="tx1"/>
                </a:solidFill>
                <a:effectLst/>
                <a:latin typeface="+mn-lt"/>
                <a:ea typeface="+mn-ea"/>
                <a:cs typeface="+mn-cs"/>
              </a:rPr>
              <a:t>. 2011. </a:t>
            </a: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10</a:t>
            </a:fld>
            <a:endParaRPr lang="en-US"/>
          </a:p>
        </p:txBody>
      </p:sp>
    </p:spTree>
    <p:extLst>
      <p:ext uri="{BB962C8B-B14F-4D97-AF65-F5344CB8AC3E}">
        <p14:creationId xmlns:p14="http://schemas.microsoft.com/office/powerpoint/2010/main" val="359412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Faul</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L, Wald MM, Coronado VG. Traumatic brain injury in the United States: emergency department visits, hospitalizations, and deaths. Atlanta (GA): Centers for Disease Control and Prevention, National Center for Injury Prevention and Control; 2010 .</a:t>
            </a:r>
            <a:endParaRPr lang="en-US" dirty="0" smtClean="0"/>
          </a:p>
          <a:p>
            <a:endParaRPr lang="en-US" dirty="0" smtClean="0"/>
          </a:p>
          <a:p>
            <a:r>
              <a:rPr lang="en-US" dirty="0" smtClean="0"/>
              <a:t>Examples</a:t>
            </a:r>
            <a:r>
              <a:rPr lang="en-US" baseline="0" dirty="0" smtClean="0"/>
              <a:t> of Causes:</a:t>
            </a:r>
          </a:p>
          <a:p>
            <a:pPr>
              <a:lnSpc>
                <a:spcPct val="80000"/>
              </a:lnSpc>
              <a:buClr>
                <a:schemeClr val="tx1"/>
              </a:buClr>
              <a:buFontTx/>
              <a:buChar char="•"/>
            </a:pPr>
            <a:r>
              <a:rPr lang="en-US" b="1" dirty="0" smtClean="0"/>
              <a:t>Motor vehicle crashes</a:t>
            </a:r>
          </a:p>
          <a:p>
            <a:pPr>
              <a:lnSpc>
                <a:spcPct val="80000"/>
              </a:lnSpc>
              <a:buClr>
                <a:schemeClr val="tx1"/>
              </a:buClr>
              <a:buFontTx/>
              <a:buChar char="•"/>
            </a:pPr>
            <a:r>
              <a:rPr lang="en-US" b="1" dirty="0" smtClean="0"/>
              <a:t>Blow to the head with any object</a:t>
            </a:r>
          </a:p>
          <a:p>
            <a:pPr>
              <a:lnSpc>
                <a:spcPct val="80000"/>
              </a:lnSpc>
              <a:buClr>
                <a:schemeClr val="tx1"/>
              </a:buClr>
              <a:buFontTx/>
              <a:buChar char="•"/>
            </a:pPr>
            <a:r>
              <a:rPr lang="en-US" b="1" dirty="0" smtClean="0"/>
              <a:t>Strenuous shaking of body</a:t>
            </a:r>
          </a:p>
          <a:p>
            <a:pPr>
              <a:lnSpc>
                <a:spcPct val="80000"/>
              </a:lnSpc>
              <a:buClr>
                <a:schemeClr val="tx1"/>
              </a:buClr>
              <a:buFontTx/>
              <a:buChar char="•"/>
            </a:pPr>
            <a:r>
              <a:rPr lang="en-US" b="1" dirty="0" smtClean="0"/>
              <a:t>Acceleration/Deceleration</a:t>
            </a:r>
          </a:p>
          <a:p>
            <a:pPr>
              <a:lnSpc>
                <a:spcPct val="80000"/>
              </a:lnSpc>
              <a:buClr>
                <a:schemeClr val="tx1"/>
              </a:buClr>
              <a:buFontTx/>
              <a:buChar char="•"/>
            </a:pPr>
            <a:r>
              <a:rPr lang="en-US" b="1" dirty="0" smtClean="0"/>
              <a:t>Falling and hitting head</a:t>
            </a:r>
          </a:p>
          <a:p>
            <a:pPr>
              <a:lnSpc>
                <a:spcPct val="80000"/>
              </a:lnSpc>
              <a:buClr>
                <a:schemeClr val="tx1"/>
              </a:buClr>
              <a:buFontTx/>
              <a:buChar char="•"/>
            </a:pPr>
            <a:r>
              <a:rPr lang="en-US" b="1" dirty="0" smtClean="0"/>
              <a:t>Body contact-sports</a:t>
            </a:r>
          </a:p>
          <a:p>
            <a:pPr>
              <a:lnSpc>
                <a:spcPct val="80000"/>
              </a:lnSpc>
              <a:buClr>
                <a:schemeClr val="tx1"/>
              </a:buClr>
              <a:buFontTx/>
              <a:buChar char="•"/>
            </a:pPr>
            <a:r>
              <a:rPr lang="en-US" b="1" dirty="0" smtClean="0"/>
              <a:t>Strangulation</a:t>
            </a:r>
          </a:p>
          <a:p>
            <a:pPr>
              <a:lnSpc>
                <a:spcPct val="80000"/>
              </a:lnSpc>
              <a:buClr>
                <a:schemeClr val="tx1"/>
              </a:buClr>
              <a:buFontTx/>
              <a:buChar char="•"/>
            </a:pPr>
            <a:r>
              <a:rPr lang="en-US" b="1" dirty="0" smtClean="0"/>
              <a:t>Being pushed against wall/solid objects</a:t>
            </a:r>
          </a:p>
          <a:p>
            <a:pPr>
              <a:lnSpc>
                <a:spcPct val="80000"/>
              </a:lnSpc>
              <a:buClr>
                <a:schemeClr val="tx1"/>
              </a:buClr>
              <a:buFontTx/>
              <a:buChar char="•"/>
            </a:pPr>
            <a:r>
              <a:rPr lang="en-US" b="1" dirty="0" smtClean="0"/>
              <a:t>Blasts</a:t>
            </a:r>
          </a:p>
          <a:p>
            <a:pPr>
              <a:lnSpc>
                <a:spcPct val="80000"/>
              </a:lnSpc>
              <a:buClr>
                <a:schemeClr val="tx1"/>
              </a:buClr>
              <a:buFontTx/>
              <a:buChar char="•"/>
            </a:pPr>
            <a:r>
              <a:rPr lang="en-US" b="1" dirty="0" smtClean="0"/>
              <a:t>Use of firearms</a:t>
            </a:r>
          </a:p>
          <a:p>
            <a:pPr>
              <a:lnSpc>
                <a:spcPct val="80000"/>
              </a:lnSpc>
              <a:buClr>
                <a:schemeClr val="tx1"/>
              </a:buClr>
              <a:buFontTx/>
              <a:buChar char="•"/>
            </a:pPr>
            <a:r>
              <a:rPr lang="en-US" b="1" dirty="0" smtClean="0"/>
              <a:t>Near drowning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11</a:t>
            </a:fld>
            <a:endParaRPr lang="en-US"/>
          </a:p>
        </p:txBody>
      </p:sp>
    </p:spTree>
    <p:extLst>
      <p:ext uri="{BB962C8B-B14F-4D97-AF65-F5344CB8AC3E}">
        <p14:creationId xmlns:p14="http://schemas.microsoft.com/office/powerpoint/2010/main" val="344646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109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CDC’s Preventing Shaken Baby Syndrome publication from “Head’s Up” series.</a:t>
            </a:r>
          </a:p>
          <a:p>
            <a:r>
              <a:rPr lang="en-US" dirty="0" smtClean="0">
                <a:hlinkClick r:id="rId3"/>
              </a:rPr>
              <a:t>http://www.cdc.gov/concussion/HeadsUp/sbs</a:t>
            </a:r>
            <a:endParaRPr lang="en-US" dirty="0"/>
          </a:p>
        </p:txBody>
      </p:sp>
    </p:spTree>
    <p:extLst>
      <p:ext uri="{BB962C8B-B14F-4D97-AF65-F5344CB8AC3E}">
        <p14:creationId xmlns:p14="http://schemas.microsoft.com/office/powerpoint/2010/main" val="68125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F537EC9-0905-4315-BABD-4B5A091786F1}" type="slidenum">
              <a:rPr lang="en-US" smtClean="0">
                <a:latin typeface="Calibri" pitchFamily="34" charset="0"/>
              </a:rPr>
              <a:pPr eaLnBrk="1" fontAlgn="base" hangingPunct="1">
                <a:spcBef>
                  <a:spcPct val="0"/>
                </a:spcBef>
                <a:spcAft>
                  <a:spcPct val="0"/>
                </a:spcAft>
              </a:pPr>
              <a:t>20</a:t>
            </a:fld>
            <a:endParaRPr lang="en-US" smtClean="0">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b="1" dirty="0" smtClean="0">
                <a:latin typeface="Arial" charset="0"/>
              </a:rPr>
              <a:t>Other partners in the state that provide support and services to individuals with TBI and their families include….</a:t>
            </a: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92BC5D5-4713-4F8E-A9DC-5A07326124BC}" type="slidenum">
              <a:rPr lang="en-US" smtClean="0">
                <a:latin typeface="Calibri" pitchFamily="34" charset="0"/>
              </a:rPr>
              <a:pPr eaLnBrk="1" fontAlgn="base" hangingPunct="1">
                <a:spcBef>
                  <a:spcPct val="0"/>
                </a:spcBef>
                <a:spcAft>
                  <a:spcPct val="0"/>
                </a:spcAft>
              </a:pPr>
              <a:t>21</a:t>
            </a:fld>
            <a:endParaRPr lang="en-US" smtClean="0">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dirty="0"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dirty="0"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dirty="0" smtClean="0">
                <a:latin typeface="Arial" charset="0"/>
              </a:rPr>
              <a:t>The Core System is made up of 20 traumatic brain injury experts, ready to assist individuals, their families and other service providers.</a:t>
            </a:r>
          </a:p>
          <a:p>
            <a:pPr eaLnBrk="1" hangingPunct="1">
              <a:lnSpc>
                <a:spcPct val="90000"/>
              </a:lnSpc>
              <a:spcBef>
                <a:spcPct val="0"/>
              </a:spcBef>
            </a:pPr>
            <a:r>
              <a:rPr lang="en-US" sz="1600" b="1" dirty="0" smtClean="0">
                <a:latin typeface="Arial" charset="0"/>
              </a:rPr>
              <a:t>I’m going to give you an overview of the Core Statewide TBI Service System to help you better understand how to navigate the system.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22</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23</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24</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solidFill>
                  <a:srgbClr val="505050"/>
                </a:solidFill>
                <a:latin typeface="Arial" charset="0"/>
              </a:rPr>
              <a:t>Families of children with TBI are often unprepared for the issues involved with a child’s re-entry into activities at home, school, community. Due to the progression of growth/development, children/youth with TBI may have recovery needs that are discovered over time. A professional with knowledge of TBI and its impact on children is helpful to families during this time. CRS has 5 care coordinators to work with families of children/youth with TBI. CRS provides the following TBI services through PASSAGES: 1 Information and Referral, 2.Care Coordination, 3.Treatment, Related Services </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Information and Referral </a:t>
            </a:r>
            <a:r>
              <a:rPr lang="en-US" sz="1400" b="1" dirty="0" smtClean="0">
                <a:solidFill>
                  <a:srgbClr val="505050"/>
                </a:solidFill>
                <a:latin typeface="Arial" charset="0"/>
              </a:rPr>
              <a:t>Provides information about the effects of TBI and available resources, including medical treatment and neuropsychological evaluation, referral to appropriate specialists, local/state programs, and other resources.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Care Coordination </a:t>
            </a:r>
            <a:r>
              <a:rPr lang="en-US" sz="1400" b="1" dirty="0" smtClean="0">
                <a:solidFill>
                  <a:srgbClr val="505050"/>
                </a:solidFill>
                <a:latin typeface="Arial" charset="0"/>
              </a:rPr>
              <a:t>Assesses needs of child/family, identifies/links to services, coordinates services with other agencies, authorizes/arranges services, and provides information on special education, including the IEP.</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Treatment </a:t>
            </a:r>
            <a:r>
              <a:rPr lang="en-US" sz="1400" b="1" dirty="0" smtClean="0">
                <a:solidFill>
                  <a:srgbClr val="505050"/>
                </a:solidFill>
                <a:latin typeface="Arial" charset="0"/>
              </a:rPr>
              <a:t>Upon verification of TBI , families may enroll their children into CRS / TBI services, which may include purchase of medications, supplies, functional/communication assessments and neuropsychological evaluations.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Related Services </a:t>
            </a:r>
            <a:r>
              <a:rPr lang="en-US" sz="1400" b="1" dirty="0" smtClean="0">
                <a:solidFill>
                  <a:srgbClr val="505050"/>
                </a:solidFill>
                <a:latin typeface="Arial" charset="0"/>
              </a:rPr>
              <a:t>Provides family education; assistance with physical, occupational, and speech therapy; transportation assistance; and community education regarding TBI. </a:t>
            </a:r>
          </a:p>
          <a:p>
            <a:pPr eaLnBrk="1" hangingPunct="1">
              <a:spcBef>
                <a:spcPct val="0"/>
              </a:spcBef>
            </a:pPr>
            <a:endParaRPr lang="en-US" sz="1400" b="1"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25</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“BIAA Adopts New TBI Definition”. www.biausa.org. Feb 6 2011.</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8E539D-0053-4A28-BE3C-0735BAAD6C58}" type="slidenum">
              <a:rPr lang="en-US" smtClean="0"/>
              <a:t>2</a:t>
            </a:fld>
            <a:endParaRPr lang="en-US"/>
          </a:p>
        </p:txBody>
      </p:sp>
    </p:spTree>
    <p:extLst>
      <p:ext uri="{BB962C8B-B14F-4D97-AF65-F5344CB8AC3E}">
        <p14:creationId xmlns:p14="http://schemas.microsoft.com/office/powerpoint/2010/main" val="202699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45E260C-821F-49B3-9C54-F790371CD7C9}" type="slidenum">
              <a:rPr lang="en-US" smtClean="0">
                <a:solidFill>
                  <a:prstClr val="black"/>
                </a:solidFill>
                <a:latin typeface="Calibri" pitchFamily="34" charset="0"/>
              </a:rPr>
              <a:pPr eaLnBrk="1" fontAlgn="base" hangingPunct="1">
                <a:spcBef>
                  <a:spcPct val="0"/>
                </a:spcBef>
                <a:spcAft>
                  <a:spcPct val="0"/>
                </a:spcAft>
              </a:pPr>
              <a:t>26</a:t>
            </a:fld>
            <a:endParaRPr lang="en-US" smtClean="0">
              <a:solidFill>
                <a:prstClr val="black"/>
              </a:solidFill>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dirty="0" smtClean="0">
                <a:solidFill>
                  <a:srgbClr val="FF0000"/>
                </a:solidFill>
                <a:latin typeface="Arial" charset="0"/>
              </a:rPr>
              <a:t>**Notes not updated.</a:t>
            </a:r>
            <a:r>
              <a:rPr lang="en-US" sz="1600" b="1" baseline="0" dirty="0" smtClean="0">
                <a:solidFill>
                  <a:srgbClr val="FF0000"/>
                </a:solidFill>
                <a:latin typeface="Arial" charset="0"/>
              </a:rPr>
              <a:t> (HC 11/4/11)**</a:t>
            </a:r>
          </a:p>
          <a:p>
            <a:pPr eaLnBrk="1" hangingPunct="1">
              <a:lnSpc>
                <a:spcPct val="90000"/>
              </a:lnSpc>
              <a:spcBef>
                <a:spcPct val="0"/>
              </a:spcBef>
            </a:pPr>
            <a:endParaRPr lang="en-US" sz="1600" b="1" baseline="0" dirty="0" smtClean="0">
              <a:latin typeface="Arial" charset="0"/>
            </a:endParaRPr>
          </a:p>
          <a:p>
            <a:pPr eaLnBrk="1" hangingPunct="1">
              <a:lnSpc>
                <a:spcPct val="90000"/>
              </a:lnSpc>
              <a:spcBef>
                <a:spcPct val="0"/>
              </a:spcBef>
            </a:pPr>
            <a:r>
              <a:rPr lang="en-US" sz="1600" b="1" dirty="0"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dirty="0"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dirty="0" smtClean="0">
                <a:latin typeface="Arial" charset="0"/>
              </a:rPr>
              <a:t>The Core System is made up of </a:t>
            </a:r>
            <a:r>
              <a:rPr lang="en-US" sz="1600" b="1" dirty="0" smtClean="0">
                <a:solidFill>
                  <a:schemeClr val="bg1">
                    <a:lumMod val="75000"/>
                  </a:schemeClr>
                </a:solidFill>
                <a:latin typeface="Arial" charset="0"/>
              </a:rPr>
              <a:t>20 traumatic brain injury experts, ready to assist individuals, their families and other service providers.</a:t>
            </a:r>
          </a:p>
          <a:p>
            <a:pPr eaLnBrk="1" hangingPunct="1">
              <a:lnSpc>
                <a:spcPct val="90000"/>
              </a:lnSpc>
              <a:spcBef>
                <a:spcPct val="0"/>
              </a:spcBef>
            </a:pPr>
            <a:endParaRPr lang="en-US" sz="1600" b="1" dirty="0" smtClean="0">
              <a:latin typeface="Arial" charset="0"/>
            </a:endParaRPr>
          </a:p>
          <a:p>
            <a:pPr eaLnBrk="1" hangingPunct="1">
              <a:lnSpc>
                <a:spcPct val="90000"/>
              </a:lnSpc>
              <a:spcBef>
                <a:spcPct val="0"/>
              </a:spcBef>
            </a:pPr>
            <a:r>
              <a:rPr lang="en-US" sz="1600" b="1" dirty="0" smtClean="0">
                <a:latin typeface="Arial" charset="0"/>
              </a:rPr>
              <a:t>Overview of the Core Statewide TBI Service System to follow.</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D286B33-2370-4407-BD41-07A9165D2869}" type="slidenum">
              <a:rPr lang="en-US" smtClean="0">
                <a:latin typeface="Calibri" pitchFamily="34" charset="0"/>
              </a:rPr>
              <a:pPr eaLnBrk="1" fontAlgn="base" hangingPunct="1">
                <a:spcBef>
                  <a:spcPct val="0"/>
                </a:spcBef>
                <a:spcAft>
                  <a:spcPct val="0"/>
                </a:spcAft>
              </a:pPr>
              <a:t>27</a:t>
            </a:fld>
            <a:endParaRPr lang="en-US" smtClean="0">
              <a:latin typeface="Calibri"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82343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0919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67EF20A-A9C5-4433-A69B-7E9EEE54433D}" type="slidenum">
              <a:rPr lang="en-US">
                <a:solidFill>
                  <a:prstClr val="black"/>
                </a:solidFill>
              </a:rPr>
              <a:pPr/>
              <a:t>3</a:t>
            </a:fld>
            <a:endParaRPr lang="en-US">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Traumatic </a:t>
            </a:r>
            <a:r>
              <a:rPr lang="en-US" sz="1600" dirty="0"/>
              <a:t>brain injury, or TBI, results from </a:t>
            </a:r>
          </a:p>
          <a:p>
            <a:r>
              <a:rPr lang="en-US" sz="1600" dirty="0"/>
              <a:t>- a blow to the head of sufficient force to create blunt trauma, such as being hit in the head with a baseball bat or having one’s head slammed against a hard object, </a:t>
            </a:r>
          </a:p>
          <a:p>
            <a:r>
              <a:rPr lang="en-US" sz="1600" dirty="0"/>
              <a:t>- the result of trauma secondary to a penetrating object into the brain itself, for example,  a bullet entering the brain.  </a:t>
            </a:r>
          </a:p>
          <a:p>
            <a:r>
              <a:rPr lang="en-US" sz="1600" dirty="0"/>
              <a:t>-the result of rapid movement of the brain within the skull, e.g.,  shaken baby syndrome, or repetitive shaking of the body/head.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410E01D-B68C-4045-917A-D24D7BD2D304}"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600" dirty="0" smtClean="0"/>
              <a:t>Head Injury: The Hidden Challenge/TBI</a:t>
            </a:r>
            <a:r>
              <a:rPr lang="en-US" sz="1600" baseline="0" dirty="0" smtClean="0"/>
              <a:t> 101 MC 12711</a:t>
            </a:r>
            <a:endParaRPr lang="en-US" sz="1600" dirty="0" smtClean="0"/>
          </a:p>
          <a:p>
            <a:pPr eaLnBrk="1" hangingPunct="1">
              <a:spcBef>
                <a:spcPct val="0"/>
              </a:spcBef>
            </a:pPr>
            <a:endParaRPr lang="en-US" sz="1600" b="1" i="1" u="sng" dirty="0" smtClean="0">
              <a:latin typeface="Arial" charset="0"/>
            </a:endParaRPr>
          </a:p>
          <a:p>
            <a:pPr eaLnBrk="1" hangingPunct="1">
              <a:spcBef>
                <a:spcPct val="0"/>
              </a:spcBef>
            </a:pPr>
            <a:r>
              <a:rPr lang="en-US" sz="1600" b="1" i="1" u="sng" dirty="0" smtClean="0">
                <a:latin typeface="Arial" charset="0"/>
              </a:rPr>
              <a:t>Symptoms</a:t>
            </a:r>
            <a:r>
              <a:rPr lang="en-US" sz="1600" b="1" i="1" u="sng" baseline="0" dirty="0" smtClean="0">
                <a:latin typeface="Arial" charset="0"/>
              </a:rPr>
              <a:t> are related to adolescents to adults; not </a:t>
            </a:r>
            <a:r>
              <a:rPr lang="en-US" sz="1600" b="1" i="1" u="sng" baseline="0" dirty="0" err="1" smtClean="0">
                <a:latin typeface="Arial" charset="0"/>
              </a:rPr>
              <a:t>infacts</a:t>
            </a:r>
            <a:r>
              <a:rPr lang="en-US" sz="1600" b="1" i="1" u="sng" baseline="0" dirty="0" smtClean="0">
                <a:latin typeface="Arial" charset="0"/>
              </a:rPr>
              <a:t> and young children.</a:t>
            </a:r>
            <a:endParaRPr lang="en-US" sz="1600" b="1" i="1" u="sng"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410E01D-B68C-4045-917A-D24D7BD2D304}"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600" b="1" i="1" u="sng" dirty="0" smtClean="0">
                <a:latin typeface="Arial" charset="0"/>
              </a:rPr>
              <a:t>Symptoms</a:t>
            </a:r>
            <a:r>
              <a:rPr lang="en-US" sz="1600" b="1" i="1" u="sng" baseline="0" dirty="0" smtClean="0">
                <a:latin typeface="Arial" charset="0"/>
              </a:rPr>
              <a:t> are related to adolescents to adults; not </a:t>
            </a:r>
            <a:r>
              <a:rPr lang="en-US" sz="1600" b="1" i="1" u="sng" baseline="0" dirty="0" err="1" smtClean="0">
                <a:latin typeface="Arial" charset="0"/>
              </a:rPr>
              <a:t>infacts</a:t>
            </a:r>
            <a:r>
              <a:rPr lang="en-US" sz="1600" b="1" i="1" u="sng" baseline="0" dirty="0" smtClean="0">
                <a:latin typeface="Arial" charset="0"/>
              </a:rPr>
              <a:t> and young children.</a:t>
            </a:r>
            <a:endParaRPr lang="en-US" sz="1600" b="1" i="1" u="sng" dirty="0" smtClean="0">
              <a:latin typeface="Arial" charset="0"/>
            </a:endParaRPr>
          </a:p>
          <a:p>
            <a:pPr eaLnBrk="1" hangingPunct="1">
              <a:spcBef>
                <a:spcPct val="0"/>
              </a:spcBef>
            </a:pPr>
            <a:endParaRPr lang="en-US" sz="1600" i="1" u="sng"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latin typeface="Arial" charset="0"/>
              </a:rPr>
              <a:t>Symptoms</a:t>
            </a:r>
            <a:r>
              <a:rPr lang="en-US" sz="1200" b="1" i="1" u="sng" baseline="0" dirty="0" smtClean="0">
                <a:latin typeface="Arial" charset="0"/>
              </a:rPr>
              <a:t> are related to adolescents to adults; not </a:t>
            </a:r>
            <a:r>
              <a:rPr lang="en-US" sz="1200" b="1" i="1" u="sng" baseline="0" dirty="0" err="1" smtClean="0">
                <a:latin typeface="Arial" charset="0"/>
              </a:rPr>
              <a:t>infacts</a:t>
            </a:r>
            <a:r>
              <a:rPr lang="en-US" sz="1200" b="1" i="1" u="sng" baseline="0" dirty="0" smtClean="0">
                <a:latin typeface="Arial" charset="0"/>
              </a:rPr>
              <a:t> and young children.</a:t>
            </a:r>
            <a:endParaRPr lang="en-US" sz="1200" b="1" i="1" u="sng"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6</a:t>
            </a:fld>
            <a:endParaRPr lang="en-US"/>
          </a:p>
        </p:txBody>
      </p:sp>
    </p:spTree>
    <p:extLst>
      <p:ext uri="{BB962C8B-B14F-4D97-AF65-F5344CB8AC3E}">
        <p14:creationId xmlns:p14="http://schemas.microsoft.com/office/powerpoint/2010/main" val="106832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F7AE6E6-D518-4053-B756-4F3C54CC364D}"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Reference</a:t>
            </a:r>
            <a:r>
              <a:rPr lang="en-US" baseline="0" dirty="0" smtClean="0">
                <a:latin typeface="Times New Roman" pitchFamily="18" charset="0"/>
              </a:rPr>
              <a:t> unknown (HC 11.20.11)</a:t>
            </a:r>
            <a:endParaRPr lang="en-US" dirty="0" smtClean="0">
              <a:latin typeface="Times New Roman" pitchFamily="18"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D4DF65-29B4-4189-9F6E-4AAB06487742}"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t>9</a:t>
            </a:fld>
            <a:endParaRPr lang="en-US"/>
          </a:p>
        </p:txBody>
      </p:sp>
    </p:spTree>
    <p:extLst>
      <p:ext uri="{BB962C8B-B14F-4D97-AF65-F5344CB8AC3E}">
        <p14:creationId xmlns:p14="http://schemas.microsoft.com/office/powerpoint/2010/main" val="272880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D6DB6C8-B2CB-4ED2-A37B-5F32D705BD9A}" type="datetime1">
              <a:rPr lang="en-US" smtClean="0"/>
              <a:t>2/8/2012</a:t>
            </a:fld>
            <a:endParaRPr lang="en-US"/>
          </a:p>
        </p:txBody>
      </p:sp>
      <p:sp>
        <p:nvSpPr>
          <p:cNvPr id="8" name="Slide Number Placeholder 7"/>
          <p:cNvSpPr>
            <a:spLocks noGrp="1"/>
          </p:cNvSpPr>
          <p:nvPr>
            <p:ph type="sldNum" sz="quarter" idx="11"/>
          </p:nvPr>
        </p:nvSpPr>
        <p:spPr/>
        <p:txBody>
          <a:bodyPr/>
          <a:lstStyle/>
          <a:p>
            <a:fld id="{738832D8-36F4-4601-83AC-325926C804D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3293D-79BB-41D8-A1B5-9EB746BC9439}"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B068D-6B55-4EF4-8639-5D4AD83798E3}"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810000" cy="4495800"/>
          </a:xfrm>
        </p:spPr>
        <p:txBody>
          <a:bodyPr>
            <a:normAutofit/>
          </a:bodyPr>
          <a:lstStyle/>
          <a:p>
            <a:pPr lvl="0"/>
            <a:endParaRPr lang="en-US" noProof="0" dirty="0"/>
          </a:p>
        </p:txBody>
      </p:sp>
      <p:sp>
        <p:nvSpPr>
          <p:cNvPr id="5" name="Date Placeholder 4"/>
          <p:cNvSpPr>
            <a:spLocks noGrp="1"/>
          </p:cNvSpPr>
          <p:nvPr>
            <p:ph type="dt" sz="half" idx="10"/>
          </p:nvPr>
        </p:nvSpPr>
        <p:spPr>
          <a:xfrm>
            <a:off x="1143000" y="6400800"/>
            <a:ext cx="1905000" cy="457200"/>
          </a:xfrm>
        </p:spPr>
        <p:txBody>
          <a:bodyPr/>
          <a:lstStyle>
            <a:lvl1pPr>
              <a:defRPr/>
            </a:lvl1pPr>
          </a:lstStyle>
          <a:p>
            <a:pPr>
              <a:defRPr/>
            </a:pPr>
            <a:fld id="{FCF4B3AB-CE20-449C-BF20-8984753C2045}" type="datetime1">
              <a:rPr lang="en-US" smtClean="0"/>
              <a:t>2/8/2012</a:t>
            </a:fld>
            <a:endParaRPr lang="en-US"/>
          </a:p>
        </p:txBody>
      </p:sp>
      <p:sp>
        <p:nvSpPr>
          <p:cNvPr id="6" name="Footer Placeholder 5"/>
          <p:cNvSpPr>
            <a:spLocks noGrp="1"/>
          </p:cNvSpPr>
          <p:nvPr>
            <p:ph type="ftr" sz="quarter" idx="11"/>
          </p:nvPr>
        </p:nvSpPr>
        <p:spPr>
          <a:xfrm>
            <a:off x="3581400" y="64008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39000" y="6400800"/>
            <a:ext cx="1905000" cy="457200"/>
          </a:xfrm>
        </p:spPr>
        <p:txBody>
          <a:bodyPr/>
          <a:lstStyle>
            <a:lvl1pPr>
              <a:defRPr/>
            </a:lvl1pPr>
          </a:lstStyle>
          <a:p>
            <a:pPr>
              <a:defRPr/>
            </a:pPr>
            <a:fld id="{C188D4D8-42EB-4FD8-84F7-7747EBF92F75}" type="slidenum">
              <a:rPr lang="en-US"/>
              <a:pPr>
                <a:defRPr/>
              </a:pPr>
              <a:t>‹#›</a:t>
            </a:fld>
            <a:endParaRPr lang="en-US" dirty="0"/>
          </a:p>
        </p:txBody>
      </p:sp>
    </p:spTree>
    <p:extLst>
      <p:ext uri="{BB962C8B-B14F-4D97-AF65-F5344CB8AC3E}">
        <p14:creationId xmlns:p14="http://schemas.microsoft.com/office/powerpoint/2010/main" val="332396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B6A4C55-A723-4268-879A-1B4763FDB12D}"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F2F45-A2BF-4618-9C4F-FCE291439A38}"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5536115-241C-4A9A-8F9F-0A8A09AE1123}"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B48CC00-AE6B-446A-BA65-AD34553CCF93}" type="datetime1">
              <a:rPr lang="en-US" smtClean="0"/>
              <a:t>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832D8-36F4-4601-83AC-325926C804D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4701BE-6B3F-40E3-8440-842703A3461D}" type="datetime1">
              <a:rPr lang="en-US" smtClean="0"/>
              <a:t>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E4B26-325C-4045-81AB-8940D81A4A0F}" type="datetime1">
              <a:rPr lang="en-US" smtClean="0"/>
              <a:t>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188D1-8DAE-4D7B-80E2-77EDE866879E}"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F87F0-916D-4450-9DFF-A92D8FBE2397}"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EFFC792-3805-46C4-A482-60A22EF98957}" type="datetime1">
              <a:rPr lang="en-US" smtClean="0"/>
              <a:t>2/8/2012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38832D8-36F4-4601-83AC-325926C804D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tbiguide.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78000"/>
              </a:schemeClr>
            </a:gs>
            <a:gs pos="76000">
              <a:schemeClr val="bg1">
                <a:tint val="90000"/>
                <a:shade val="90000"/>
                <a:satMod val="200000"/>
              </a:schemeClr>
            </a:gs>
            <a:gs pos="92000">
              <a:schemeClr val="bg1">
                <a:tint val="90000"/>
                <a:shade val="70000"/>
                <a:satMod val="2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4572000" cy="3619332"/>
          </a:xfrm>
        </p:spPr>
        <p:txBody>
          <a:bodyPr/>
          <a:lstStyle/>
          <a:p>
            <a:r>
              <a:rPr lang="en-US" sz="4400" dirty="0" smtClean="0"/>
              <a:t>Shaken Baby Syndrome</a:t>
            </a:r>
            <a:br>
              <a:rPr lang="en-US" sz="4400" dirty="0" smtClean="0"/>
            </a:br>
            <a:r>
              <a:rPr lang="en-US" sz="4400" dirty="0" smtClean="0"/>
              <a:t>or</a:t>
            </a:r>
            <a:br>
              <a:rPr lang="en-US" sz="4400" dirty="0" smtClean="0"/>
            </a:br>
            <a:r>
              <a:rPr lang="en-US" sz="4400" dirty="0" smtClean="0"/>
              <a:t>Abusive Head Trauma</a:t>
            </a:r>
            <a:endParaRPr lang="en-US" sz="4400" dirty="0"/>
          </a:p>
        </p:txBody>
      </p:sp>
      <p:sp>
        <p:nvSpPr>
          <p:cNvPr id="3" name="Subtitle 2"/>
          <p:cNvSpPr>
            <a:spLocks noGrp="1"/>
          </p:cNvSpPr>
          <p:nvPr>
            <p:ph type="subTitle" idx="1"/>
          </p:nvPr>
        </p:nvSpPr>
        <p:spPr>
          <a:xfrm>
            <a:off x="685800" y="4495800"/>
            <a:ext cx="4876800" cy="914400"/>
          </a:xfrm>
        </p:spPr>
        <p:txBody>
          <a:bodyPr>
            <a:normAutofit/>
          </a:bodyPr>
          <a:lstStyle/>
          <a:p>
            <a:r>
              <a:rPr lang="en-US" b="1" dirty="0">
                <a:solidFill>
                  <a:schemeClr val="tx2">
                    <a:lumMod val="50000"/>
                  </a:schemeClr>
                </a:solidFill>
                <a:latin typeface="Baskerville Old Face" pitchFamily="18" charset="0"/>
              </a:rPr>
              <a:t>Presenter Information and/or Additional Information </a:t>
            </a:r>
            <a:endParaRPr lang="en-US" b="1" dirty="0" smtClean="0">
              <a:solidFill>
                <a:schemeClr val="tx2">
                  <a:lumMod val="50000"/>
                </a:schemeClr>
              </a:solidFill>
              <a:latin typeface="Baskerville Old Face" pitchFamily="18" charset="0"/>
            </a:endParaRPr>
          </a:p>
          <a:p>
            <a:endParaRPr lang="en-US" b="1" dirty="0" smtClean="0">
              <a:solidFill>
                <a:schemeClr val="tx2">
                  <a:lumMod val="50000"/>
                </a:schemeClr>
              </a:solidFill>
              <a:latin typeface="Baskerville Old Face" pitchFamily="18" charset="0"/>
            </a:endParaRPr>
          </a:p>
          <a:p>
            <a:endParaRPr lang="en-US" dirty="0">
              <a:solidFill>
                <a:schemeClr val="tx2"/>
              </a:solidFill>
              <a:effectLst>
                <a:outerShdw blurRad="50800" dist="38100" dir="2700000" algn="tl" rotWithShape="0">
                  <a:prstClr val="black">
                    <a:alpha val="40000"/>
                  </a:prstClr>
                </a:outerShdw>
              </a:effectLst>
            </a:endParaRPr>
          </a:p>
        </p:txBody>
      </p:sp>
      <p:sp>
        <p:nvSpPr>
          <p:cNvPr id="6" name="TextBox 5"/>
          <p:cNvSpPr txBox="1"/>
          <p:nvPr/>
        </p:nvSpPr>
        <p:spPr>
          <a:xfrm>
            <a:off x="1371600" y="59436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solidFill>
                  <a:srgbClr val="2F5897">
                    <a:lumMod val="50000"/>
                  </a:srgb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endParaRPr lang="en-US" sz="1200" dirty="0">
              <a:solidFill>
                <a:srgbClr val="2F5897">
                  <a:lumMod val="50000"/>
                </a:srgbClr>
              </a:solidFill>
            </a:endParaRPr>
          </a:p>
        </p:txBody>
      </p:sp>
      <p:pic>
        <p:nvPicPr>
          <p:cNvPr id="3074" name="Picture 2" descr="C:\Users\Haleigh Work\AppData\Local\Microsoft\Windows\Temporary Internet Files\Content.IE5\Q0HX2P8V\MP9004093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659524"/>
            <a:ext cx="2744539"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48432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risk?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5467555"/>
              </p:ext>
            </p:extLst>
          </p:nvPr>
        </p:nvGraphicFramePr>
        <p:xfrm>
          <a:off x="457200" y="16002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30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85800"/>
          </a:xfrm>
        </p:spPr>
        <p:txBody>
          <a:bodyPr anchor="t"/>
          <a:lstStyle/>
          <a:p>
            <a:r>
              <a:rPr lang="en-US" sz="4000" spc="-150" dirty="0" smtClean="0">
                <a:effectLst>
                  <a:outerShdw blurRad="38100" dist="38100" dir="2700000" algn="tl">
                    <a:srgbClr val="000000">
                      <a:alpha val="43137"/>
                    </a:srgbClr>
                  </a:outerShdw>
                </a:effectLst>
              </a:rPr>
              <a:t>Leading Causes of TBI </a:t>
            </a:r>
            <a:r>
              <a:rPr lang="en-US" spc="-150" baseline="20000" dirty="0" smtClean="0"/>
              <a:t>1*</a:t>
            </a:r>
            <a:endParaRPr lang="en-US" sz="1100" spc="-150" baseline="2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86185217"/>
              </p:ext>
            </p:extLst>
          </p:nvPr>
        </p:nvGraphicFramePr>
        <p:xfrm>
          <a:off x="381000" y="609600"/>
          <a:ext cx="832104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38400" y="6172200"/>
            <a:ext cx="4107150" cy="307777"/>
          </a:xfrm>
          <a:prstGeom prst="rect">
            <a:avLst/>
          </a:prstGeom>
          <a:noFill/>
        </p:spPr>
        <p:txBody>
          <a:bodyPr wrap="none" rtlCol="0">
            <a:spAutoFit/>
          </a:bodyPr>
          <a:lstStyle/>
          <a:p>
            <a:r>
              <a:rPr lang="en-US" sz="1400" dirty="0" smtClean="0">
                <a:solidFill>
                  <a:schemeClr val="tx2"/>
                </a:solidFill>
              </a:rPr>
              <a:t>*Based of CDC’s annual estimates from 2002-2006</a:t>
            </a:r>
            <a:endParaRPr lang="en-US" sz="1400" dirty="0">
              <a:solidFill>
                <a:schemeClr val="tx2"/>
              </a:solidFill>
            </a:endParaRPr>
          </a:p>
        </p:txBody>
      </p:sp>
    </p:spTree>
    <p:extLst>
      <p:ext uri="{BB962C8B-B14F-4D97-AF65-F5344CB8AC3E}">
        <p14:creationId xmlns:p14="http://schemas.microsoft.com/office/powerpoint/2010/main" val="1421212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z="4400" dirty="0"/>
              <a:t>What Is Shaken </a:t>
            </a:r>
            <a:r>
              <a:rPr lang="en-US" sz="4400" dirty="0" smtClean="0"/>
              <a:t>Baby Syndrome?</a:t>
            </a:r>
            <a:endParaRPr lang="en-US" sz="4400" dirty="0"/>
          </a:p>
        </p:txBody>
      </p:sp>
      <p:pic>
        <p:nvPicPr>
          <p:cNvPr id="2050" name="Picture 2" descr="C:\Users\Haleigh Work\AppData\Local\Microsoft\Windows\Temporary Internet Files\Content.IE5\F9361HHL\MC9003892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876800"/>
            <a:ext cx="1620317" cy="18489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066800"/>
            <a:ext cx="8229600" cy="5059363"/>
          </a:xfrm>
        </p:spPr>
        <p:txBody>
          <a:bodyPr>
            <a:normAutofit fontScale="92500"/>
          </a:bodyPr>
          <a:lstStyle/>
          <a:p>
            <a:pPr lvl="0"/>
            <a:r>
              <a:rPr lang="en-US" dirty="0" smtClean="0">
                <a:solidFill>
                  <a:schemeClr val="tx2">
                    <a:lumMod val="75000"/>
                  </a:schemeClr>
                </a:solidFill>
              </a:rPr>
              <a:t>Shaken </a:t>
            </a:r>
            <a:r>
              <a:rPr lang="en-US" dirty="0">
                <a:solidFill>
                  <a:schemeClr val="tx2">
                    <a:lumMod val="75000"/>
                  </a:schemeClr>
                </a:solidFill>
              </a:rPr>
              <a:t>Baby Syndrome (SBS) is a violent form of child </a:t>
            </a:r>
            <a:r>
              <a:rPr lang="en-US" dirty="0" smtClean="0">
                <a:solidFill>
                  <a:schemeClr val="tx2">
                    <a:lumMod val="75000"/>
                  </a:schemeClr>
                </a:solidFill>
              </a:rPr>
              <a:t>abuse.</a:t>
            </a:r>
          </a:p>
          <a:p>
            <a:pPr lvl="0"/>
            <a:r>
              <a:rPr lang="en-US" dirty="0" smtClean="0">
                <a:solidFill>
                  <a:schemeClr val="tx2">
                    <a:lumMod val="75000"/>
                  </a:schemeClr>
                </a:solidFill>
              </a:rPr>
              <a:t>Now being referred to as Abusive Head Trauma (AHT) or Inflicted Traumatic Brain Injury (ITBI)</a:t>
            </a:r>
            <a:endParaRPr lang="en-US" dirty="0">
              <a:solidFill>
                <a:schemeClr val="tx2">
                  <a:lumMod val="75000"/>
                </a:schemeClr>
              </a:solidFill>
            </a:endParaRPr>
          </a:p>
          <a:p>
            <a:pPr lvl="0"/>
            <a:r>
              <a:rPr lang="en-US" dirty="0">
                <a:solidFill>
                  <a:schemeClr val="tx2">
                    <a:lumMod val="75000"/>
                  </a:schemeClr>
                </a:solidFill>
              </a:rPr>
              <a:t>It occurs when an infant or small child is forcefully </a:t>
            </a:r>
            <a:r>
              <a:rPr lang="en-US" dirty="0" smtClean="0">
                <a:solidFill>
                  <a:schemeClr val="tx2">
                    <a:lumMod val="75000"/>
                  </a:schemeClr>
                </a:solidFill>
              </a:rPr>
              <a:t>shaken, creating a ‘whiplash’ type injury</a:t>
            </a:r>
          </a:p>
          <a:p>
            <a:pPr lvl="0"/>
            <a:r>
              <a:rPr lang="en-US" dirty="0" smtClean="0">
                <a:solidFill>
                  <a:schemeClr val="tx2">
                    <a:lumMod val="75000"/>
                  </a:schemeClr>
                </a:solidFill>
              </a:rPr>
              <a:t>Babies under 1 year of age are at a high risk with 2 to 4 month old babies being at the greatest risk</a:t>
            </a:r>
            <a:endParaRPr lang="en-US" dirty="0">
              <a:solidFill>
                <a:schemeClr val="tx2">
                  <a:lumMod val="75000"/>
                </a:schemeClr>
              </a:solidFill>
            </a:endParaRPr>
          </a:p>
          <a:p>
            <a:pPr lvl="0"/>
            <a:r>
              <a:rPr lang="en-US" dirty="0">
                <a:solidFill>
                  <a:schemeClr val="tx2">
                    <a:lumMod val="75000"/>
                  </a:schemeClr>
                </a:solidFill>
              </a:rPr>
              <a:t>Approximately 1200 to 1400 cases of AHT occur annually in the US. </a:t>
            </a:r>
          </a:p>
          <a:p>
            <a:pPr lvl="0"/>
            <a:r>
              <a:rPr lang="en-US" dirty="0">
                <a:solidFill>
                  <a:schemeClr val="tx2">
                    <a:lumMod val="75000"/>
                  </a:schemeClr>
                </a:solidFill>
              </a:rPr>
              <a:t>The 75% that survive experience serious consequences from the injuries.</a:t>
            </a:r>
          </a:p>
          <a:p>
            <a:r>
              <a:rPr lang="en-US" dirty="0" smtClean="0">
                <a:solidFill>
                  <a:schemeClr val="tx2">
                    <a:lumMod val="75000"/>
                  </a:schemeClr>
                </a:solidFill>
              </a:rPr>
              <a:t>Leading </a:t>
            </a:r>
            <a:r>
              <a:rPr lang="en-US" dirty="0">
                <a:solidFill>
                  <a:schemeClr val="tx2">
                    <a:lumMod val="75000"/>
                  </a:schemeClr>
                </a:solidFill>
              </a:rPr>
              <a:t>cause of child abuse deaths in US</a:t>
            </a:r>
          </a:p>
          <a:p>
            <a:pPr lvl="0"/>
            <a:r>
              <a:rPr lang="en-US" dirty="0" smtClean="0">
                <a:solidFill>
                  <a:schemeClr val="tx2">
                    <a:lumMod val="75000"/>
                  </a:schemeClr>
                </a:solidFill>
              </a:rPr>
              <a:t>1 in 4 children who are victims of AHT die.</a:t>
            </a:r>
            <a:endParaRPr lang="en-US" dirty="0">
              <a:solidFill>
                <a:schemeClr val="tx2">
                  <a:lumMod val="75000"/>
                </a:schemeClr>
              </a:solidFill>
            </a:endParaRPr>
          </a:p>
          <a:p>
            <a:endParaRPr lang="en-US" dirty="0">
              <a:solidFill>
                <a:schemeClr val="tx2">
                  <a:lumMod val="75000"/>
                </a:schemeClr>
              </a:solidFill>
            </a:endParaRPr>
          </a:p>
        </p:txBody>
      </p:sp>
    </p:spTree>
    <p:extLst>
      <p:ext uri="{BB962C8B-B14F-4D97-AF65-F5344CB8AC3E}">
        <p14:creationId xmlns:p14="http://schemas.microsoft.com/office/powerpoint/2010/main" val="1866330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Who Shakes a Baby</a:t>
            </a:r>
            <a:r>
              <a:rPr lang="en-US" dirty="0" smtClean="0"/>
              <a:t>?</a:t>
            </a:r>
            <a:endParaRPr lang="en-US" dirty="0"/>
          </a:p>
        </p:txBody>
      </p:sp>
      <p:sp>
        <p:nvSpPr>
          <p:cNvPr id="3" name="Content Placeholder 2"/>
          <p:cNvSpPr>
            <a:spLocks noGrp="1"/>
          </p:cNvSpPr>
          <p:nvPr>
            <p:ph idx="1"/>
          </p:nvPr>
        </p:nvSpPr>
        <p:spPr>
          <a:xfrm>
            <a:off x="457200" y="1447801"/>
            <a:ext cx="8229600" cy="2285999"/>
          </a:xfrm>
        </p:spPr>
        <p:txBody>
          <a:bodyPr>
            <a:normAutofit/>
          </a:bodyPr>
          <a:lstStyle/>
          <a:p>
            <a:pPr lvl="0"/>
            <a:r>
              <a:rPr lang="en-US" dirty="0" smtClean="0">
                <a:solidFill>
                  <a:schemeClr val="tx2">
                    <a:lumMod val="75000"/>
                  </a:schemeClr>
                </a:solidFill>
              </a:rPr>
              <a:t>Fifty </a:t>
            </a:r>
            <a:r>
              <a:rPr lang="en-US" dirty="0">
                <a:solidFill>
                  <a:schemeClr val="tx2">
                    <a:lumMod val="75000"/>
                  </a:schemeClr>
                </a:solidFill>
              </a:rPr>
              <a:t>percent (50%) of offenders are natural parents.</a:t>
            </a:r>
          </a:p>
          <a:p>
            <a:pPr lvl="0"/>
            <a:r>
              <a:rPr lang="en-US" dirty="0">
                <a:solidFill>
                  <a:schemeClr val="tx2">
                    <a:lumMod val="75000"/>
                  </a:schemeClr>
                </a:solidFill>
              </a:rPr>
              <a:t>Seventeen percent (17%) are non-relatives.</a:t>
            </a:r>
          </a:p>
          <a:p>
            <a:pPr lvl="0"/>
            <a:r>
              <a:rPr lang="en-US" dirty="0">
                <a:solidFill>
                  <a:schemeClr val="tx2">
                    <a:lumMod val="75000"/>
                  </a:schemeClr>
                </a:solidFill>
              </a:rPr>
              <a:t>Seventeen percent (17%) are the mother’s boyfriend.</a:t>
            </a:r>
          </a:p>
          <a:p>
            <a:pPr lvl="0"/>
            <a:r>
              <a:rPr lang="en-US" dirty="0">
                <a:solidFill>
                  <a:schemeClr val="tx2">
                    <a:lumMod val="75000"/>
                  </a:schemeClr>
                </a:solidFill>
              </a:rPr>
              <a:t>Six percent (6%) are </a:t>
            </a:r>
            <a:r>
              <a:rPr lang="en-US" dirty="0" smtClean="0">
                <a:solidFill>
                  <a:schemeClr val="tx2">
                    <a:lumMod val="75000"/>
                  </a:schemeClr>
                </a:solidFill>
              </a:rPr>
              <a:t>step-parents </a:t>
            </a:r>
            <a:r>
              <a:rPr lang="en-US" dirty="0">
                <a:solidFill>
                  <a:schemeClr val="tx2">
                    <a:lumMod val="75000"/>
                  </a:schemeClr>
                </a:solidFill>
              </a:rPr>
              <a:t>and 10% are in the “other” category</a:t>
            </a:r>
            <a:r>
              <a:rPr lang="en-US" dirty="0" smtClean="0">
                <a:solidFill>
                  <a:schemeClr val="tx2">
                    <a:lumMod val="75000"/>
                  </a:schemeClr>
                </a:solidFill>
              </a:rPr>
              <a:t>.</a:t>
            </a:r>
            <a:endParaRPr lang="en-US" dirty="0">
              <a:solidFill>
                <a:schemeClr val="tx2">
                  <a:lumMod val="75000"/>
                </a:schemeClr>
              </a:solidFill>
            </a:endParaRPr>
          </a:p>
        </p:txBody>
      </p:sp>
      <p:pic>
        <p:nvPicPr>
          <p:cNvPr id="4098" name="Picture 2" descr="C:\Users\Haleigh Work\AppData\Local\Microsoft\Windows\Temporary Internet Files\Content.IE5\Q0HX2P8V\MC900439817[1].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04800" y="4015374"/>
            <a:ext cx="2730062" cy="2730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30063" y="3733800"/>
            <a:ext cx="5804337" cy="1646605"/>
          </a:xfrm>
          <a:prstGeom prst="rect">
            <a:avLst/>
          </a:prstGeom>
          <a:noFill/>
        </p:spPr>
        <p:txBody>
          <a:bodyPr wrap="square" rtlCol="0">
            <a:spAutoFit/>
          </a:bodyPr>
          <a:lstStyle/>
          <a:p>
            <a:pPr marL="342900" lvl="0" indent="-342900">
              <a:buFont typeface="Arial" pitchFamily="34" charset="0"/>
              <a:buChar char="•"/>
            </a:pPr>
            <a:r>
              <a:rPr lang="en-US" sz="2400" dirty="0">
                <a:solidFill>
                  <a:schemeClr val="tx2">
                    <a:lumMod val="75000"/>
                  </a:schemeClr>
                </a:solidFill>
              </a:rPr>
              <a:t>Almost 80% of offenders are </a:t>
            </a:r>
            <a:r>
              <a:rPr lang="en-US" sz="2400" dirty="0" smtClean="0">
                <a:solidFill>
                  <a:schemeClr val="tx2">
                    <a:lumMod val="75000"/>
                  </a:schemeClr>
                </a:solidFill>
              </a:rPr>
              <a:t>male.</a:t>
            </a:r>
          </a:p>
          <a:p>
            <a:pPr lvl="0"/>
            <a:endParaRPr lang="en-US" sz="1100" dirty="0">
              <a:solidFill>
                <a:schemeClr val="tx2">
                  <a:lumMod val="75000"/>
                </a:schemeClr>
              </a:solidFill>
            </a:endParaRPr>
          </a:p>
          <a:p>
            <a:pPr marL="342900" lvl="0" indent="-342900">
              <a:buFont typeface="Arial" pitchFamily="34" charset="0"/>
              <a:buChar char="•"/>
            </a:pPr>
            <a:r>
              <a:rPr lang="en-US" sz="2400" dirty="0" smtClean="0">
                <a:solidFill>
                  <a:schemeClr val="tx2">
                    <a:lumMod val="75000"/>
                  </a:schemeClr>
                </a:solidFill>
              </a:rPr>
              <a:t>Approximately 60% of AHT victims are male.</a:t>
            </a:r>
          </a:p>
          <a:p>
            <a:endParaRPr lang="en-US" dirty="0"/>
          </a:p>
        </p:txBody>
      </p:sp>
    </p:spTree>
    <p:extLst>
      <p:ext uri="{BB962C8B-B14F-4D97-AF65-F5344CB8AC3E}">
        <p14:creationId xmlns:p14="http://schemas.microsoft.com/office/powerpoint/2010/main" val="1374381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838200"/>
          </a:xfrm>
        </p:spPr>
        <p:txBody>
          <a:bodyPr/>
          <a:lstStyle/>
          <a:p>
            <a:r>
              <a:rPr lang="en-US" sz="4000" dirty="0"/>
              <a:t>Why Do Caregivers Shake A Baby</a:t>
            </a:r>
            <a:r>
              <a:rPr lang="en-US" sz="4000" dirty="0" smtClean="0"/>
              <a:t>?</a:t>
            </a:r>
            <a:endParaRPr lang="en-US" sz="4000" dirty="0"/>
          </a:p>
        </p:txBody>
      </p:sp>
      <p:pic>
        <p:nvPicPr>
          <p:cNvPr id="5122" name="Picture 2" descr="C:\Users\Haleigh Work\AppData\Local\Microsoft\Windows\Temporary Internet Files\Content.IE5\F9361HHL\MP9004053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343400"/>
            <a:ext cx="3093721"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43000"/>
            <a:ext cx="8229600" cy="4983163"/>
          </a:xfrm>
        </p:spPr>
        <p:txBody>
          <a:bodyPr>
            <a:normAutofit/>
          </a:bodyPr>
          <a:lstStyle/>
          <a:p>
            <a:pPr lvl="0"/>
            <a:r>
              <a:rPr lang="en-US" dirty="0" smtClean="0">
                <a:solidFill>
                  <a:schemeClr val="tx2">
                    <a:lumMod val="75000"/>
                  </a:schemeClr>
                </a:solidFill>
              </a:rPr>
              <a:t>The </a:t>
            </a:r>
            <a:r>
              <a:rPr lang="en-US" dirty="0">
                <a:solidFill>
                  <a:schemeClr val="tx2">
                    <a:lumMod val="75000"/>
                  </a:schemeClr>
                </a:solidFill>
              </a:rPr>
              <a:t>primary </a:t>
            </a:r>
            <a:r>
              <a:rPr lang="en-US" dirty="0" smtClean="0">
                <a:solidFill>
                  <a:schemeClr val="tx2">
                    <a:lumMod val="75000"/>
                  </a:schemeClr>
                </a:solidFill>
              </a:rPr>
              <a:t>trigger for </a:t>
            </a:r>
            <a:r>
              <a:rPr lang="en-US" dirty="0">
                <a:solidFill>
                  <a:schemeClr val="tx2">
                    <a:lumMod val="75000"/>
                  </a:schemeClr>
                </a:solidFill>
              </a:rPr>
              <a:t>shaking a baby is </a:t>
            </a:r>
            <a:r>
              <a:rPr lang="en-US" dirty="0" smtClean="0">
                <a:solidFill>
                  <a:schemeClr val="tx2">
                    <a:lumMod val="75000"/>
                  </a:schemeClr>
                </a:solidFill>
              </a:rPr>
              <a:t>continuous or </a:t>
            </a:r>
            <a:r>
              <a:rPr lang="en-US" dirty="0">
                <a:solidFill>
                  <a:schemeClr val="tx2">
                    <a:lumMod val="75000"/>
                  </a:schemeClr>
                </a:solidFill>
              </a:rPr>
              <a:t>inconsolable </a:t>
            </a:r>
            <a:r>
              <a:rPr lang="en-US" dirty="0" smtClean="0">
                <a:solidFill>
                  <a:schemeClr val="tx2">
                    <a:lumMod val="75000"/>
                  </a:schemeClr>
                </a:solidFill>
              </a:rPr>
              <a:t>crying.</a:t>
            </a:r>
          </a:p>
          <a:p>
            <a:pPr lvl="0"/>
            <a:r>
              <a:rPr lang="en-US" dirty="0" smtClean="0">
                <a:solidFill>
                  <a:schemeClr val="tx2">
                    <a:lumMod val="75000"/>
                  </a:schemeClr>
                </a:solidFill>
              </a:rPr>
              <a:t>Caregivers </a:t>
            </a:r>
            <a:r>
              <a:rPr lang="en-US" dirty="0">
                <a:solidFill>
                  <a:schemeClr val="tx2">
                    <a:lumMod val="75000"/>
                  </a:schemeClr>
                </a:solidFill>
              </a:rPr>
              <a:t>become angry or extremely frustrated with a baby’s fussiness or </a:t>
            </a:r>
            <a:r>
              <a:rPr lang="en-US" dirty="0" smtClean="0">
                <a:solidFill>
                  <a:schemeClr val="tx2">
                    <a:lumMod val="75000"/>
                  </a:schemeClr>
                </a:solidFill>
              </a:rPr>
              <a:t>crying and cannot deal with the stress or frustration.</a:t>
            </a:r>
            <a:endParaRPr lang="en-US" dirty="0">
              <a:solidFill>
                <a:schemeClr val="tx2">
                  <a:lumMod val="75000"/>
                </a:schemeClr>
              </a:solidFill>
            </a:endParaRPr>
          </a:p>
          <a:p>
            <a:pPr lvl="0"/>
            <a:r>
              <a:rPr lang="en-US" dirty="0" smtClean="0">
                <a:solidFill>
                  <a:schemeClr val="tx2">
                    <a:lumMod val="75000"/>
                  </a:schemeClr>
                </a:solidFill>
              </a:rPr>
              <a:t>Other </a:t>
            </a:r>
            <a:r>
              <a:rPr lang="en-US" dirty="0">
                <a:solidFill>
                  <a:schemeClr val="tx2">
                    <a:lumMod val="75000"/>
                  </a:schemeClr>
                </a:solidFill>
              </a:rPr>
              <a:t>issues that may increase potential shaking include being </a:t>
            </a:r>
            <a:r>
              <a:rPr lang="en-US" dirty="0" smtClean="0">
                <a:solidFill>
                  <a:schemeClr val="tx2">
                    <a:lumMod val="75000"/>
                  </a:schemeClr>
                </a:solidFill>
              </a:rPr>
              <a:t>“stressed out”, </a:t>
            </a:r>
            <a:r>
              <a:rPr lang="en-US" dirty="0">
                <a:solidFill>
                  <a:schemeClr val="tx2">
                    <a:lumMod val="75000"/>
                  </a:schemeClr>
                </a:solidFill>
              </a:rPr>
              <a:t>involved in domestic violence, abuse of drugs and/or alcohol.</a:t>
            </a:r>
          </a:p>
          <a:p>
            <a:pPr lvl="0"/>
            <a:r>
              <a:rPr lang="en-US" dirty="0">
                <a:solidFill>
                  <a:schemeClr val="tx2">
                    <a:lumMod val="75000"/>
                  </a:schemeClr>
                </a:solidFill>
              </a:rPr>
              <a:t>Anyone who is frustrated with a crying, fussy baby is at risk for shaking a baby.</a:t>
            </a:r>
          </a:p>
          <a:p>
            <a:endParaRPr lang="en-US" dirty="0">
              <a:solidFill>
                <a:schemeClr val="tx2">
                  <a:lumMod val="75000"/>
                </a:schemeClr>
              </a:solidFill>
            </a:endParaRPr>
          </a:p>
        </p:txBody>
      </p:sp>
    </p:spTree>
    <p:extLst>
      <p:ext uri="{BB962C8B-B14F-4D97-AF65-F5344CB8AC3E}">
        <p14:creationId xmlns:p14="http://schemas.microsoft.com/office/powerpoint/2010/main" val="351722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Symptoms of Shaken Baby </a:t>
            </a:r>
            <a:r>
              <a:rPr lang="en-US" sz="4800" dirty="0" smtClean="0"/>
              <a:t>Syndrome</a:t>
            </a:r>
            <a:endParaRPr lang="en-US" sz="4800"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marL="457200" lvl="1" indent="0">
              <a:buNone/>
            </a:pPr>
            <a:endParaRPr lang="en-US" sz="3000" spc="-150" dirty="0" smtClean="0">
              <a:solidFill>
                <a:schemeClr val="tx2">
                  <a:lumMod val="75000"/>
                </a:schemeClr>
              </a:solidFill>
            </a:endParaRPr>
          </a:p>
          <a:p>
            <a:pPr marL="457200" lvl="1" indent="0">
              <a:buNone/>
            </a:pPr>
            <a:r>
              <a:rPr lang="en-US" sz="3000" spc="-150" dirty="0" smtClean="0">
                <a:solidFill>
                  <a:schemeClr val="tx2">
                    <a:lumMod val="75000"/>
                  </a:schemeClr>
                </a:solidFill>
              </a:rPr>
              <a:t>Cardiopulmonary arrest</a:t>
            </a:r>
          </a:p>
          <a:p>
            <a:pPr marL="457200" lvl="1" indent="0">
              <a:buNone/>
            </a:pPr>
            <a:r>
              <a:rPr lang="en-US" sz="3000" spc="-150" dirty="0" smtClean="0">
                <a:solidFill>
                  <a:schemeClr val="tx2">
                    <a:lumMod val="75000"/>
                  </a:schemeClr>
                </a:solidFill>
              </a:rPr>
              <a:t>Vomiting</a:t>
            </a:r>
            <a:endParaRPr lang="en-US" sz="3000" spc="-150" dirty="0">
              <a:solidFill>
                <a:schemeClr val="tx2">
                  <a:lumMod val="75000"/>
                </a:schemeClr>
              </a:solidFill>
            </a:endParaRPr>
          </a:p>
          <a:p>
            <a:pPr marL="457200" lvl="1" indent="0">
              <a:buNone/>
            </a:pPr>
            <a:r>
              <a:rPr lang="en-US" sz="3000" spc="-150" dirty="0">
                <a:solidFill>
                  <a:schemeClr val="tx2">
                    <a:lumMod val="75000"/>
                  </a:schemeClr>
                </a:solidFill>
              </a:rPr>
              <a:t>Failure to </a:t>
            </a:r>
            <a:r>
              <a:rPr lang="en-US" sz="3000" spc="-150" dirty="0" smtClean="0">
                <a:solidFill>
                  <a:schemeClr val="tx2">
                    <a:lumMod val="75000"/>
                  </a:schemeClr>
                </a:solidFill>
              </a:rPr>
              <a:t>thrive      </a:t>
            </a:r>
          </a:p>
          <a:p>
            <a:pPr marL="457200" lvl="1" indent="0">
              <a:buNone/>
            </a:pPr>
            <a:r>
              <a:rPr lang="en-US" sz="3000" spc="-150" dirty="0" smtClean="0">
                <a:solidFill>
                  <a:schemeClr val="tx2">
                    <a:lumMod val="75000"/>
                  </a:schemeClr>
                </a:solidFill>
              </a:rPr>
              <a:t>Irritability</a:t>
            </a:r>
            <a:endParaRPr lang="en-US" sz="3000" spc="-150" dirty="0">
              <a:solidFill>
                <a:schemeClr val="tx2">
                  <a:lumMod val="75000"/>
                </a:schemeClr>
              </a:solidFill>
            </a:endParaRPr>
          </a:p>
          <a:p>
            <a:pPr marL="457200" lvl="1" indent="0">
              <a:buNone/>
            </a:pPr>
            <a:r>
              <a:rPr lang="en-US" sz="3000" spc="-150" dirty="0" smtClean="0">
                <a:solidFill>
                  <a:schemeClr val="tx2">
                    <a:lumMod val="75000"/>
                  </a:schemeClr>
                </a:solidFill>
              </a:rPr>
              <a:t>Change in sleep pattern			Lethargy</a:t>
            </a:r>
          </a:p>
          <a:p>
            <a:pPr marL="457200" lvl="1" indent="0">
              <a:buNone/>
            </a:pPr>
            <a:r>
              <a:rPr lang="en-US" sz="3000" spc="-150" dirty="0" smtClean="0">
                <a:solidFill>
                  <a:schemeClr val="tx2">
                    <a:lumMod val="75000"/>
                  </a:schemeClr>
                </a:solidFill>
              </a:rPr>
              <a:t>Pale </a:t>
            </a:r>
            <a:r>
              <a:rPr lang="en-US" sz="3000" spc="-150" dirty="0">
                <a:solidFill>
                  <a:schemeClr val="tx2">
                    <a:lumMod val="75000"/>
                  </a:schemeClr>
                </a:solidFill>
              </a:rPr>
              <a:t>or bluish </a:t>
            </a:r>
            <a:r>
              <a:rPr lang="en-US" sz="3000" spc="-150" dirty="0" smtClean="0">
                <a:solidFill>
                  <a:schemeClr val="tx2">
                    <a:lumMod val="75000"/>
                  </a:schemeClr>
                </a:solidFill>
              </a:rPr>
              <a:t>skin          </a:t>
            </a:r>
          </a:p>
          <a:p>
            <a:pPr marL="457200" lvl="1" indent="0">
              <a:buNone/>
            </a:pPr>
            <a:r>
              <a:rPr lang="en-US" sz="3000" spc="-150" dirty="0" smtClean="0">
                <a:solidFill>
                  <a:schemeClr val="tx2">
                    <a:lumMod val="75000"/>
                  </a:schemeClr>
                </a:solidFill>
              </a:rPr>
              <a:t>Seizures</a:t>
            </a:r>
            <a:endParaRPr lang="en-US" sz="3000" spc="-150" dirty="0">
              <a:solidFill>
                <a:schemeClr val="tx2">
                  <a:lumMod val="75000"/>
                </a:schemeClr>
              </a:solidFill>
            </a:endParaRPr>
          </a:p>
          <a:p>
            <a:pPr marL="457200" lvl="1" indent="0">
              <a:buNone/>
            </a:pPr>
            <a:r>
              <a:rPr lang="en-US" sz="3000" spc="-150" dirty="0" smtClean="0">
                <a:solidFill>
                  <a:schemeClr val="tx2">
                    <a:lumMod val="75000"/>
                  </a:schemeClr>
                </a:solidFill>
              </a:rPr>
              <a:t>Inability to eat 		</a:t>
            </a:r>
          </a:p>
          <a:p>
            <a:pPr marL="457200" lvl="1" indent="0">
              <a:buNone/>
            </a:pPr>
            <a:r>
              <a:rPr lang="en-US" sz="3000" spc="-150" dirty="0" smtClean="0">
                <a:solidFill>
                  <a:schemeClr val="tx2">
                    <a:lumMod val="75000"/>
                  </a:schemeClr>
                </a:solidFill>
              </a:rPr>
              <a:t>Uncontrollable Crying</a:t>
            </a:r>
            <a:endParaRPr lang="en-US" sz="3000" spc="-150" dirty="0">
              <a:solidFill>
                <a:schemeClr val="tx2">
                  <a:lumMod val="75000"/>
                </a:schemeClr>
              </a:solidFill>
            </a:endParaRPr>
          </a:p>
          <a:p>
            <a:pPr marL="457200" lvl="1" indent="0">
              <a:buNone/>
            </a:pPr>
            <a:r>
              <a:rPr lang="en-US" sz="3000" spc="-150" dirty="0">
                <a:solidFill>
                  <a:schemeClr val="tx2">
                    <a:lumMod val="75000"/>
                  </a:schemeClr>
                </a:solidFill>
              </a:rPr>
              <a:t>Coma</a:t>
            </a:r>
          </a:p>
          <a:p>
            <a:pPr marL="457200" lvl="1" indent="0">
              <a:buNone/>
            </a:pPr>
            <a:r>
              <a:rPr lang="en-US" sz="2400" spc="-150" dirty="0" smtClean="0">
                <a:solidFill>
                  <a:schemeClr val="tx2">
                    <a:lumMod val="75000"/>
                  </a:schemeClr>
                </a:solidFill>
              </a:rPr>
              <a:t>			</a:t>
            </a:r>
            <a:endParaRPr lang="en-US" dirty="0"/>
          </a:p>
        </p:txBody>
      </p:sp>
      <p:pic>
        <p:nvPicPr>
          <p:cNvPr id="6146" name="Picture 2" descr="C:\Users\Haleigh Work\AppData\Local\Microsoft\Windows\Temporary Internet Files\Content.IE5\Q0HX2P8V\MC9004127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743200"/>
            <a:ext cx="3017323" cy="321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48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Long Term Effects of Shaken Baby </a:t>
            </a:r>
            <a:r>
              <a:rPr lang="en-US" sz="4000" dirty="0" smtClean="0">
                <a:effectLst>
                  <a:outerShdw blurRad="38100" dist="38100" dir="2700000" algn="tl">
                    <a:srgbClr val="000000">
                      <a:alpha val="43137"/>
                    </a:srgbClr>
                  </a:outerShdw>
                </a:effectLst>
              </a:rPr>
              <a:t>Syndrome/Abusive Head Trauma</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297363"/>
          </a:xfrm>
        </p:spPr>
        <p:style>
          <a:lnRef idx="0">
            <a:schemeClr val="accent1"/>
          </a:lnRef>
          <a:fillRef idx="3">
            <a:schemeClr val="accent1"/>
          </a:fillRef>
          <a:effectRef idx="3">
            <a:schemeClr val="accent1"/>
          </a:effectRef>
          <a:fontRef idx="minor">
            <a:schemeClr val="lt1"/>
          </a:fontRef>
        </p:style>
        <p:txBody>
          <a:bodyPr>
            <a:normAutofit lnSpcReduction="10000"/>
          </a:bodyPr>
          <a:lstStyle/>
          <a:p>
            <a:pPr lvl="0"/>
            <a:r>
              <a:rPr lang="en-US" dirty="0" smtClean="0">
                <a:solidFill>
                  <a:schemeClr val="bg1"/>
                </a:solidFill>
                <a:effectLst>
                  <a:outerShdw blurRad="38100" dist="38100" dir="2700000" algn="tl">
                    <a:srgbClr val="000000">
                      <a:alpha val="43137"/>
                    </a:srgbClr>
                  </a:outerShdw>
                </a:effectLst>
              </a:rPr>
              <a:t>Children </a:t>
            </a:r>
            <a:r>
              <a:rPr lang="en-US" dirty="0">
                <a:solidFill>
                  <a:schemeClr val="bg1"/>
                </a:solidFill>
                <a:effectLst>
                  <a:outerShdw blurRad="38100" dist="38100" dir="2700000" algn="tl">
                    <a:srgbClr val="000000">
                      <a:alpha val="43137"/>
                    </a:srgbClr>
                  </a:outerShdw>
                </a:effectLst>
              </a:rPr>
              <a:t>who survive </a:t>
            </a:r>
            <a:r>
              <a:rPr lang="en-US" dirty="0" smtClean="0">
                <a:solidFill>
                  <a:schemeClr val="bg1"/>
                </a:solidFill>
                <a:effectLst>
                  <a:outerShdw blurRad="38100" dist="38100" dir="2700000" algn="tl">
                    <a:srgbClr val="000000">
                      <a:alpha val="43137"/>
                    </a:srgbClr>
                  </a:outerShdw>
                </a:effectLst>
              </a:rPr>
              <a:t>SBS/AHT </a:t>
            </a:r>
            <a:r>
              <a:rPr lang="en-US" dirty="0">
                <a:solidFill>
                  <a:schemeClr val="bg1"/>
                </a:solidFill>
                <a:effectLst>
                  <a:outerShdw blurRad="38100" dist="38100" dir="2700000" algn="tl">
                    <a:srgbClr val="000000">
                      <a:alpha val="43137"/>
                    </a:srgbClr>
                  </a:outerShdw>
                </a:effectLst>
              </a:rPr>
              <a:t>may require </a:t>
            </a:r>
            <a:r>
              <a:rPr lang="en-US" dirty="0" smtClean="0">
                <a:solidFill>
                  <a:schemeClr val="bg1"/>
                </a:solidFill>
                <a:effectLst>
                  <a:outerShdw blurRad="38100" dist="38100" dir="2700000" algn="tl">
                    <a:srgbClr val="000000">
                      <a:alpha val="43137"/>
                    </a:srgbClr>
                  </a:outerShdw>
                </a:effectLst>
              </a:rPr>
              <a:t>long-term </a:t>
            </a:r>
            <a:r>
              <a:rPr lang="en-US" dirty="0">
                <a:solidFill>
                  <a:schemeClr val="bg1"/>
                </a:solidFill>
                <a:effectLst>
                  <a:outerShdw blurRad="38100" dist="38100" dir="2700000" algn="tl">
                    <a:srgbClr val="000000">
                      <a:alpha val="43137"/>
                    </a:srgbClr>
                  </a:outerShdw>
                </a:effectLst>
              </a:rPr>
              <a:t>medical, physical, and educational support.</a:t>
            </a:r>
          </a:p>
          <a:p>
            <a:pPr lvl="0"/>
            <a:r>
              <a:rPr lang="en-US" dirty="0">
                <a:solidFill>
                  <a:schemeClr val="bg1"/>
                </a:solidFill>
                <a:effectLst>
                  <a:outerShdw blurRad="38100" dist="38100" dir="2700000" algn="tl">
                    <a:srgbClr val="000000">
                      <a:alpha val="43137"/>
                    </a:srgbClr>
                  </a:outerShdw>
                </a:effectLst>
              </a:rPr>
              <a:t>Severe injuries may result in permanent brain damage affecting the normal development of the child’s brain over time. </a:t>
            </a:r>
          </a:p>
          <a:p>
            <a:pPr lvl="0"/>
            <a:r>
              <a:rPr lang="en-US" dirty="0">
                <a:solidFill>
                  <a:schemeClr val="bg1"/>
                </a:solidFill>
                <a:effectLst>
                  <a:outerShdw blurRad="38100" dist="38100" dir="2700000" algn="tl">
                    <a:srgbClr val="000000">
                      <a:alpha val="43137"/>
                    </a:srgbClr>
                  </a:outerShdw>
                </a:effectLst>
              </a:rPr>
              <a:t>Children may experience vision problems or blindness, seizures, paralysis, hearing deficits and other serious physical symptoms.</a:t>
            </a:r>
          </a:p>
          <a:p>
            <a:pPr lvl="0"/>
            <a:r>
              <a:rPr lang="en-US" dirty="0">
                <a:solidFill>
                  <a:schemeClr val="bg1"/>
                </a:solidFill>
                <a:effectLst>
                  <a:outerShdw blurRad="38100" dist="38100" dir="2700000" algn="tl">
                    <a:srgbClr val="000000">
                      <a:alpha val="43137"/>
                    </a:srgbClr>
                  </a:outerShdw>
                </a:effectLst>
              </a:rPr>
              <a:t>Cognitive deficits the child may experience can include short term memory, poor acquisition of academic skills, language and communication deficits, emotional and behavior deficits and developmental delay. </a:t>
            </a:r>
          </a:p>
          <a:p>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2577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3600" dirty="0"/>
              <a:t>How to Help Caregivers Prevent Shaken Baby Syndrome-the 5 </a:t>
            </a:r>
            <a:r>
              <a:rPr lang="en-US" sz="3600" dirty="0" smtClean="0"/>
              <a:t>S’s</a:t>
            </a:r>
            <a:endParaRPr lang="en-US" sz="4800" dirty="0"/>
          </a:p>
        </p:txBody>
      </p:sp>
      <p:sp>
        <p:nvSpPr>
          <p:cNvPr id="3" name="Content Placeholder 2"/>
          <p:cNvSpPr>
            <a:spLocks noGrp="1"/>
          </p:cNvSpPr>
          <p:nvPr>
            <p:ph idx="1"/>
          </p:nvPr>
        </p:nvSpPr>
        <p:spPr>
          <a:xfrm>
            <a:off x="3048000" y="1600200"/>
            <a:ext cx="5791200" cy="5105400"/>
          </a:xfrm>
        </p:spPr>
        <p:txBody>
          <a:bodyPr>
            <a:normAutofit/>
          </a:bodyPr>
          <a:lstStyle/>
          <a:p>
            <a:pPr marL="457200" lvl="1" indent="0" algn="ctr">
              <a:buNone/>
            </a:pPr>
            <a:r>
              <a:rPr lang="en-US" sz="1800" u="sng" dirty="0" smtClean="0">
                <a:solidFill>
                  <a:schemeClr val="tx2">
                    <a:lumMod val="75000"/>
                  </a:schemeClr>
                </a:solidFill>
              </a:rPr>
              <a:t>Swaddling</a:t>
            </a:r>
            <a:r>
              <a:rPr lang="en-US" sz="1800" dirty="0" smtClean="0">
                <a:solidFill>
                  <a:schemeClr val="tx2">
                    <a:lumMod val="75000"/>
                  </a:schemeClr>
                </a:solidFill>
              </a:rPr>
              <a:t>- </a:t>
            </a:r>
            <a:r>
              <a:rPr lang="en-US" sz="1800" dirty="0">
                <a:solidFill>
                  <a:schemeClr val="tx2">
                    <a:lumMod val="75000"/>
                  </a:schemeClr>
                </a:solidFill>
              </a:rPr>
              <a:t>re-create the womb by placing the baby’s arms by his side and </a:t>
            </a:r>
            <a:r>
              <a:rPr lang="en-US" sz="1800" dirty="0" smtClean="0">
                <a:solidFill>
                  <a:schemeClr val="tx2">
                    <a:lumMod val="75000"/>
                  </a:schemeClr>
                </a:solidFill>
              </a:rPr>
              <a:t>wrap snug and </a:t>
            </a:r>
            <a:r>
              <a:rPr lang="en-US" sz="1800" dirty="0">
                <a:solidFill>
                  <a:schemeClr val="tx2">
                    <a:lumMod val="75000"/>
                  </a:schemeClr>
                </a:solidFill>
              </a:rPr>
              <a:t>cozy</a:t>
            </a:r>
            <a:r>
              <a:rPr lang="en-US" sz="1800" dirty="0" smtClean="0">
                <a:solidFill>
                  <a:schemeClr val="tx2">
                    <a:lumMod val="75000"/>
                  </a:schemeClr>
                </a:solidFill>
              </a:rPr>
              <a:t>.</a:t>
            </a:r>
          </a:p>
          <a:p>
            <a:pPr marL="457200" lvl="1" indent="0" algn="ctr">
              <a:buNone/>
            </a:pPr>
            <a:endParaRPr lang="en-US" sz="800" dirty="0">
              <a:solidFill>
                <a:schemeClr val="tx2">
                  <a:lumMod val="75000"/>
                </a:schemeClr>
              </a:solidFill>
            </a:endParaRPr>
          </a:p>
          <a:p>
            <a:pPr marL="457200" lvl="1" indent="0" algn="ctr">
              <a:buNone/>
            </a:pPr>
            <a:r>
              <a:rPr lang="en-US" sz="1800" u="sng" dirty="0">
                <a:solidFill>
                  <a:schemeClr val="tx2">
                    <a:lumMod val="75000"/>
                  </a:schemeClr>
                </a:solidFill>
              </a:rPr>
              <a:t>Side/stomach </a:t>
            </a:r>
            <a:r>
              <a:rPr lang="en-US" sz="1800" dirty="0">
                <a:solidFill>
                  <a:schemeClr val="tx2">
                    <a:lumMod val="75000"/>
                  </a:schemeClr>
                </a:solidFill>
              </a:rPr>
              <a:t>–hold baby on side facing slightly forward. Once asleep always put the baby on his back</a:t>
            </a:r>
            <a:r>
              <a:rPr lang="en-US" sz="1800" dirty="0" smtClean="0">
                <a:solidFill>
                  <a:schemeClr val="tx2">
                    <a:lumMod val="75000"/>
                  </a:schemeClr>
                </a:solidFill>
              </a:rPr>
              <a:t>.</a:t>
            </a:r>
          </a:p>
          <a:p>
            <a:pPr marL="457200" lvl="1" indent="0" algn="ctr">
              <a:buNone/>
            </a:pPr>
            <a:endParaRPr lang="en-US" sz="800" dirty="0" smtClean="0">
              <a:solidFill>
                <a:schemeClr val="tx2">
                  <a:lumMod val="75000"/>
                </a:schemeClr>
              </a:solidFill>
            </a:endParaRPr>
          </a:p>
          <a:p>
            <a:pPr marL="457200" lvl="1" indent="0" algn="ctr">
              <a:buNone/>
            </a:pPr>
            <a:r>
              <a:rPr lang="en-US" sz="1800" u="sng" dirty="0" smtClean="0">
                <a:solidFill>
                  <a:schemeClr val="tx2">
                    <a:lumMod val="75000"/>
                  </a:schemeClr>
                </a:solidFill>
              </a:rPr>
              <a:t>SHHHing</a:t>
            </a:r>
            <a:r>
              <a:rPr lang="en-US" sz="1800" dirty="0" smtClean="0">
                <a:solidFill>
                  <a:schemeClr val="tx2">
                    <a:lumMod val="75000"/>
                  </a:schemeClr>
                </a:solidFill>
              </a:rPr>
              <a:t>-re-create </a:t>
            </a:r>
            <a:r>
              <a:rPr lang="en-US" sz="1800" dirty="0">
                <a:solidFill>
                  <a:schemeClr val="tx2">
                    <a:lumMod val="75000"/>
                  </a:schemeClr>
                </a:solidFill>
              </a:rPr>
              <a:t>the sound of the womb by making a “shhhh” sound </a:t>
            </a:r>
            <a:r>
              <a:rPr lang="en-US" sz="1800" dirty="0" smtClean="0">
                <a:solidFill>
                  <a:schemeClr val="tx2">
                    <a:lumMod val="75000"/>
                  </a:schemeClr>
                </a:solidFill>
              </a:rPr>
              <a:t>in </a:t>
            </a:r>
            <a:r>
              <a:rPr lang="en-US" sz="1800" dirty="0">
                <a:solidFill>
                  <a:schemeClr val="tx2">
                    <a:lumMod val="75000"/>
                  </a:schemeClr>
                </a:solidFill>
              </a:rPr>
              <a:t>the infant’s ear at the same </a:t>
            </a:r>
            <a:r>
              <a:rPr lang="en-US" sz="1800" dirty="0" smtClean="0">
                <a:solidFill>
                  <a:schemeClr val="tx2">
                    <a:lumMod val="75000"/>
                  </a:schemeClr>
                </a:solidFill>
              </a:rPr>
              <a:t>noise level as </a:t>
            </a:r>
            <a:r>
              <a:rPr lang="en-US" sz="1800" dirty="0">
                <a:solidFill>
                  <a:schemeClr val="tx2">
                    <a:lumMod val="75000"/>
                  </a:schemeClr>
                </a:solidFill>
              </a:rPr>
              <a:t>the crying. </a:t>
            </a:r>
            <a:r>
              <a:rPr lang="en-US" sz="1800" dirty="0" smtClean="0">
                <a:solidFill>
                  <a:schemeClr val="tx2">
                    <a:lumMod val="75000"/>
                  </a:schemeClr>
                </a:solidFill>
              </a:rPr>
              <a:t> As </a:t>
            </a:r>
            <a:r>
              <a:rPr lang="en-US" sz="1800" dirty="0">
                <a:solidFill>
                  <a:schemeClr val="tx2">
                    <a:lumMod val="75000"/>
                  </a:schemeClr>
                </a:solidFill>
              </a:rPr>
              <a:t>the baby quiets, quiet the </a:t>
            </a:r>
            <a:r>
              <a:rPr lang="en-US" sz="1800" dirty="0" smtClean="0">
                <a:solidFill>
                  <a:schemeClr val="tx2">
                    <a:lumMod val="75000"/>
                  </a:schemeClr>
                </a:solidFill>
              </a:rPr>
              <a:t> “shhhh”.</a:t>
            </a:r>
          </a:p>
          <a:p>
            <a:pPr marL="457200" lvl="1" indent="0" algn="ctr">
              <a:buNone/>
            </a:pPr>
            <a:endParaRPr lang="en-US" sz="800" dirty="0">
              <a:solidFill>
                <a:schemeClr val="tx2">
                  <a:lumMod val="75000"/>
                </a:schemeClr>
              </a:solidFill>
            </a:endParaRPr>
          </a:p>
          <a:p>
            <a:pPr marL="457200" lvl="1" indent="0" algn="ctr">
              <a:buNone/>
            </a:pPr>
            <a:r>
              <a:rPr lang="en-US" sz="1800" u="sng" dirty="0">
                <a:solidFill>
                  <a:schemeClr val="tx2">
                    <a:lumMod val="75000"/>
                  </a:schemeClr>
                </a:solidFill>
              </a:rPr>
              <a:t>Swinging </a:t>
            </a:r>
            <a:r>
              <a:rPr lang="en-US" sz="1800" dirty="0">
                <a:solidFill>
                  <a:schemeClr val="tx2">
                    <a:lumMod val="75000"/>
                  </a:schemeClr>
                </a:solidFill>
              </a:rPr>
              <a:t>– re-create womb movement by gently rocking the baby from side to side making sure that the infant’s head is </a:t>
            </a:r>
            <a:r>
              <a:rPr lang="en-US" sz="1800" dirty="0" smtClean="0">
                <a:solidFill>
                  <a:schemeClr val="tx2">
                    <a:lumMod val="75000"/>
                  </a:schemeClr>
                </a:solidFill>
              </a:rPr>
              <a:t>supported. </a:t>
            </a:r>
          </a:p>
          <a:p>
            <a:pPr marL="457200" lvl="1" indent="0" algn="ctr">
              <a:buNone/>
            </a:pPr>
            <a:endParaRPr lang="en-US" sz="800" dirty="0">
              <a:solidFill>
                <a:schemeClr val="tx2">
                  <a:lumMod val="75000"/>
                </a:schemeClr>
              </a:solidFill>
            </a:endParaRPr>
          </a:p>
          <a:p>
            <a:pPr marL="457200" lvl="1" indent="0" algn="ctr">
              <a:buNone/>
            </a:pPr>
            <a:r>
              <a:rPr lang="en-US" sz="1800" u="sng" dirty="0">
                <a:solidFill>
                  <a:schemeClr val="tx2">
                    <a:lumMod val="75000"/>
                  </a:schemeClr>
                </a:solidFill>
              </a:rPr>
              <a:t>Sucking</a:t>
            </a:r>
            <a:r>
              <a:rPr lang="en-US" sz="1800" dirty="0">
                <a:solidFill>
                  <a:schemeClr val="tx2">
                    <a:lumMod val="75000"/>
                  </a:schemeClr>
                </a:solidFill>
              </a:rPr>
              <a:t>- Use a clean finger </a:t>
            </a:r>
            <a:r>
              <a:rPr lang="en-US" sz="1800" dirty="0" smtClean="0">
                <a:solidFill>
                  <a:schemeClr val="tx2">
                    <a:lumMod val="75000"/>
                  </a:schemeClr>
                </a:solidFill>
              </a:rPr>
              <a:t>or pacifier and lightly pull to encourage the sucking reflex. </a:t>
            </a:r>
            <a:endParaRPr lang="en-US" sz="1800" dirty="0">
              <a:solidFill>
                <a:schemeClr val="tx2">
                  <a:lumMod val="75000"/>
                </a:schemeClr>
              </a:solidFill>
            </a:endParaRPr>
          </a:p>
          <a:p>
            <a:pPr marL="0" indent="0" algn="ctr">
              <a:buNone/>
            </a:pPr>
            <a:endParaRPr lang="en-US" dirty="0">
              <a:solidFill>
                <a:schemeClr val="tx2">
                  <a:lumMod val="75000"/>
                </a:schemeClr>
              </a:solidFill>
            </a:endParaRPr>
          </a:p>
        </p:txBody>
      </p:sp>
      <p:pic>
        <p:nvPicPr>
          <p:cNvPr id="7171" name="Picture 3" descr="C:\Users\Haleigh Work\AppData\Local\Microsoft\Windows\Temporary Internet Files\Content.IE5\F9361HHL\MP9004424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3040161" cy="4427831"/>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73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lstStyle/>
          <a:p>
            <a:r>
              <a:rPr lang="en-US" dirty="0"/>
              <a:t>Resources for SBS/AHT</a:t>
            </a:r>
          </a:p>
        </p:txBody>
      </p:sp>
      <p:sp>
        <p:nvSpPr>
          <p:cNvPr id="3" name="Content Placeholder 2"/>
          <p:cNvSpPr>
            <a:spLocks noGrp="1"/>
          </p:cNvSpPr>
          <p:nvPr>
            <p:ph idx="1"/>
          </p:nvPr>
        </p:nvSpPr>
        <p:spPr>
          <a:xfrm>
            <a:off x="228600" y="1600200"/>
            <a:ext cx="8763000" cy="4800600"/>
          </a:xfrm>
        </p:spPr>
        <p:txBody>
          <a:bodyPr>
            <a:normAutofit/>
          </a:bodyPr>
          <a:lstStyle/>
          <a:p>
            <a:pPr marL="0" lvl="0" indent="0" algn="ctr">
              <a:buNone/>
            </a:pPr>
            <a:r>
              <a:rPr lang="en-US" b="1" dirty="0" smtClean="0">
                <a:solidFill>
                  <a:schemeClr val="tx2">
                    <a:lumMod val="75000"/>
                  </a:schemeClr>
                </a:solidFill>
              </a:rPr>
              <a:t>National </a:t>
            </a:r>
            <a:r>
              <a:rPr lang="en-US" b="1" dirty="0">
                <a:solidFill>
                  <a:schemeClr val="tx2">
                    <a:lumMod val="75000"/>
                  </a:schemeClr>
                </a:solidFill>
              </a:rPr>
              <a:t>Center on Shaken Baby </a:t>
            </a:r>
            <a:r>
              <a:rPr lang="en-US" b="1" dirty="0" smtClean="0">
                <a:solidFill>
                  <a:schemeClr val="tx2">
                    <a:lumMod val="75000"/>
                  </a:schemeClr>
                </a:solidFill>
              </a:rPr>
              <a:t>Syndrome</a:t>
            </a:r>
          </a:p>
          <a:p>
            <a:pPr marL="0" lvl="0" indent="0" algn="ctr">
              <a:buNone/>
            </a:pPr>
            <a:r>
              <a:rPr lang="en-US" dirty="0" smtClean="0">
                <a:solidFill>
                  <a:schemeClr val="tx2">
                    <a:lumMod val="75000"/>
                  </a:schemeClr>
                </a:solidFill>
              </a:rPr>
              <a:t>www.DontShake.com</a:t>
            </a:r>
          </a:p>
          <a:p>
            <a:pPr marL="0" lvl="0" indent="0" algn="ctr">
              <a:buNone/>
            </a:pPr>
            <a:endParaRPr lang="en-US" sz="800" dirty="0">
              <a:solidFill>
                <a:schemeClr val="tx2">
                  <a:lumMod val="75000"/>
                </a:schemeClr>
              </a:solidFill>
            </a:endParaRPr>
          </a:p>
          <a:p>
            <a:pPr marL="0" lvl="0" indent="0" algn="ctr">
              <a:buNone/>
            </a:pPr>
            <a:r>
              <a:rPr lang="en-US" b="1" dirty="0">
                <a:solidFill>
                  <a:schemeClr val="tx2">
                    <a:lumMod val="75000"/>
                  </a:schemeClr>
                </a:solidFill>
              </a:rPr>
              <a:t>Center for Disease Control and Prevention</a:t>
            </a:r>
          </a:p>
          <a:p>
            <a:pPr marL="0" lvl="0" indent="0" algn="ctr">
              <a:buNone/>
            </a:pPr>
            <a:r>
              <a:rPr lang="en-US" dirty="0">
                <a:solidFill>
                  <a:schemeClr val="tx2">
                    <a:lumMod val="75000"/>
                  </a:schemeClr>
                </a:solidFill>
              </a:rPr>
              <a:t>www.cdc.gov/concussion/HeadsUp/sbs</a:t>
            </a:r>
          </a:p>
          <a:p>
            <a:pPr marL="0" lvl="0" indent="0" algn="ctr">
              <a:buNone/>
            </a:pPr>
            <a:r>
              <a:rPr lang="en-US" b="1" dirty="0" smtClean="0">
                <a:solidFill>
                  <a:schemeClr val="tx2">
                    <a:lumMod val="75000"/>
                  </a:schemeClr>
                </a:solidFill>
              </a:rPr>
              <a:t>www.AboutShakenBaby.com</a:t>
            </a:r>
          </a:p>
          <a:p>
            <a:pPr marL="0" lvl="0" indent="0" algn="ctr">
              <a:buNone/>
            </a:pPr>
            <a:endParaRPr lang="en-US" sz="800" dirty="0">
              <a:solidFill>
                <a:schemeClr val="tx2">
                  <a:lumMod val="75000"/>
                </a:schemeClr>
              </a:solidFill>
            </a:endParaRPr>
          </a:p>
          <a:p>
            <a:pPr marL="0" lvl="0" indent="0" algn="ctr">
              <a:buNone/>
            </a:pPr>
            <a:r>
              <a:rPr lang="en-US" b="1" dirty="0">
                <a:solidFill>
                  <a:schemeClr val="tx2">
                    <a:lumMod val="75000"/>
                  </a:schemeClr>
                </a:solidFill>
              </a:rPr>
              <a:t>UAB Shaken Baby Prevention </a:t>
            </a:r>
            <a:r>
              <a:rPr lang="en-US" b="1" dirty="0" smtClean="0">
                <a:solidFill>
                  <a:schemeClr val="tx2">
                    <a:lumMod val="75000"/>
                  </a:schemeClr>
                </a:solidFill>
              </a:rPr>
              <a:t>Program</a:t>
            </a:r>
          </a:p>
          <a:p>
            <a:pPr marL="0" lvl="0" indent="0" algn="ctr">
              <a:buNone/>
            </a:pPr>
            <a:r>
              <a:rPr lang="en-US" dirty="0" smtClean="0">
                <a:solidFill>
                  <a:schemeClr val="tx2">
                    <a:lumMod val="75000"/>
                  </a:schemeClr>
                </a:solidFill>
              </a:rPr>
              <a:t>Melissa </a:t>
            </a:r>
            <a:r>
              <a:rPr lang="en-US" dirty="0">
                <a:solidFill>
                  <a:schemeClr val="tx2">
                    <a:lumMod val="75000"/>
                  </a:schemeClr>
                </a:solidFill>
              </a:rPr>
              <a:t>C. </a:t>
            </a:r>
            <a:r>
              <a:rPr lang="en-US" dirty="0" smtClean="0">
                <a:solidFill>
                  <a:schemeClr val="tx2">
                    <a:lumMod val="75000"/>
                  </a:schemeClr>
                </a:solidFill>
              </a:rPr>
              <a:t>Nelson    </a:t>
            </a:r>
          </a:p>
          <a:p>
            <a:pPr marL="0" lvl="0" indent="0" algn="ctr">
              <a:buNone/>
            </a:pPr>
            <a:r>
              <a:rPr lang="en-US" dirty="0" smtClean="0">
                <a:solidFill>
                  <a:schemeClr val="tx2">
                    <a:lumMod val="75000"/>
                  </a:schemeClr>
                </a:solidFill>
              </a:rPr>
              <a:t>mnelson@peds.uab.edu </a:t>
            </a:r>
          </a:p>
          <a:p>
            <a:pPr marL="0" lvl="0" indent="0" algn="ctr">
              <a:buNone/>
            </a:pPr>
            <a:endParaRPr lang="en-US" sz="800" dirty="0">
              <a:solidFill>
                <a:schemeClr val="tx2">
                  <a:lumMod val="75000"/>
                </a:schemeClr>
              </a:solidFill>
            </a:endParaRPr>
          </a:p>
          <a:p>
            <a:pPr marL="0" lvl="0" indent="0" algn="ctr">
              <a:buNone/>
            </a:pPr>
            <a:r>
              <a:rPr lang="en-US" b="1" dirty="0" smtClean="0">
                <a:solidFill>
                  <a:schemeClr val="tx2">
                    <a:lumMod val="75000"/>
                  </a:schemeClr>
                </a:solidFill>
              </a:rPr>
              <a:t>Parenting </a:t>
            </a:r>
            <a:r>
              <a:rPr lang="en-US" b="1" dirty="0">
                <a:solidFill>
                  <a:schemeClr val="tx2">
                    <a:lumMod val="75000"/>
                  </a:schemeClr>
                </a:solidFill>
              </a:rPr>
              <a:t>Assistance Line (PAL</a:t>
            </a:r>
            <a:r>
              <a:rPr lang="en-US" b="1" dirty="0" smtClean="0">
                <a:solidFill>
                  <a:schemeClr val="tx2">
                    <a:lumMod val="75000"/>
                  </a:schemeClr>
                </a:solidFill>
              </a:rPr>
              <a:t>) </a:t>
            </a:r>
            <a:r>
              <a:rPr lang="en-US" b="1" dirty="0">
                <a:solidFill>
                  <a:schemeClr val="tx2">
                    <a:lumMod val="75000"/>
                  </a:schemeClr>
                </a:solidFill>
              </a:rPr>
              <a:t>1-866-962-3030</a:t>
            </a:r>
            <a:endParaRPr lang="en-US" b="1" dirty="0" smtClean="0">
              <a:solidFill>
                <a:schemeClr val="tx2">
                  <a:lumMod val="75000"/>
                </a:schemeClr>
              </a:solidFill>
            </a:endParaRPr>
          </a:p>
          <a:p>
            <a:pPr marL="0" lvl="0" indent="0" algn="ctr">
              <a:buNone/>
            </a:pPr>
            <a:endParaRPr lang="en-US" dirty="0">
              <a:solidFill>
                <a:schemeClr val="tx2">
                  <a:lumMod val="75000"/>
                </a:schemeClr>
              </a:solidFill>
            </a:endParaRPr>
          </a:p>
        </p:txBody>
      </p:sp>
    </p:spTree>
    <p:extLst>
      <p:ext uri="{BB962C8B-B14F-4D97-AF65-F5344CB8AC3E}">
        <p14:creationId xmlns:p14="http://schemas.microsoft.com/office/powerpoint/2010/main" val="2004345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Topic</a:t>
            </a:r>
            <a:endParaRPr lang="en-US" dirty="0"/>
          </a:p>
        </p:txBody>
      </p:sp>
      <p:sp>
        <p:nvSpPr>
          <p:cNvPr id="5" name="Content Placeholder 4"/>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5800" y="-1600200"/>
            <a:ext cx="7772400" cy="100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6019800"/>
            <a:ext cx="4800600" cy="461665"/>
          </a:xfrm>
          <a:prstGeom prst="rect">
            <a:avLst/>
          </a:prstGeom>
          <a:noFill/>
        </p:spPr>
        <p:txBody>
          <a:bodyPr wrap="square" rtlCol="0">
            <a:spAutoFit/>
          </a:bodyPr>
          <a:lstStyle/>
          <a:p>
            <a:r>
              <a:rPr lang="en-US" sz="2400" b="1" dirty="0" smtClean="0">
                <a:solidFill>
                  <a:schemeClr val="bg1"/>
                </a:solidFill>
              </a:rPr>
              <a:t>cdc.gov/concussion/</a:t>
            </a:r>
            <a:r>
              <a:rPr lang="en-US" sz="2400" b="1" dirty="0" err="1" smtClean="0">
                <a:solidFill>
                  <a:schemeClr val="bg1"/>
                </a:solidFill>
              </a:rPr>
              <a:t>HeadsUp</a:t>
            </a:r>
            <a:r>
              <a:rPr lang="en-US" sz="2400" b="1" dirty="0" smtClean="0">
                <a:solidFill>
                  <a:schemeClr val="bg1"/>
                </a:solidFill>
              </a:rPr>
              <a:t>/</a:t>
            </a:r>
            <a:r>
              <a:rPr lang="en-US" sz="2400" b="1" dirty="0" err="1" smtClean="0">
                <a:solidFill>
                  <a:schemeClr val="bg1"/>
                </a:solidFill>
              </a:rPr>
              <a:t>sbs</a:t>
            </a:r>
            <a:endParaRPr lang="en-US" sz="2400" b="1" dirty="0">
              <a:solidFill>
                <a:schemeClr val="bg1"/>
              </a:solidFill>
            </a:endParaRPr>
          </a:p>
        </p:txBody>
      </p:sp>
    </p:spTree>
    <p:extLst>
      <p:ext uri="{BB962C8B-B14F-4D97-AF65-F5344CB8AC3E}">
        <p14:creationId xmlns:p14="http://schemas.microsoft.com/office/powerpoint/2010/main" val="2272871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spc="-150" dirty="0" smtClean="0"/>
              <a:t>Traumatic Brain Injury (TBI) Defined</a:t>
            </a:r>
            <a:r>
              <a:rPr lang="en-US" sz="4000" spc="-150" baseline="20000" dirty="0" smtClean="0"/>
              <a:t>4</a:t>
            </a:r>
            <a:endParaRPr lang="en-US" sz="4000" spc="-150" baseline="20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43149057"/>
              </p:ext>
            </p:extLst>
          </p:nvPr>
        </p:nvGraphicFramePr>
        <p:xfrm>
          <a:off x="304800" y="762000"/>
          <a:ext cx="838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307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4192588"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General Resources</a:t>
            </a:r>
            <a:endParaRPr lang="en-US" dirty="0">
              <a:solidFill>
                <a:schemeClr val="tx2">
                  <a:lumMod val="75000"/>
                </a:schemeClr>
              </a:solidFill>
            </a:endParaRPr>
          </a:p>
        </p:txBody>
      </p:sp>
      <p:sp>
        <p:nvSpPr>
          <p:cNvPr id="4" name="Text Placeholder 3"/>
          <p:cNvSpPr>
            <a:spLocks noGrp="1"/>
          </p:cNvSpPr>
          <p:nvPr>
            <p:ph type="body" sz="quarter" idx="3"/>
          </p:nvPr>
        </p:nvSpPr>
        <p:spPr>
          <a:xfrm>
            <a:off x="4648200" y="152400"/>
            <a:ext cx="4267200"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Alabama Resources</a:t>
            </a:r>
            <a:endParaRPr lang="en-US" dirty="0">
              <a:solidFill>
                <a:schemeClr val="tx2">
                  <a:lumMod val="75000"/>
                </a:schemeClr>
              </a:solidFill>
            </a:endParaRPr>
          </a:p>
        </p:txBody>
      </p:sp>
      <p:sp>
        <p:nvSpPr>
          <p:cNvPr id="36867" name="Rectangle 1027"/>
          <p:cNvSpPr>
            <a:spLocks noGrp="1" noChangeArrowheads="1"/>
          </p:cNvSpPr>
          <p:nvPr>
            <p:ph sz="quarter" idx="13"/>
          </p:nvPr>
        </p:nvSpPr>
        <p:spPr>
          <a:xfrm>
            <a:off x="228600" y="1066800"/>
            <a:ext cx="4194048"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lgn="ctr">
              <a:buClr>
                <a:schemeClr val="tx1"/>
              </a:buClr>
              <a:buFontTx/>
              <a:buNone/>
            </a:pPr>
            <a:endParaRPr lang="en-US" sz="1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Centers of Disease Control</a:t>
            </a:r>
          </a:p>
          <a:p>
            <a:pPr algn="ctr">
              <a:buClr>
                <a:schemeClr val="tx1"/>
              </a:buClr>
              <a:buFontTx/>
              <a:buNone/>
            </a:pPr>
            <a:r>
              <a:rPr lang="en-US" sz="1800" dirty="0" smtClean="0">
                <a:solidFill>
                  <a:schemeClr val="tx2">
                    <a:lumMod val="75000"/>
                  </a:schemeClr>
                </a:solidFill>
              </a:rPr>
              <a:t>www.cdc.gov/traumaticbraininjury</a:t>
            </a:r>
            <a:endParaRPr lang="en-US" sz="1800" dirty="0">
              <a:solidFill>
                <a:schemeClr val="tx2">
                  <a:lumMod val="75000"/>
                </a:schemeClr>
              </a:solidFill>
            </a:endParaRPr>
          </a:p>
          <a:p>
            <a:pPr algn="ctr">
              <a:buClr>
                <a:schemeClr val="tx1"/>
              </a:buClr>
              <a:buFontTx/>
              <a:buNone/>
            </a:pPr>
            <a:endParaRPr lang="en-US" sz="7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 Injury Association of America</a:t>
            </a:r>
          </a:p>
          <a:p>
            <a:pPr algn="ctr">
              <a:buClr>
                <a:schemeClr val="tx1"/>
              </a:buClr>
              <a:buFontTx/>
              <a:buNone/>
            </a:pPr>
            <a:r>
              <a:rPr lang="en-US" sz="1800" dirty="0" smtClean="0">
                <a:solidFill>
                  <a:schemeClr val="tx2">
                    <a:lumMod val="75000"/>
                  </a:schemeClr>
                </a:solidFill>
              </a:rPr>
              <a:t>www.biausa.org</a:t>
            </a: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BrainLine.org</a:t>
            </a:r>
            <a:endParaRPr lang="en-US" sz="1800" b="1" dirty="0">
              <a:solidFill>
                <a:schemeClr val="tx2">
                  <a:lumMod val="75000"/>
                </a:schemeClr>
              </a:solidFill>
            </a:endParaRP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BrainInjuryEducation.org</a:t>
            </a:r>
          </a:p>
          <a:p>
            <a:pPr algn="ctr">
              <a:buClr>
                <a:schemeClr val="tx1"/>
              </a:buClr>
              <a:buFontTx/>
              <a:buNone/>
            </a:pPr>
            <a:r>
              <a:rPr lang="en-US" sz="1800" dirty="0" smtClean="0">
                <a:solidFill>
                  <a:schemeClr val="tx2">
                    <a:lumMod val="75000"/>
                  </a:schemeClr>
                </a:solidFill>
              </a:rPr>
              <a:t>University of Missouri TBI Guide</a:t>
            </a:r>
          </a:p>
          <a:p>
            <a:pPr algn="ctr">
              <a:buClr>
                <a:schemeClr val="tx1"/>
              </a:buClr>
              <a:buFontTx/>
              <a:buNone/>
            </a:pPr>
            <a:endParaRPr lang="en-US" sz="800" dirty="0">
              <a:solidFill>
                <a:schemeClr val="tx2">
                  <a:lumMod val="75000"/>
                </a:schemeClr>
              </a:solidFill>
            </a:endParaRPr>
          </a:p>
          <a:p>
            <a:pPr algn="ctr">
              <a:buClr>
                <a:schemeClr val="tx1"/>
              </a:buClr>
              <a:buFontTx/>
              <a:buNone/>
            </a:pPr>
            <a:r>
              <a:rPr lang="en-US" sz="1800" b="1" dirty="0" smtClean="0">
                <a:solidFill>
                  <a:schemeClr val="tx2">
                    <a:lumMod val="75000"/>
                  </a:schemeClr>
                </a:solidFill>
              </a:rPr>
              <a:t>Lash and Associates Publishing</a:t>
            </a:r>
          </a:p>
          <a:p>
            <a:pPr algn="ctr">
              <a:buClr>
                <a:schemeClr val="tx1"/>
              </a:buClr>
              <a:buFontTx/>
              <a:buNone/>
            </a:pPr>
            <a:r>
              <a:rPr lang="en-US" sz="1800" dirty="0" smtClean="0">
                <a:solidFill>
                  <a:schemeClr val="tx2">
                    <a:lumMod val="75000"/>
                  </a:schemeClr>
                </a:solidFill>
              </a:rPr>
              <a:t>www.lapublishing.com</a:t>
            </a:r>
            <a:endParaRPr lang="en-US" sz="1800" dirty="0">
              <a:solidFill>
                <a:schemeClr val="tx2">
                  <a:lumMod val="75000"/>
                </a:schemeClr>
              </a:solidFill>
            </a:endParaRPr>
          </a:p>
          <a:p>
            <a:pPr marL="0" indent="0" algn="ctr">
              <a:buNone/>
            </a:pPr>
            <a:endParaRPr lang="en-US" sz="800" dirty="0" smtClean="0">
              <a:solidFill>
                <a:schemeClr val="tx2">
                  <a:lumMod val="75000"/>
                </a:schemeClr>
              </a:solidFill>
            </a:endParaRPr>
          </a:p>
          <a:p>
            <a:pPr marL="0" indent="0" algn="ctr">
              <a:buNone/>
            </a:pPr>
            <a:r>
              <a:rPr lang="en-US" sz="1800" b="1" dirty="0" smtClean="0">
                <a:solidFill>
                  <a:schemeClr val="tx2">
                    <a:lumMod val="75000"/>
                  </a:schemeClr>
                </a:solidFill>
              </a:rPr>
              <a:t>TraumaticBrainInjuryAtoZ.org</a:t>
            </a:r>
          </a:p>
          <a:p>
            <a:pPr marL="0" indent="0" algn="ctr">
              <a:buNone/>
            </a:pPr>
            <a:endParaRPr lang="en-US" sz="800" dirty="0" smtClean="0">
              <a:hlinkClick r:id="rId3"/>
            </a:endParaRPr>
          </a:p>
          <a:p>
            <a:pPr marL="0" indent="0" algn="ctr">
              <a:buNone/>
            </a:pPr>
            <a:r>
              <a:rPr lang="en-US" sz="1800" b="1" dirty="0" smtClean="0">
                <a:solidFill>
                  <a:schemeClr val="tx2">
                    <a:lumMod val="75000"/>
                  </a:schemeClr>
                </a:solidFill>
              </a:rPr>
              <a:t>www.tbiGuide.com</a:t>
            </a:r>
            <a:endParaRPr lang="en-US" sz="1800" b="1" dirty="0">
              <a:solidFill>
                <a:schemeClr val="tx2">
                  <a:lumMod val="75000"/>
                </a:schemeClr>
              </a:solidFill>
            </a:endParaRPr>
          </a:p>
          <a:p>
            <a:pPr marL="0" indent="0" algn="ctr" eaLnBrk="1" hangingPunct="1">
              <a:buNone/>
            </a:pPr>
            <a:endParaRPr lang="en-US" sz="1800" dirty="0" smtClean="0">
              <a:solidFill>
                <a:schemeClr val="tx2">
                  <a:lumMod val="75000"/>
                </a:schemeClr>
              </a:solidFill>
            </a:endParaRPr>
          </a:p>
        </p:txBody>
      </p:sp>
      <p:sp>
        <p:nvSpPr>
          <p:cNvPr id="2" name="Content Placeholder 1"/>
          <p:cNvSpPr>
            <a:spLocks noGrp="1"/>
          </p:cNvSpPr>
          <p:nvPr>
            <p:ph sz="quarter" idx="14"/>
          </p:nvPr>
        </p:nvSpPr>
        <p:spPr>
          <a:xfrm>
            <a:off x="4672584" y="1066800"/>
            <a:ext cx="4242816"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endParaRPr lang="en-US" sz="1800" b="1" dirty="0">
              <a:solidFill>
                <a:schemeClr val="tx2">
                  <a:lumMod val="75000"/>
                </a:schemeClr>
              </a:solidFill>
            </a:endParaRPr>
          </a:p>
          <a:p>
            <a:pPr marL="0" indent="0" algn="ctr">
              <a:buNone/>
            </a:pPr>
            <a:r>
              <a:rPr lang="en-US" sz="1800" b="1" dirty="0" smtClean="0">
                <a:solidFill>
                  <a:schemeClr val="tx2">
                    <a:lumMod val="75000"/>
                  </a:schemeClr>
                </a:solidFill>
              </a:rPr>
              <a:t>UAB </a:t>
            </a:r>
            <a:r>
              <a:rPr lang="en-US" sz="1800" b="1" dirty="0">
                <a:solidFill>
                  <a:schemeClr val="tx2">
                    <a:lumMod val="75000"/>
                  </a:schemeClr>
                </a:solidFill>
              </a:rPr>
              <a:t>Model </a:t>
            </a:r>
            <a:r>
              <a:rPr lang="en-US" sz="1800" b="1" dirty="0" smtClean="0">
                <a:solidFill>
                  <a:schemeClr val="tx2">
                    <a:lumMod val="75000"/>
                  </a:schemeClr>
                </a:solidFill>
              </a:rPr>
              <a:t>System</a:t>
            </a:r>
          </a:p>
          <a:p>
            <a:pPr marL="0" indent="0" algn="ctr">
              <a:buNone/>
            </a:pPr>
            <a:r>
              <a:rPr lang="en-US" sz="1800" dirty="0" smtClean="0">
                <a:solidFill>
                  <a:schemeClr val="tx2">
                    <a:lumMod val="75000"/>
                  </a:schemeClr>
                </a:solidFill>
              </a:rPr>
              <a:t>www.uab.edu/tbi</a:t>
            </a:r>
          </a:p>
          <a:p>
            <a:pPr marL="0" indent="0" algn="ctr">
              <a:buNone/>
            </a:pPr>
            <a:endParaRPr lang="en-US" sz="800" dirty="0" smtClean="0">
              <a:solidFill>
                <a:schemeClr val="tx2">
                  <a:lumMod val="75000"/>
                </a:schemeClr>
              </a:solidFill>
            </a:endParaRPr>
          </a:p>
          <a:p>
            <a:pPr marL="0" indent="0" algn="ctr">
              <a:buNone/>
            </a:pPr>
            <a:r>
              <a:rPr lang="en-US" sz="1800" b="1" dirty="0">
                <a:solidFill>
                  <a:schemeClr val="tx2">
                    <a:lumMod val="75000"/>
                  </a:schemeClr>
                </a:solidFill>
              </a:rPr>
              <a:t>Alabama Head Injury Foundation</a:t>
            </a:r>
          </a:p>
          <a:p>
            <a:pPr marL="0" indent="0" algn="ctr">
              <a:buNone/>
            </a:pPr>
            <a:r>
              <a:rPr lang="en-US" sz="1800" dirty="0" smtClean="0">
                <a:solidFill>
                  <a:schemeClr val="tx2">
                    <a:lumMod val="75000"/>
                  </a:schemeClr>
                </a:solidFill>
              </a:rPr>
              <a:t>www.AHIF.org</a:t>
            </a:r>
          </a:p>
          <a:p>
            <a:pPr marL="0" indent="0" algn="ctr">
              <a:buNone/>
            </a:pPr>
            <a:endParaRPr lang="en-US" sz="1800" dirty="0">
              <a:solidFill>
                <a:schemeClr val="tx2">
                  <a:lumMod val="75000"/>
                </a:schemeClr>
              </a:solidFill>
            </a:endParaRPr>
          </a:p>
          <a:p>
            <a:pPr marL="0" indent="0" algn="ctr">
              <a:buNone/>
            </a:pPr>
            <a:r>
              <a:rPr lang="en-US" sz="1800" b="1" dirty="0">
                <a:solidFill>
                  <a:schemeClr val="tx2">
                    <a:lumMod val="75000"/>
                  </a:schemeClr>
                </a:solidFill>
              </a:rPr>
              <a:t>Alabama Department of Rehabilitation Services </a:t>
            </a:r>
            <a:r>
              <a:rPr lang="en-US" sz="1800" dirty="0" smtClean="0">
                <a:solidFill>
                  <a:schemeClr val="tx2">
                    <a:lumMod val="75000"/>
                  </a:schemeClr>
                </a:solidFill>
              </a:rPr>
              <a:t>www.rehab.alabama.gov/tbi</a:t>
            </a:r>
          </a:p>
          <a:p>
            <a:pPr marL="0" indent="0" algn="ctr">
              <a:buNone/>
            </a:pPr>
            <a:endParaRPr lang="en-US" sz="1800" dirty="0">
              <a:solidFill>
                <a:schemeClr val="tx2">
                  <a:lumMod val="75000"/>
                </a:schemeClr>
              </a:solidFill>
            </a:endParaRPr>
          </a:p>
          <a:p>
            <a:pPr marL="0" indent="0" algn="ctr">
              <a:buNone/>
            </a:pPr>
            <a:r>
              <a:rPr lang="en-US" sz="1800" b="1" dirty="0" smtClean="0">
                <a:solidFill>
                  <a:schemeClr val="tx2">
                    <a:lumMod val="75000"/>
                  </a:schemeClr>
                </a:solidFill>
              </a:rPr>
              <a:t>Mapping Access to Program Services      </a:t>
            </a:r>
            <a:r>
              <a:rPr lang="en-US" sz="1800" dirty="0" smtClean="0">
                <a:solidFill>
                  <a:schemeClr val="tx2">
                    <a:lumMod val="75000"/>
                  </a:schemeClr>
                </a:solidFill>
              </a:rPr>
              <a:t>www.rehab.alabama.gov/maps</a:t>
            </a:r>
          </a:p>
          <a:p>
            <a:pPr marL="0" indent="0" algn="ctr">
              <a:buNone/>
            </a:pPr>
            <a:endParaRPr lang="en-US" sz="800" dirty="0">
              <a:solidFill>
                <a:schemeClr val="tx2">
                  <a:lumMod val="75000"/>
                </a:schemeClr>
              </a:solidFill>
            </a:endParaRPr>
          </a:p>
          <a:p>
            <a:pPr marL="0" indent="0" algn="ctr">
              <a:buNone/>
            </a:pPr>
            <a:endParaRPr lang="en-US" sz="800" b="1" dirty="0" smtClean="0">
              <a:solidFill>
                <a:schemeClr val="tx2">
                  <a:lumMod val="75000"/>
                </a:schemeClr>
              </a:solidFill>
            </a:endParaRPr>
          </a:p>
          <a:p>
            <a:pPr marL="0" indent="0" algn="ctr">
              <a:buNone/>
            </a:pPr>
            <a:endParaRPr lang="en-US" sz="800" dirty="0">
              <a:solidFill>
                <a:schemeClr val="tx2">
                  <a:lumMod val="75000"/>
                </a:schemeClr>
              </a:solidFill>
            </a:endParaRPr>
          </a:p>
          <a:p>
            <a:pPr marL="0" indent="0" algn="ctr">
              <a:buNone/>
            </a:pPr>
            <a:r>
              <a:rPr lang="en-US" sz="1800" b="1" dirty="0" smtClean="0">
                <a:solidFill>
                  <a:schemeClr val="tx2">
                    <a:lumMod val="75000"/>
                  </a:schemeClr>
                </a:solidFill>
              </a:rPr>
              <a:t>Alabama Disabilities Advocacy Program</a:t>
            </a:r>
          </a:p>
          <a:p>
            <a:pPr marL="0" indent="0" algn="ctr">
              <a:buNone/>
            </a:pPr>
            <a:r>
              <a:rPr lang="en-US" sz="1800" dirty="0" smtClean="0">
                <a:solidFill>
                  <a:schemeClr val="tx2">
                    <a:lumMod val="75000"/>
                  </a:schemeClr>
                </a:solidFill>
              </a:rPr>
              <a:t>www.adap.net</a:t>
            </a:r>
          </a:p>
          <a:p>
            <a:pPr marL="0" indent="0" algn="ctr">
              <a:buNone/>
            </a:pPr>
            <a:endParaRPr lang="en-US" sz="1800" b="1" dirty="0">
              <a:solidFill>
                <a:schemeClr val="tx2">
                  <a:lumMod val="75000"/>
                </a:schemeClr>
              </a:solidFill>
            </a:endParaRPr>
          </a:p>
        </p:txBody>
      </p:sp>
    </p:spTree>
    <p:extLst>
      <p:ext uri="{BB962C8B-B14F-4D97-AF65-F5344CB8AC3E}">
        <p14:creationId xmlns:p14="http://schemas.microsoft.com/office/powerpoint/2010/main" val="953377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12725"/>
            <a:ext cx="8077200" cy="1006475"/>
          </a:xfrm>
        </p:spPr>
        <p:txBody>
          <a:bodyPr/>
          <a:lstStyle/>
          <a:p>
            <a:pPr eaLnBrk="1" hangingPunct="1"/>
            <a:r>
              <a:rPr lang="en-US" dirty="0" smtClean="0"/>
              <a:t>Core TBI Service System</a:t>
            </a:r>
          </a:p>
        </p:txBody>
      </p:sp>
      <p:pic>
        <p:nvPicPr>
          <p:cNvPr id="35844" name="Picture 14" descr="BD06663_"/>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24400" y="1530644"/>
            <a:ext cx="4191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body" sz="half" idx="1"/>
          </p:nvPr>
        </p:nvSpPr>
        <p:spPr>
          <a:xfrm>
            <a:off x="1219200" y="1524000"/>
            <a:ext cx="4114800" cy="4800600"/>
          </a:xfrm>
        </p:spPr>
        <p:txBody>
          <a:bodyPr/>
          <a:lstStyle/>
          <a:p>
            <a:pPr eaLnBrk="1" hangingPunct="1"/>
            <a:r>
              <a:rPr lang="en-US" sz="2800" dirty="0" smtClean="0">
                <a:solidFill>
                  <a:schemeClr val="tx2">
                    <a:lumMod val="75000"/>
                  </a:schemeClr>
                </a:solidFill>
              </a:rPr>
              <a:t>Alabama Head Injury Foundation </a:t>
            </a:r>
          </a:p>
          <a:p>
            <a:r>
              <a:rPr lang="en-US" sz="2800" dirty="0">
                <a:solidFill>
                  <a:schemeClr val="tx2">
                    <a:lumMod val="75000"/>
                  </a:schemeClr>
                </a:solidFill>
              </a:rPr>
              <a:t>Interactive Community-Based Model </a:t>
            </a:r>
          </a:p>
          <a:p>
            <a:pPr eaLnBrk="1" hangingPunct="1"/>
            <a:r>
              <a:rPr lang="en-US" sz="2800" dirty="0" smtClean="0">
                <a:solidFill>
                  <a:schemeClr val="tx2">
                    <a:lumMod val="75000"/>
                  </a:schemeClr>
                </a:solidFill>
              </a:rPr>
              <a:t>Vocational Rehabilitation Service</a:t>
            </a:r>
          </a:p>
          <a:p>
            <a:pPr eaLnBrk="1" hangingPunct="1"/>
            <a:r>
              <a:rPr lang="en-US" sz="2800" dirty="0" smtClean="0">
                <a:solidFill>
                  <a:schemeClr val="tx2">
                    <a:lumMod val="75000"/>
                  </a:schemeClr>
                </a:solidFill>
              </a:rPr>
              <a:t>Children’s Rehabilitation Service </a:t>
            </a:r>
          </a:p>
        </p:txBody>
      </p:sp>
      <p:pic>
        <p:nvPicPr>
          <p:cNvPr id="35845" name="Picture 16" descr="BD10358_"/>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81000" y="1370480"/>
            <a:ext cx="8305800" cy="13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210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228600"/>
            <a:ext cx="8458200" cy="685800"/>
          </a:xfrm>
        </p:spPr>
        <p:txBody>
          <a:bodyPr/>
          <a:lstStyle/>
          <a:p>
            <a:pPr eaLnBrk="1" hangingPunct="1">
              <a:lnSpc>
                <a:spcPts val="2100"/>
              </a:lnSpc>
            </a:pPr>
            <a:r>
              <a:rPr lang="en-US" sz="3200" dirty="0" smtClean="0"/>
              <a:t>Alabama Head Injury Foundation (AHIF)</a:t>
            </a:r>
            <a:endParaRPr lang="en-US" sz="1800" i="1" dirty="0" smtClean="0"/>
          </a:p>
        </p:txBody>
      </p:sp>
      <p:sp>
        <p:nvSpPr>
          <p:cNvPr id="95235" name="Rectangle 3"/>
          <p:cNvSpPr>
            <a:spLocks noGrp="1" noChangeArrowheads="1"/>
          </p:cNvSpPr>
          <p:nvPr>
            <p:ph idx="1"/>
          </p:nvPr>
        </p:nvSpPr>
        <p:spPr>
          <a:xfrm>
            <a:off x="76200" y="1131332"/>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 state-wide non-profit with the mission </a:t>
            </a:r>
            <a:r>
              <a:rPr lang="en-US" sz="2000" dirty="0" smtClean="0"/>
              <a:t>to </a:t>
            </a:r>
            <a:r>
              <a:rPr lang="en-US" sz="2000" dirty="0"/>
              <a:t>improve the quality of life for people who have survived traumatic brain injuries and for their families</a:t>
            </a:r>
            <a:r>
              <a:rPr lang="en-US" sz="2000" dirty="0" smtClean="0"/>
              <a:t>. </a:t>
            </a:r>
          </a:p>
          <a:p>
            <a:pPr marL="0" indent="0">
              <a:buClr>
                <a:schemeClr val="accent3"/>
              </a:buClr>
              <a:buNone/>
              <a:defRPr/>
            </a:pPr>
            <a:endParaRPr lang="en-US" sz="2000" dirty="0"/>
          </a:p>
          <a:p>
            <a:pPr marL="0" indent="0">
              <a:buClr>
                <a:schemeClr val="accent3"/>
              </a:buClr>
              <a:buNone/>
              <a:defRPr/>
            </a:pPr>
            <a:r>
              <a:rPr lang="en-US" sz="2000" dirty="0" smtClean="0"/>
              <a:t>AHIF </a:t>
            </a:r>
            <a:r>
              <a:rPr lang="en-US" sz="2000" dirty="0"/>
              <a:t>helps access available resources and provides services and programs which meet the unique needs of individuals with traumatic brain injury (TBI) as well as spinal cord injury (SCI) in certain </a:t>
            </a:r>
            <a:r>
              <a:rPr lang="en-US" sz="2000" dirty="0" smtClean="0"/>
              <a:t>programs.</a:t>
            </a:r>
            <a:endParaRPr lang="en-US" sz="2000" dirty="0" smtClean="0">
              <a:effectLst>
                <a:outerShdw blurRad="38100" dist="38100" dir="2700000" algn="tl">
                  <a:srgbClr val="000000">
                    <a:alpha val="43137"/>
                  </a:srgbClr>
                </a:outerShdw>
              </a:effectLst>
            </a:endParaRPr>
          </a:p>
          <a:p>
            <a:pPr marL="0" indent="0">
              <a:buClr>
                <a:schemeClr val="accent3"/>
              </a:buClr>
              <a:buNone/>
              <a:defRPr/>
            </a:pPr>
            <a:endParaRPr lang="en-US" sz="2000" u="sng" dirty="0" smtClean="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Programs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smtClean="0">
                <a:effectLst>
                  <a:outerShdw blurRad="38100" dist="38100" dir="2700000" algn="tl">
                    <a:srgbClr val="000000">
                      <a:alpha val="43137"/>
                    </a:srgbClr>
                  </a:outerShdw>
                </a:effectLst>
              </a:rPr>
              <a:t>Resource Coordination, Respite Care, Housing Assistance, Information and Referral, Camp Program, Recreation Program, Advocacy, Recreational Support Groups, Car Seats for Kids, </a:t>
            </a:r>
            <a:r>
              <a:rPr lang="en-US" sz="2000" dirty="0" err="1" smtClean="0">
                <a:effectLst>
                  <a:outerShdw blurRad="38100" dist="38100" dir="2700000" algn="tl">
                    <a:srgbClr val="000000">
                      <a:alpha val="43137"/>
                    </a:srgbClr>
                  </a:outerShdw>
                </a:effectLst>
              </a:rPr>
              <a:t>Neurobehavior</a:t>
            </a:r>
            <a:r>
              <a:rPr lang="en-US" sz="2000" dirty="0" smtClean="0">
                <a:effectLst>
                  <a:outerShdw blurRad="38100" dist="38100" dir="2700000" algn="tl">
                    <a:srgbClr val="000000">
                      <a:alpha val="43137"/>
                    </a:srgbClr>
                  </a:outerShdw>
                </a:effectLst>
              </a:rPr>
              <a:t> Clinic</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AHIF, call 205-823-3818 or 800-433-8002,  or email AHIF1@bellsouth.net.</a:t>
            </a:r>
            <a:endParaRPr lang="en-US" b="1" i="1" dirty="0">
              <a:solidFill>
                <a:schemeClr val="tx2">
                  <a:lumMod val="75000"/>
                </a:schemeClr>
              </a:solidFill>
            </a:endParaRPr>
          </a:p>
        </p:txBody>
      </p:sp>
    </p:spTree>
    <p:extLst>
      <p:ext uri="{BB962C8B-B14F-4D97-AF65-F5344CB8AC3E}">
        <p14:creationId xmlns:p14="http://schemas.microsoft.com/office/powerpoint/2010/main" val="102988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Interactive Community-Based Model (ICBM)</a:t>
            </a:r>
            <a:r>
              <a:rPr lang="en-US" sz="2400" dirty="0" smtClean="0"/>
              <a:t/>
            </a:r>
            <a:br>
              <a:rPr lang="en-US" sz="2400" dirty="0" smtClean="0"/>
            </a:br>
            <a:r>
              <a:rPr lang="en-US" sz="1800" i="1" dirty="0" smtClean="0"/>
              <a:t>A program within the Alabama Department of Rehabilitation Services</a:t>
            </a:r>
          </a:p>
        </p:txBody>
      </p:sp>
      <p:sp>
        <p:nvSpPr>
          <p:cNvPr id="95235" name="Rectangle 3"/>
          <p:cNvSpPr>
            <a:spLocks noGrp="1" noChangeArrowheads="1"/>
          </p:cNvSpPr>
          <p:nvPr>
            <p:ph idx="1"/>
          </p:nvPr>
        </p:nvSpPr>
        <p:spPr>
          <a:xfrm>
            <a:off x="76200" y="1295400"/>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…an interactive</a:t>
            </a:r>
            <a:r>
              <a:rPr lang="en-US" sz="2000" dirty="0">
                <a:effectLst>
                  <a:outerShdw blurRad="38100" dist="38100" dir="2700000" algn="tl">
                    <a:srgbClr val="000000">
                      <a:alpha val="43137"/>
                    </a:srgbClr>
                  </a:outerShdw>
                </a:effectLst>
              </a:rPr>
              <a:t>, criterion-based </a:t>
            </a:r>
            <a:r>
              <a:rPr lang="en-US" sz="2000" dirty="0" smtClean="0">
                <a:effectLst>
                  <a:outerShdw blurRad="38100" dist="38100" dir="2700000" algn="tl">
                    <a:srgbClr val="000000">
                      <a:alpha val="43137"/>
                    </a:srgbClr>
                  </a:outerShdw>
                </a:effectLst>
              </a:rPr>
              <a:t>program designed </a:t>
            </a:r>
            <a:r>
              <a:rPr lang="en-US" sz="2000" dirty="0">
                <a:effectLst>
                  <a:outerShdw blurRad="38100" dist="38100" dir="2700000" algn="tl">
                    <a:srgbClr val="000000">
                      <a:alpha val="43137"/>
                    </a:srgbClr>
                  </a:outerShdw>
                </a:effectLst>
              </a:rPr>
              <a:t>to address employability, independence and community reintegration for </a:t>
            </a:r>
            <a:r>
              <a:rPr lang="en-US" sz="2000" dirty="0" smtClean="0">
                <a:effectLst>
                  <a:outerShdw blurRad="38100" dist="38100" dir="2700000" algn="tl">
                    <a:srgbClr val="000000">
                      <a:alpha val="43137"/>
                    </a:srgbClr>
                  </a:outerShdw>
                </a:effectLst>
              </a:rPr>
              <a:t>individuals with TBI.</a:t>
            </a:r>
          </a:p>
          <a:p>
            <a:pPr marL="0" indent="0">
              <a:buNone/>
            </a:pPr>
            <a:r>
              <a:rPr lang="en-US" sz="2000" u="sng" dirty="0" smtClean="0">
                <a:effectLst>
                  <a:outerShdw blurRad="38100" dist="38100" dir="2700000" algn="tl">
                    <a:srgbClr val="000000">
                      <a:alpha val="43137"/>
                    </a:srgbClr>
                  </a:outerShdw>
                </a:effectLst>
              </a:rPr>
              <a:t>To qualify the individual must:</a:t>
            </a:r>
          </a:p>
          <a:p>
            <a:r>
              <a:rPr lang="en-US" sz="2000" dirty="0" smtClean="0">
                <a:effectLst>
                  <a:outerShdw blurRad="38100" dist="38100" dir="2700000" algn="tl">
                    <a:srgbClr val="000000">
                      <a:alpha val="43137"/>
                    </a:srgbClr>
                  </a:outerShdw>
                </a:effectLst>
              </a:rPr>
              <a:t>be </a:t>
            </a:r>
            <a:r>
              <a:rPr lang="en-US" sz="2000" dirty="0">
                <a:effectLst>
                  <a:outerShdw blurRad="38100" dist="38100" dir="2700000" algn="tl">
                    <a:srgbClr val="000000">
                      <a:alpha val="43137"/>
                    </a:srgbClr>
                  </a:outerShdw>
                </a:effectLst>
              </a:rPr>
              <a:t>less than 2</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years </a:t>
            </a:r>
            <a:r>
              <a:rPr lang="en-US" sz="2000" dirty="0" smtClean="0">
                <a:effectLst>
                  <a:outerShdw blurRad="38100" dist="38100" dir="2700000" algn="tl">
                    <a:srgbClr val="000000">
                      <a:alpha val="43137"/>
                    </a:srgbClr>
                  </a:outerShdw>
                </a:effectLst>
              </a:rPr>
              <a:t>post-injury, which was a result of external force neurotrauma</a:t>
            </a:r>
            <a:endParaRPr lang="en-US" sz="2000"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not be appropriate </a:t>
            </a:r>
            <a:r>
              <a:rPr lang="en-US" sz="2000" dirty="0">
                <a:effectLst>
                  <a:outerShdw blurRad="38100" dist="38100" dir="2700000" algn="tl">
                    <a:srgbClr val="000000">
                      <a:alpha val="43137"/>
                    </a:srgbClr>
                  </a:outerShdw>
                </a:effectLst>
              </a:rPr>
              <a:t>for traditional vocational rehabilitation services at the time of referral</a:t>
            </a:r>
          </a:p>
          <a:p>
            <a:r>
              <a:rPr lang="en-US" sz="2000" dirty="0" smtClean="0">
                <a:effectLst>
                  <a:outerShdw blurRad="38100" dist="38100" dir="2700000" algn="tl">
                    <a:srgbClr val="000000">
                      <a:alpha val="43137"/>
                    </a:srgbClr>
                  </a:outerShdw>
                </a:effectLst>
              </a:rPr>
              <a:t>be able to benefit </a:t>
            </a:r>
            <a:r>
              <a:rPr lang="en-US" sz="2000" dirty="0">
                <a:effectLst>
                  <a:outerShdw blurRad="38100" dist="38100" dir="2700000" algn="tl">
                    <a:srgbClr val="000000">
                      <a:alpha val="43137"/>
                    </a:srgbClr>
                  </a:outerShdw>
                </a:effectLst>
              </a:rPr>
              <a:t>from a cognitive and behavioral rehabilitation program</a:t>
            </a: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Counseling and Guidance</a:t>
            </a:r>
            <a:r>
              <a:rPr lang="en-US" sz="2000" dirty="0">
                <a:effectLst>
                  <a:outerShdw blurRad="38100" dist="38100" dir="2700000" algn="tl">
                    <a:srgbClr val="000000">
                      <a:alpha val="43137"/>
                    </a:srgbClr>
                  </a:outerShdw>
                </a:effectLst>
              </a:rPr>
              <a:t>, Cognitive Remediation, </a:t>
            </a:r>
            <a:r>
              <a:rPr lang="en-US" sz="2000" dirty="0" smtClean="0">
                <a:effectLst>
                  <a:outerShdw blurRad="38100" dist="38100" dir="2700000" algn="tl">
                    <a:srgbClr val="000000">
                      <a:alpha val="43137"/>
                    </a:srgbClr>
                  </a:outerShdw>
                </a:effectLst>
              </a:rPr>
              <a:t>         	   	    TBI Education, Individual and Family Support,          	     	    	Case Management, Behavioral Program Development</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ICBM, </a:t>
            </a:r>
            <a:r>
              <a:rPr lang="en-US" b="1" i="1" dirty="0">
                <a:solidFill>
                  <a:schemeClr val="tx2">
                    <a:lumMod val="75000"/>
                  </a:schemeClr>
                </a:solidFill>
              </a:rPr>
              <a:t>call 205-290-4590  or  </a:t>
            </a:r>
            <a:r>
              <a:rPr lang="en-US" b="1" i="1" dirty="0" smtClean="0">
                <a:solidFill>
                  <a:schemeClr val="tx2">
                    <a:lumMod val="75000"/>
                  </a:schemeClr>
                </a:solidFill>
              </a:rPr>
              <a:t>888-879-4706, or email</a:t>
            </a:r>
            <a:endParaRPr lang="en-US" b="1" i="1" dirty="0">
              <a:solidFill>
                <a:schemeClr val="tx2">
                  <a:lumMod val="75000"/>
                </a:schemeClr>
              </a:solidFill>
            </a:endParaRPr>
          </a:p>
          <a:p>
            <a:pPr algn="ctr">
              <a:buClr>
                <a:schemeClr val="accent3"/>
              </a:buClr>
              <a:defRPr/>
            </a:pPr>
            <a:r>
              <a:rPr lang="en-US" b="1" i="1" dirty="0" smtClean="0">
                <a:solidFill>
                  <a:schemeClr val="tx2">
                    <a:lumMod val="75000"/>
                  </a:schemeClr>
                </a:solidFill>
              </a:rPr>
              <a:t>maria.crowley@rehab.alabama.gov.</a:t>
            </a:r>
            <a:endParaRPr lang="en-US" b="1" i="1" dirty="0">
              <a:solidFill>
                <a:schemeClr val="tx2">
                  <a:lumMod val="75000"/>
                </a:schemeClr>
              </a:solidFill>
            </a:endParaRPr>
          </a:p>
        </p:txBody>
      </p:sp>
    </p:spTree>
    <p:extLst>
      <p:ext uri="{BB962C8B-B14F-4D97-AF65-F5344CB8AC3E}">
        <p14:creationId xmlns:p14="http://schemas.microsoft.com/office/powerpoint/2010/main" val="14033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Children’s Rehabilitation Service (CRS)</a:t>
            </a:r>
            <a:r>
              <a:rPr lang="en-US" sz="2400" dirty="0" smtClean="0"/>
              <a:t/>
            </a:r>
            <a:br>
              <a:rPr lang="en-US" sz="2400" dirty="0" smtClean="0"/>
            </a:br>
            <a:r>
              <a:rPr lang="en-US" sz="1800" i="1" dirty="0" smtClean="0"/>
              <a:t>A division within the Alabama Department of Rehabilitation Services</a:t>
            </a:r>
          </a:p>
        </p:txBody>
      </p:sp>
      <p:sp>
        <p:nvSpPr>
          <p:cNvPr id="95235" name="Rectangle 3"/>
          <p:cNvSpPr>
            <a:spLocks noGrp="1" noChangeArrowheads="1"/>
          </p:cNvSpPr>
          <p:nvPr>
            <p:ph idx="1"/>
          </p:nvPr>
        </p:nvSpPr>
        <p:spPr>
          <a:xfrm>
            <a:off x="76200" y="1131332"/>
            <a:ext cx="8991600" cy="405026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…to assist children and youth in transition from hospital to home, to school, and to the community.</a:t>
            </a:r>
          </a:p>
          <a:p>
            <a:pPr marL="0" indent="0">
              <a:buNone/>
            </a:pPr>
            <a:endParaRPr lang="en-US" sz="2000" u="sng" dirty="0" smtClean="0">
              <a:effectLst>
                <a:outerShdw blurRad="38100" dist="38100" dir="2700000" algn="tl">
                  <a:srgbClr val="000000">
                    <a:alpha val="43137"/>
                  </a:srgbClr>
                </a:outerShdw>
              </a:effectLst>
            </a:endParaRPr>
          </a:p>
          <a:p>
            <a:pPr marL="0" indent="0">
              <a:buNone/>
            </a:pPr>
            <a:r>
              <a:rPr lang="en-US" sz="2000" u="sng" dirty="0" smtClean="0">
                <a:effectLst>
                  <a:outerShdw blurRad="38100" dist="38100" dir="2700000" algn="tl">
                    <a:srgbClr val="000000">
                      <a:alpha val="43137"/>
                    </a:srgbClr>
                  </a:outerShdw>
                </a:effectLst>
              </a:rPr>
              <a:t>Eligibility:</a:t>
            </a:r>
          </a:p>
          <a:p>
            <a:pPr marL="0" indent="0">
              <a:buNone/>
            </a:pPr>
            <a:r>
              <a:rPr lang="en-US" sz="2000" dirty="0"/>
              <a:t>Any child or adolescent younger than 21 years of age who is a resident of Alabama and has a special health care </a:t>
            </a:r>
            <a:r>
              <a:rPr lang="en-US" sz="2000" dirty="0" smtClean="0"/>
              <a:t>need</a:t>
            </a:r>
            <a:r>
              <a:rPr lang="en-US" sz="2000" dirty="0">
                <a:solidFill>
                  <a:schemeClr val="bg1"/>
                </a:solidFill>
              </a:rPr>
              <a:t>.</a:t>
            </a:r>
            <a:endParaRPr lang="en-US" sz="2000" u="sng" dirty="0" smtClean="0">
              <a:solidFill>
                <a:schemeClr val="bg1"/>
              </a:solidFill>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Information and Referral, Care Coordination, Treatment, Transportation Assistance, Community Education and Support, </a:t>
            </a:r>
          </a:p>
          <a:p>
            <a:pPr marL="0" indent="0" algn="ctr">
              <a:buClr>
                <a:schemeClr val="accent3"/>
              </a:buClr>
              <a:buNone/>
              <a:defRPr/>
            </a:pPr>
            <a:r>
              <a:rPr lang="en-US" sz="2000" dirty="0" smtClean="0">
                <a:effectLst>
                  <a:outerShdw blurRad="38100" dist="38100" dir="2700000" algn="tl">
                    <a:srgbClr val="000000">
                      <a:alpha val="43137"/>
                    </a:srgbClr>
                  </a:outerShdw>
                </a:effectLst>
              </a:rPr>
              <a:t>Evaluation and Assessment, </a:t>
            </a:r>
            <a:r>
              <a:rPr lang="en-US" sz="2000" dirty="0">
                <a:effectLst>
                  <a:outerShdw blurRad="38100" dist="38100" dir="2700000" algn="tl">
                    <a:srgbClr val="000000">
                      <a:alpha val="43137"/>
                    </a:srgbClr>
                  </a:outerShdw>
                </a:effectLst>
              </a:rPr>
              <a:t>Family Education</a:t>
            </a: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prstClr val="black"/>
              </a:solidFill>
            </a:endParaRPr>
          </a:p>
        </p:txBody>
      </p:sp>
      <p:sp>
        <p:nvSpPr>
          <p:cNvPr id="3" name="TextBox 2"/>
          <p:cNvSpPr txBox="1"/>
          <p:nvPr/>
        </p:nvSpPr>
        <p:spPr>
          <a:xfrm>
            <a:off x="160283" y="5410200"/>
            <a:ext cx="8839200" cy="1323439"/>
          </a:xfrm>
          <a:prstGeom prst="rect">
            <a:avLst/>
          </a:prstGeom>
          <a:noFill/>
        </p:spPr>
        <p:txBody>
          <a:bodyPr wrap="square" rtlCol="0">
            <a:spAutoFit/>
          </a:bodyPr>
          <a:lstStyle/>
          <a:p>
            <a:pPr algn="ctr"/>
            <a:r>
              <a:rPr lang="en-US" sz="2000" b="1" i="1" dirty="0">
                <a:solidFill>
                  <a:srgbClr val="2F5897">
                    <a:lumMod val="75000"/>
                  </a:srgbClr>
                </a:solidFill>
              </a:rPr>
              <a:t>For more information about </a:t>
            </a:r>
            <a:r>
              <a:rPr lang="en-US" sz="2000" b="1" i="1" dirty="0" smtClean="0">
                <a:solidFill>
                  <a:srgbClr val="2F5897">
                    <a:lumMod val="75000"/>
                  </a:srgbClr>
                </a:solidFill>
              </a:rPr>
              <a:t>CRS, </a:t>
            </a:r>
            <a:r>
              <a:rPr lang="en-US" sz="2000" b="1" i="1" dirty="0">
                <a:solidFill>
                  <a:schemeClr val="tx2">
                    <a:lumMod val="75000"/>
                  </a:schemeClr>
                </a:solidFill>
              </a:rPr>
              <a:t>Services, </a:t>
            </a:r>
            <a:endParaRPr lang="en-US" sz="2000" b="1" i="1" dirty="0" smtClean="0">
              <a:solidFill>
                <a:schemeClr val="tx2">
                  <a:lumMod val="75000"/>
                </a:schemeClr>
              </a:solidFill>
            </a:endParaRPr>
          </a:p>
          <a:p>
            <a:pPr algn="ctr"/>
            <a:r>
              <a:rPr lang="en-US" sz="2000" b="1" i="1" dirty="0" smtClean="0">
                <a:solidFill>
                  <a:schemeClr val="tx2">
                    <a:lumMod val="75000"/>
                  </a:schemeClr>
                </a:solidFill>
              </a:rPr>
              <a:t>call </a:t>
            </a:r>
            <a:r>
              <a:rPr lang="en-US" sz="2000" b="1" i="1" dirty="0">
                <a:solidFill>
                  <a:schemeClr val="tx2">
                    <a:lumMod val="75000"/>
                  </a:schemeClr>
                </a:solidFill>
              </a:rPr>
              <a:t>1-800-441-7607 (TTY 1-800-499-1816) or contact the </a:t>
            </a:r>
            <a:r>
              <a:rPr lang="en-US" sz="2000" b="1" i="1" dirty="0" smtClean="0">
                <a:solidFill>
                  <a:schemeClr val="tx2">
                    <a:lumMod val="75000"/>
                  </a:schemeClr>
                </a:solidFill>
              </a:rPr>
              <a:t>CRS </a:t>
            </a:r>
            <a:r>
              <a:rPr lang="en-US" sz="2000" b="1" i="1" dirty="0">
                <a:solidFill>
                  <a:schemeClr val="tx2">
                    <a:lumMod val="75000"/>
                  </a:schemeClr>
                </a:solidFill>
              </a:rPr>
              <a:t>office in your area.</a:t>
            </a:r>
          </a:p>
          <a:p>
            <a:pPr algn="ctr"/>
            <a:r>
              <a:rPr lang="en-US" sz="2000" b="1" i="1" dirty="0">
                <a:solidFill>
                  <a:schemeClr val="tx2">
                    <a:lumMod val="75000"/>
                  </a:schemeClr>
                </a:solidFill>
              </a:rPr>
              <a:t>www.rehab.alabama.gov </a:t>
            </a:r>
          </a:p>
        </p:txBody>
      </p:sp>
    </p:spTree>
    <p:extLst>
      <p:ext uri="{BB962C8B-B14F-4D97-AF65-F5344CB8AC3E}">
        <p14:creationId xmlns:p14="http://schemas.microsoft.com/office/powerpoint/2010/main" val="3414551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a:lnSpc>
                <a:spcPts val="2100"/>
              </a:lnSpc>
            </a:pPr>
            <a:r>
              <a:rPr lang="en-US" sz="3200" dirty="0" smtClean="0">
                <a:solidFill>
                  <a:schemeClr val="tx2">
                    <a:lumMod val="75000"/>
                  </a:schemeClr>
                </a:solidFill>
              </a:rPr>
              <a:t>Vocational Rehabilitation Service (VRS)</a:t>
            </a:r>
            <a:r>
              <a:rPr lang="en-US" sz="2400" dirty="0" smtClean="0">
                <a:solidFill>
                  <a:schemeClr val="tx2">
                    <a:lumMod val="75000"/>
                  </a:schemeClr>
                </a:solidFill>
              </a:rPr>
              <a:t/>
            </a:r>
            <a:br>
              <a:rPr lang="en-US" sz="2400" dirty="0" smtClean="0">
                <a:solidFill>
                  <a:schemeClr val="tx2">
                    <a:lumMod val="75000"/>
                  </a:schemeClr>
                </a:solidFill>
              </a:rPr>
            </a:br>
            <a:r>
              <a:rPr lang="en-US" sz="1800" i="1" dirty="0" smtClean="0">
                <a:solidFill>
                  <a:schemeClr val="tx2">
                    <a:lumMod val="75000"/>
                  </a:schemeClr>
                </a:solidFill>
              </a:rPr>
              <a:t>A division within the Alabama Department of Rehabilitation Services</a:t>
            </a:r>
          </a:p>
        </p:txBody>
      </p:sp>
      <p:sp>
        <p:nvSpPr>
          <p:cNvPr id="95235" name="Rectangle 3"/>
          <p:cNvSpPr>
            <a:spLocks noGrp="1" noChangeArrowheads="1"/>
          </p:cNvSpPr>
          <p:nvPr>
            <p:ph idx="1"/>
          </p:nvPr>
        </p:nvSpPr>
        <p:spPr>
          <a:xfrm>
            <a:off x="76200" y="1295399"/>
            <a:ext cx="8991600" cy="466656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…provides services to eligible individuals with disabilities to improve opportunities for employment</a:t>
            </a:r>
          </a:p>
          <a:p>
            <a:pPr marL="0" indent="0">
              <a:buClr>
                <a:schemeClr val="accent3"/>
              </a:buClr>
              <a:buNone/>
              <a:defRPr/>
            </a:pPr>
            <a:endParaRPr lang="en-US" sz="1200"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To be eligible the individual must:</a:t>
            </a:r>
          </a:p>
          <a:p>
            <a:r>
              <a:rPr lang="en-US" sz="2000" dirty="0" smtClean="0">
                <a:solidFill>
                  <a:schemeClr val="bg1"/>
                </a:solidFill>
                <a:effectLst>
                  <a:outerShdw blurRad="38100" dist="38100" dir="2700000" algn="tl">
                    <a:srgbClr val="000000">
                      <a:alpha val="43137"/>
                    </a:srgbClr>
                  </a:outerShdw>
                </a:effectLst>
              </a:rPr>
              <a:t>Have a physical or mental disability that inhibits obtaining or maintaining employment</a:t>
            </a:r>
          </a:p>
          <a:p>
            <a:r>
              <a:rPr lang="en-US" sz="2000" dirty="0" smtClean="0">
                <a:solidFill>
                  <a:schemeClr val="bg1"/>
                </a:solidFill>
                <a:effectLst>
                  <a:outerShdw blurRad="38100" dist="38100" dir="2700000" algn="tl">
                    <a:srgbClr val="000000">
                      <a:alpha val="43137"/>
                    </a:srgbClr>
                  </a:outerShdw>
                </a:effectLst>
              </a:rPr>
              <a:t>Require vocational rehabilitation services  in order to get or keep a job</a:t>
            </a:r>
          </a:p>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*Eligibility is presumed for recipients of SSI or SSDI who intend to achieve an employment outcome.</a:t>
            </a:r>
          </a:p>
          <a:p>
            <a:pPr marL="0" indent="0">
              <a:buClr>
                <a:schemeClr val="accent3"/>
              </a:buClr>
              <a:buNone/>
              <a:defRPr/>
            </a:pPr>
            <a:endParaRPr lang="en-US" sz="1050" u="sng"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Services may include:</a:t>
            </a:r>
            <a:r>
              <a:rPr lang="en-US" sz="2000" dirty="0" smtClean="0">
                <a:solidFill>
                  <a:schemeClr val="bg1"/>
                </a:solidFill>
                <a:effectLst>
                  <a:outerShdw blurRad="38100" dist="38100" dir="2700000" algn="tl">
                    <a:srgbClr val="000000">
                      <a:alpha val="43137"/>
                    </a:srgbClr>
                  </a:outerShdw>
                </a:effectLst>
              </a:rPr>
              <a:t>  </a:t>
            </a:r>
          </a:p>
          <a:p>
            <a:pPr marL="0" indent="0" algn="ctr">
              <a:buClr>
                <a:schemeClr val="accent3"/>
              </a:buClr>
              <a:buNone/>
              <a:defRPr/>
            </a:pPr>
            <a:r>
              <a:rPr lang="en-US" sz="2000" dirty="0" smtClean="0">
                <a:solidFill>
                  <a:schemeClr val="bg1"/>
                </a:solidFill>
                <a:effectLst>
                  <a:outerShdw blurRad="38100" dist="38100" dir="2700000" algn="tl">
                    <a:srgbClr val="000000">
                      <a:alpha val="43137"/>
                    </a:srgbClr>
                  </a:outerShdw>
                </a:effectLst>
              </a:rPr>
              <a:t>Counseling and Guidance, Evaluation, Training Services, Job Placement , Assistive Technology, Supported Employment, Postemployment Services </a:t>
            </a:r>
            <a:endParaRPr lang="en-US" sz="2000"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schemeClr val="bg1"/>
              </a:solidFill>
            </a:endParaRPr>
          </a:p>
        </p:txBody>
      </p:sp>
      <p:sp>
        <p:nvSpPr>
          <p:cNvPr id="3" name="TextBox 2"/>
          <p:cNvSpPr txBox="1"/>
          <p:nvPr/>
        </p:nvSpPr>
        <p:spPr>
          <a:xfrm>
            <a:off x="146713" y="5961965"/>
            <a:ext cx="8839200" cy="923330"/>
          </a:xfrm>
          <a:prstGeom prst="rect">
            <a:avLst/>
          </a:prstGeom>
          <a:noFill/>
        </p:spPr>
        <p:txBody>
          <a:bodyPr wrap="square" rtlCol="0">
            <a:spAutoFit/>
          </a:bodyPr>
          <a:lstStyle/>
          <a:p>
            <a:pPr algn="ctr"/>
            <a:r>
              <a:rPr lang="en-US" b="1" i="1" dirty="0">
                <a:solidFill>
                  <a:srgbClr val="2F5897">
                    <a:lumMod val="75000"/>
                  </a:srgbClr>
                </a:solidFill>
              </a:rPr>
              <a:t>For more information about </a:t>
            </a:r>
            <a:r>
              <a:rPr lang="en-US" b="1" i="1" dirty="0" smtClean="0">
                <a:solidFill>
                  <a:srgbClr val="2F5897">
                    <a:lumMod val="75000"/>
                  </a:srgbClr>
                </a:solidFill>
              </a:rPr>
              <a:t>VRS</a:t>
            </a:r>
            <a:r>
              <a:rPr lang="en-US" b="1" i="1" dirty="0" smtClean="0">
                <a:solidFill>
                  <a:schemeClr val="tx2">
                    <a:lumMod val="75000"/>
                  </a:schemeClr>
                </a:solidFill>
              </a:rPr>
              <a:t>, </a:t>
            </a:r>
            <a:endParaRPr lang="en-US" b="1" i="1" dirty="0">
              <a:solidFill>
                <a:schemeClr val="tx2">
                  <a:lumMod val="75000"/>
                </a:schemeClr>
              </a:solidFill>
            </a:endParaRPr>
          </a:p>
          <a:p>
            <a:pPr algn="ctr"/>
            <a:r>
              <a:rPr lang="en-US" b="1" i="1" dirty="0">
                <a:solidFill>
                  <a:schemeClr val="tx2">
                    <a:lumMod val="75000"/>
                  </a:schemeClr>
                </a:solidFill>
              </a:rPr>
              <a:t>call 1-800-441-7607 (TTY 1-800-499-1816) or contact the </a:t>
            </a:r>
            <a:r>
              <a:rPr lang="en-US" b="1" i="1" dirty="0" smtClean="0">
                <a:solidFill>
                  <a:schemeClr val="tx2">
                    <a:lumMod val="75000"/>
                  </a:schemeClr>
                </a:solidFill>
              </a:rPr>
              <a:t>VRS </a:t>
            </a:r>
            <a:r>
              <a:rPr lang="en-US" b="1" i="1" dirty="0">
                <a:solidFill>
                  <a:schemeClr val="tx2">
                    <a:lumMod val="75000"/>
                  </a:schemeClr>
                </a:solidFill>
              </a:rPr>
              <a:t>office in your area.</a:t>
            </a:r>
          </a:p>
          <a:p>
            <a:pPr algn="ctr"/>
            <a:r>
              <a:rPr lang="en-US" b="1" i="1" dirty="0">
                <a:solidFill>
                  <a:schemeClr val="tx2">
                    <a:lumMod val="75000"/>
                  </a:schemeClr>
                </a:solidFill>
              </a:rPr>
              <a:t>www.rehab.alabama.gov </a:t>
            </a:r>
          </a:p>
        </p:txBody>
      </p:sp>
    </p:spTree>
    <p:extLst>
      <p:ext uri="{BB962C8B-B14F-4D97-AF65-F5344CB8AC3E}">
        <p14:creationId xmlns:p14="http://schemas.microsoft.com/office/powerpoint/2010/main" val="1509244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p:spPr>
        <p:txBody>
          <a:bodyPr/>
          <a:lstStyle/>
          <a:p>
            <a:r>
              <a:rPr lang="en-US" sz="3700" dirty="0" smtClean="0"/>
              <a:t>Alabama Statewide TBI Core System</a:t>
            </a:r>
            <a:endParaRPr lang="en-US" sz="37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54812528"/>
              </p:ext>
            </p:extLst>
          </p:nvPr>
        </p:nvGraphicFramePr>
        <p:xfrm>
          <a:off x="457200" y="914400"/>
          <a:ext cx="8458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33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28600"/>
            <a:ext cx="8229600" cy="762000"/>
          </a:xfrm>
        </p:spPr>
        <p:txBody>
          <a:bodyPr/>
          <a:lstStyle/>
          <a:p>
            <a:pPr algn="ctr" eaLnBrk="1" hangingPunct="1"/>
            <a:r>
              <a:rPr lang="en-US" sz="4800" dirty="0" smtClean="0"/>
              <a:t>Core System Contacts</a:t>
            </a:r>
            <a:endParaRPr lang="en-US" sz="2000" dirty="0" smtClean="0">
              <a:solidFill>
                <a:srgbClr val="FF0000"/>
              </a:solidFill>
            </a:endParaRPr>
          </a:p>
        </p:txBody>
      </p:sp>
      <p:sp>
        <p:nvSpPr>
          <p:cNvPr id="72707" name="Rectangle 3"/>
          <p:cNvSpPr>
            <a:spLocks noGrp="1" noChangeArrowheads="1"/>
          </p:cNvSpPr>
          <p:nvPr>
            <p:ph idx="1"/>
          </p:nvPr>
        </p:nvSpPr>
        <p:spPr>
          <a:xfrm>
            <a:off x="685800" y="990600"/>
            <a:ext cx="7620000" cy="5486400"/>
          </a:xfrm>
          <a:solidFill>
            <a:schemeClr val="tx2">
              <a:lumMod val="75000"/>
            </a:schemeClr>
          </a:solidFill>
          <a:ln/>
        </p:spPr>
        <p:style>
          <a:lnRef idx="0">
            <a:schemeClr val="accent1"/>
          </a:lnRef>
          <a:fillRef idx="3">
            <a:schemeClr val="accent1"/>
          </a:fillRef>
          <a:effectRef idx="3">
            <a:schemeClr val="accent1"/>
          </a:effectRef>
          <a:fontRef idx="minor">
            <a:schemeClr val="lt1"/>
          </a:fontRef>
        </p:style>
        <p:txBody>
          <a:bodyPr>
            <a:noAutofit/>
          </a:bodyPr>
          <a:lstStyle/>
          <a:p>
            <a:pPr marL="0" indent="0" algn="ctr" eaLnBrk="1" fontAlgn="auto" hangingPunct="1">
              <a:lnSpc>
                <a:spcPts val="2900"/>
              </a:lnSpc>
              <a:spcAft>
                <a:spcPts val="0"/>
              </a:spcAft>
              <a:buClr>
                <a:schemeClr val="accent3"/>
              </a:buClr>
              <a:buNone/>
              <a:defRPr/>
            </a:pPr>
            <a:endParaRPr lang="en-US" sz="28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 Crowley</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State Head Injury Coordinator</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205-290-4590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888-879-4706</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maria.crowley@rehab.alabama.gov</a:t>
            </a:r>
          </a:p>
          <a:p>
            <a:pPr marL="0" indent="0" algn="ctr">
              <a:lnSpc>
                <a:spcPts val="2900"/>
              </a:lnSpc>
              <a:buClr>
                <a:schemeClr val="accent3"/>
              </a:buClr>
              <a:buNone/>
              <a:defRPr/>
            </a:pPr>
            <a:r>
              <a:rPr lang="en-US" sz="2800" dirty="0" smtClean="0"/>
              <a:t>www.rehab.alabama.gov/tbi</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None/>
              <a:defRPr/>
            </a:pPr>
            <a:endParaRPr lang="en-US" sz="16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Alabama Head Injury Foundation</a:t>
            </a:r>
            <a:endParaRPr lang="en-US" sz="2800" dirty="0" smtClean="0">
              <a:solidFill>
                <a:srgbClr val="FF0000"/>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205-823-3818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800-433-8002</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ahif1@bellsouth.net </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www.ahif.org</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159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aleigh Work\AppData\Local\Microsoft\Windows\Temporary Internet Files\Content.IE5\EOF3AYFT\MC9004331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71599"/>
            <a:ext cx="3810000" cy="2859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0292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solidFill>
                  <a:srgbClr val="2F5897">
                    <a:lumMod val="50000"/>
                  </a:srgb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endParaRPr lang="en-US" sz="1200" dirty="0">
              <a:solidFill>
                <a:srgbClr val="2F5897">
                  <a:lumMod val="50000"/>
                </a:srgbClr>
              </a:solidFill>
            </a:endParaRPr>
          </a:p>
        </p:txBody>
      </p:sp>
    </p:spTree>
    <p:extLst>
      <p:ext uri="{BB962C8B-B14F-4D97-AF65-F5344CB8AC3E}">
        <p14:creationId xmlns:p14="http://schemas.microsoft.com/office/powerpoint/2010/main" val="69442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dirty="0" smtClean="0"/>
              <a:t>References</a:t>
            </a:r>
            <a:endParaRPr lang="en-US" dirty="0"/>
          </a:p>
        </p:txBody>
      </p:sp>
      <p:sp>
        <p:nvSpPr>
          <p:cNvPr id="3" name="Content Placeholder 2"/>
          <p:cNvSpPr>
            <a:spLocks noGrp="1"/>
          </p:cNvSpPr>
          <p:nvPr>
            <p:ph idx="1"/>
          </p:nvPr>
        </p:nvSpPr>
        <p:spPr>
          <a:xfrm>
            <a:off x="457200" y="1066800"/>
            <a:ext cx="8229600" cy="5135563"/>
          </a:xfrm>
        </p:spPr>
        <p:txBody>
          <a:bodyPr numCol="1">
            <a:normAutofit fontScale="92500" lnSpcReduction="20000"/>
          </a:bodyPr>
          <a:lstStyle/>
          <a:p>
            <a:pPr marL="228600" indent="-228600">
              <a:buAutoNum type="arabicPlain"/>
            </a:pPr>
            <a:r>
              <a:rPr lang="en-US" sz="1600" dirty="0" err="1">
                <a:solidFill>
                  <a:schemeClr val="tx2">
                    <a:lumMod val="75000"/>
                  </a:schemeClr>
                </a:solidFill>
              </a:rPr>
              <a:t>Faul</a:t>
            </a:r>
            <a:r>
              <a:rPr lang="en-US" sz="1600" dirty="0">
                <a:solidFill>
                  <a:schemeClr val="tx2">
                    <a:lumMod val="75000"/>
                  </a:schemeClr>
                </a:solidFill>
              </a:rPr>
              <a:t> M, </a:t>
            </a:r>
            <a:r>
              <a:rPr lang="en-US" sz="1600" dirty="0" err="1">
                <a:solidFill>
                  <a:schemeClr val="tx2">
                    <a:lumMod val="75000"/>
                  </a:schemeClr>
                </a:solidFill>
              </a:rPr>
              <a:t>Xu</a:t>
            </a:r>
            <a:r>
              <a:rPr lang="en-US" sz="1600" dirty="0">
                <a:solidFill>
                  <a:schemeClr val="tx2">
                    <a:lumMod val="75000"/>
                  </a:schemeClr>
                </a:solidFill>
              </a:rPr>
              <a:t> L, Wald MM, Coronado VG. Traumatic brain injury in the United States: emergency department visits, hospitalizations, and deaths. Atlanta (GA): Centers for Disease Control and Prevention, National Center for Injury Prevention and Control; </a:t>
            </a:r>
            <a:r>
              <a:rPr lang="en-US" sz="1600" dirty="0" smtClean="0">
                <a:solidFill>
                  <a:schemeClr val="tx2">
                    <a:lumMod val="75000"/>
                  </a:schemeClr>
                </a:solidFill>
              </a:rPr>
              <a:t>2010; </a:t>
            </a:r>
            <a:r>
              <a:rPr lang="en-US" sz="1600" dirty="0">
                <a:solidFill>
                  <a:schemeClr val="tx2">
                    <a:lumMod val="75000"/>
                  </a:schemeClr>
                </a:solidFill>
              </a:rPr>
              <a:t> www.cdc.gov/TraumaticBrainInjury </a:t>
            </a:r>
            <a:r>
              <a:rPr lang="en-US" sz="1600" dirty="0" smtClean="0">
                <a:solidFill>
                  <a:schemeClr val="tx2">
                    <a:lumMod val="75000"/>
                  </a:schemeClr>
                </a:solidFill>
              </a:rPr>
              <a:t>.</a:t>
            </a:r>
            <a:endParaRPr lang="en-US" sz="1600" dirty="0">
              <a:solidFill>
                <a:schemeClr val="tx2">
                  <a:lumMod val="75000"/>
                </a:schemeClr>
              </a:solidFill>
            </a:endParaRPr>
          </a:p>
          <a:p>
            <a:pPr marL="0" indent="0">
              <a:buNone/>
            </a:pPr>
            <a:endParaRPr lang="en-US" sz="1600" dirty="0">
              <a:solidFill>
                <a:schemeClr val="tx2">
                  <a:lumMod val="75000"/>
                </a:schemeClr>
              </a:solidFill>
            </a:endParaRPr>
          </a:p>
          <a:p>
            <a:pPr marL="228600" indent="-228600">
              <a:buAutoNum type="arabicPlain" startAt="2"/>
            </a:pPr>
            <a:r>
              <a:rPr lang="en-US" sz="1600" dirty="0">
                <a:solidFill>
                  <a:schemeClr val="tx2">
                    <a:lumMod val="75000"/>
                  </a:schemeClr>
                </a:solidFill>
              </a:rPr>
              <a:t>“Traumatic Brain Injury Provider Training Manual”. TBI Project. Michigan </a:t>
            </a:r>
            <a:r>
              <a:rPr lang="en-US" sz="1600" dirty="0" smtClean="0">
                <a:solidFill>
                  <a:schemeClr val="tx2">
                    <a:lumMod val="75000"/>
                  </a:schemeClr>
                </a:solidFill>
              </a:rPr>
              <a:t> </a:t>
            </a:r>
            <a:r>
              <a:rPr lang="en-US" sz="1600" dirty="0">
                <a:solidFill>
                  <a:schemeClr val="tx2">
                    <a:lumMod val="75000"/>
                  </a:schemeClr>
                </a:solidFill>
              </a:rPr>
              <a:t>Department of Community Health. 2005.</a:t>
            </a:r>
          </a:p>
          <a:p>
            <a:pPr marL="228600" indent="-228600">
              <a:buAutoNum type="arabicPlain" startAt="2"/>
            </a:pPr>
            <a:endParaRPr lang="en-US" sz="1600" dirty="0">
              <a:solidFill>
                <a:schemeClr val="tx2">
                  <a:lumMod val="75000"/>
                </a:schemeClr>
              </a:solidFill>
            </a:endParaRPr>
          </a:p>
          <a:p>
            <a:pPr marL="228600" indent="-228600">
              <a:buAutoNum type="arabicPlain" startAt="3"/>
            </a:pPr>
            <a:r>
              <a:rPr lang="en-US" sz="1600" dirty="0">
                <a:solidFill>
                  <a:schemeClr val="tx2">
                    <a:lumMod val="75000"/>
                  </a:schemeClr>
                </a:solidFill>
              </a:rPr>
              <a:t>"Traumatic Brain Injury Model Systems National Database Update". Traumatic Brain Injury Model Systems National Data and Statistical Center. www.tbindsc.org. 2011. </a:t>
            </a:r>
          </a:p>
          <a:p>
            <a:pPr marL="228600" indent="-228600">
              <a:buAutoNum type="arabicPlain" startAt="3"/>
            </a:pPr>
            <a:endParaRPr lang="en-US" sz="1600" dirty="0">
              <a:solidFill>
                <a:schemeClr val="tx2">
                  <a:lumMod val="75000"/>
                </a:schemeClr>
              </a:solidFill>
            </a:endParaRPr>
          </a:p>
          <a:p>
            <a:pPr marL="228600" indent="-228600">
              <a:buAutoNum type="arabicPlain" startAt="4"/>
            </a:pPr>
            <a:r>
              <a:rPr lang="en-US" sz="1600" dirty="0">
                <a:solidFill>
                  <a:schemeClr val="tx2">
                    <a:lumMod val="75000"/>
                  </a:schemeClr>
                </a:solidFill>
              </a:rPr>
              <a:t>“BIAA Adopts New TBI Definition.” www.biausa.org. Feb 6 2011.</a:t>
            </a:r>
          </a:p>
          <a:p>
            <a:pPr marL="228600" indent="-228600">
              <a:buAutoNum type="arabicPlain" startAt="4"/>
            </a:pPr>
            <a:endParaRPr lang="en-US" sz="1600" dirty="0">
              <a:solidFill>
                <a:schemeClr val="tx2">
                  <a:lumMod val="75000"/>
                </a:schemeClr>
              </a:solidFill>
            </a:endParaRPr>
          </a:p>
          <a:p>
            <a:pPr>
              <a:buAutoNum type="arabicPlain" startAt="5"/>
            </a:pPr>
            <a:r>
              <a:rPr lang="en-US" sz="1600" dirty="0">
                <a:solidFill>
                  <a:schemeClr val="tx2">
                    <a:lumMod val="75000"/>
                  </a:schemeClr>
                </a:solidFill>
              </a:rPr>
              <a:t>"Traumatic brain injury." Mayo Clinic  Staff. www.MayoClinic.com. Mayo Foundation for Medical Education and Research. Sep 16, 2010.</a:t>
            </a:r>
          </a:p>
          <a:p>
            <a:pPr>
              <a:buAutoNum type="arabicPlain" startAt="5"/>
            </a:pPr>
            <a:endParaRPr lang="en-US" sz="1600" dirty="0">
              <a:solidFill>
                <a:schemeClr val="tx2">
                  <a:lumMod val="75000"/>
                </a:schemeClr>
              </a:solidFill>
            </a:endParaRPr>
          </a:p>
          <a:p>
            <a:pPr>
              <a:buAutoNum type="arabicPlain" startAt="6"/>
            </a:pPr>
            <a:r>
              <a:rPr lang="en-US" sz="1600" dirty="0">
                <a:solidFill>
                  <a:schemeClr val="tx2">
                    <a:lumMod val="75000"/>
                  </a:schemeClr>
                </a:solidFill>
              </a:rPr>
              <a:t>"Injury Prevention &amp; Control: Traumatic Brain Injury."  Centers for Disease Control                     and Prevention. www.cdc.gov. Sep 21, 2011. </a:t>
            </a:r>
          </a:p>
          <a:p>
            <a:pPr>
              <a:buAutoNum type="arabicPlain" startAt="6"/>
            </a:pPr>
            <a:endParaRPr lang="en-US" sz="1600" dirty="0">
              <a:solidFill>
                <a:schemeClr val="tx2">
                  <a:lumMod val="75000"/>
                </a:schemeClr>
              </a:solidFill>
            </a:endParaRPr>
          </a:p>
          <a:p>
            <a:pPr marL="0" indent="0">
              <a:buNone/>
            </a:pPr>
            <a:r>
              <a:rPr lang="en-US" sz="1600" dirty="0">
                <a:solidFill>
                  <a:schemeClr val="tx2">
                    <a:lumMod val="75000"/>
                  </a:schemeClr>
                </a:solidFill>
              </a:rPr>
              <a:t>7    National Institute on Disability and Rehabilitation Research;  www2.ed.gov.</a:t>
            </a:r>
            <a:endParaRPr lang="en-US" sz="1200" dirty="0">
              <a:solidFill>
                <a:srgbClr val="FF0000"/>
              </a:solidFill>
            </a:endParaRPr>
          </a:p>
          <a:p>
            <a:pPr marL="0" indent="0">
              <a:buNone/>
            </a:pPr>
            <a:endParaRPr lang="en-US" sz="1600" dirty="0" smtClean="0">
              <a:solidFill>
                <a:schemeClr val="tx2">
                  <a:lumMod val="75000"/>
                </a:schemeClr>
              </a:solidFill>
            </a:endParaRPr>
          </a:p>
          <a:p>
            <a:pPr marL="0" indent="0">
              <a:buNone/>
            </a:pPr>
            <a:r>
              <a:rPr lang="en-US" sz="1600" dirty="0" smtClean="0">
                <a:solidFill>
                  <a:schemeClr val="tx2">
                    <a:lumMod val="75000"/>
                  </a:schemeClr>
                </a:solidFill>
              </a:rPr>
              <a:t>8     www.cdc.gov/consuccions/HeadsUp/sbs</a:t>
            </a:r>
            <a:endParaRPr lang="en-US" sz="1200" dirty="0">
              <a:solidFill>
                <a:srgbClr val="FF0000"/>
              </a:solidFill>
            </a:endParaRPr>
          </a:p>
        </p:txBody>
      </p:sp>
    </p:spTree>
    <p:extLst>
      <p:ext uri="{BB962C8B-B14F-4D97-AF65-F5344CB8AC3E}">
        <p14:creationId xmlns:p14="http://schemas.microsoft.com/office/powerpoint/2010/main" val="261186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latin typeface="Times New Roman" pitchFamily="18" charset="0"/>
              </a:rPr>
              <a:t>Traumatic Brain Injury is…</a:t>
            </a:r>
          </a:p>
        </p:txBody>
      </p:sp>
      <p:sp>
        <p:nvSpPr>
          <p:cNvPr id="91139" name="Rectangle 3"/>
          <p:cNvSpPr>
            <a:spLocks noGrp="1" noChangeArrowheads="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a:buClr>
                <a:schemeClr val="tx2">
                  <a:lumMod val="75000"/>
                </a:schemeClr>
              </a:buClr>
            </a:pPr>
            <a:r>
              <a:rPr lang="en-US" sz="3600" b="1" dirty="0">
                <a:solidFill>
                  <a:schemeClr val="tx2">
                    <a:lumMod val="75000"/>
                  </a:schemeClr>
                </a:solidFill>
              </a:rPr>
              <a:t>Injury to the head from a blunt or penetrating object</a:t>
            </a:r>
          </a:p>
          <a:p>
            <a:pPr marL="0" indent="0">
              <a:buClr>
                <a:schemeClr val="tx2">
                  <a:lumMod val="75000"/>
                </a:schemeClr>
              </a:buClr>
              <a:buNone/>
            </a:pPr>
            <a:endParaRPr lang="en-US" sz="3600" b="1" dirty="0">
              <a:solidFill>
                <a:schemeClr val="tx2">
                  <a:lumMod val="75000"/>
                </a:schemeClr>
              </a:solidFill>
            </a:endParaRPr>
          </a:p>
          <a:p>
            <a:pPr>
              <a:buClr>
                <a:schemeClr val="tx2">
                  <a:lumMod val="75000"/>
                </a:schemeClr>
              </a:buClr>
            </a:pPr>
            <a:r>
              <a:rPr lang="en-US" sz="3600" b="1" dirty="0">
                <a:solidFill>
                  <a:schemeClr val="tx2">
                    <a:lumMod val="75000"/>
                  </a:schemeClr>
                </a:solidFill>
              </a:rPr>
              <a:t> Injury from rapid movement of the head that causes back and forth movement inside the skull </a:t>
            </a:r>
            <a:endParaRPr lang="en-US" sz="3600" dirty="0">
              <a:solidFill>
                <a:schemeClr val="tx2">
                  <a:lumMod val="75000"/>
                </a:schemeClr>
              </a:solidFill>
            </a:endParaRPr>
          </a:p>
        </p:txBody>
      </p:sp>
    </p:spTree>
    <p:extLst>
      <p:ext uri="{BB962C8B-B14F-4D97-AF65-F5344CB8AC3E}">
        <p14:creationId xmlns:p14="http://schemas.microsoft.com/office/powerpoint/2010/main" val="2949540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914400"/>
          </a:xfrm>
        </p:spPr>
        <p:txBody>
          <a:bodyPr/>
          <a:lstStyle/>
          <a:p>
            <a:pPr eaLnBrk="1" hangingPunct="1"/>
            <a:r>
              <a:rPr lang="en-US" sz="4800" dirty="0" smtClean="0">
                <a:latin typeface="+mj-lt"/>
              </a:rPr>
              <a:t>Mild TBI/Concussion </a:t>
            </a:r>
          </a:p>
        </p:txBody>
      </p:sp>
      <p:sp>
        <p:nvSpPr>
          <p:cNvPr id="13315" name="Rectangle 3"/>
          <p:cNvSpPr>
            <a:spLocks noGrp="1" noChangeArrowheads="1"/>
          </p:cNvSpPr>
          <p:nvPr>
            <p:ph type="body" idx="1"/>
          </p:nvPr>
        </p:nvSpPr>
        <p:spPr>
          <a:xfrm>
            <a:off x="457200" y="1219200"/>
            <a:ext cx="4040188" cy="609600"/>
          </a:xfrm>
          <a:ln/>
        </p:spPr>
        <p:style>
          <a:lnRef idx="1">
            <a:schemeClr val="accent6"/>
          </a:lnRef>
          <a:fillRef idx="2">
            <a:schemeClr val="accent6"/>
          </a:fillRef>
          <a:effectRef idx="1">
            <a:schemeClr val="accent6"/>
          </a:effectRef>
          <a:fontRef idx="minor">
            <a:schemeClr val="dk1"/>
          </a:fontRef>
        </p:style>
        <p:txBody>
          <a:bodyPr anchor="ctr">
            <a:normAutofit/>
          </a:bodyPr>
          <a:lstStyle/>
          <a:p>
            <a:pPr eaLnBrk="1" fontAlgn="auto" hangingPunct="1">
              <a:spcBef>
                <a:spcPct val="30000"/>
              </a:spcBef>
              <a:spcAft>
                <a:spcPts val="0"/>
              </a:spcAft>
              <a:buClr>
                <a:schemeClr val="tx2">
                  <a:lumMod val="75000"/>
                </a:schemeClr>
              </a:buClr>
              <a:buSzTx/>
              <a:defRPr/>
            </a:pPr>
            <a:r>
              <a:rPr lang="en-US" sz="2800" dirty="0" smtClean="0">
                <a:solidFill>
                  <a:schemeClr val="tx2">
                    <a:lumMod val="75000"/>
                  </a:schemeClr>
                </a:solidFill>
              </a:rPr>
              <a:t>Facts</a:t>
            </a:r>
          </a:p>
        </p:txBody>
      </p:sp>
      <p:sp>
        <p:nvSpPr>
          <p:cNvPr id="2" name="Text Placeholder 1"/>
          <p:cNvSpPr>
            <a:spLocks noGrp="1"/>
          </p:cNvSpPr>
          <p:nvPr>
            <p:ph type="body" sz="quarter" idx="3"/>
          </p:nvPr>
        </p:nvSpPr>
        <p:spPr>
          <a:xfrm>
            <a:off x="4648200" y="1219200"/>
            <a:ext cx="4038600" cy="609600"/>
          </a:xfrm>
          <a:ln/>
        </p:spPr>
        <p:style>
          <a:lnRef idx="1">
            <a:schemeClr val="accent6"/>
          </a:lnRef>
          <a:fillRef idx="2">
            <a:schemeClr val="accent6"/>
          </a:fillRef>
          <a:effectRef idx="1">
            <a:schemeClr val="accent6"/>
          </a:effectRef>
          <a:fontRef idx="minor">
            <a:schemeClr val="dk1"/>
          </a:fontRef>
        </p:style>
        <p:txBody>
          <a:bodyPr anchor="ctr"/>
          <a:lstStyle/>
          <a:p>
            <a:r>
              <a:rPr lang="en-US" sz="2800" dirty="0" smtClean="0">
                <a:solidFill>
                  <a:schemeClr val="tx2">
                    <a:lumMod val="75000"/>
                  </a:schemeClr>
                </a:solidFill>
              </a:rPr>
              <a:t>Common Symptoms</a:t>
            </a:r>
            <a:endParaRPr lang="en-US" sz="2800" dirty="0">
              <a:solidFill>
                <a:schemeClr val="tx2">
                  <a:lumMod val="75000"/>
                </a:schemeClr>
              </a:solidFill>
            </a:endParaRPr>
          </a:p>
        </p:txBody>
      </p:sp>
      <p:sp>
        <p:nvSpPr>
          <p:cNvPr id="3" name="Content Placeholder 2"/>
          <p:cNvSpPr>
            <a:spLocks noGrp="1"/>
          </p:cNvSpPr>
          <p:nvPr>
            <p:ph sz="quarter" idx="13"/>
          </p:nvPr>
        </p:nvSpPr>
        <p:spPr>
          <a:xfrm>
            <a:off x="457200" y="1905000"/>
            <a:ext cx="4041648" cy="4221480"/>
          </a:xfrm>
          <a:ln/>
        </p:spPr>
        <p:style>
          <a:lnRef idx="1">
            <a:schemeClr val="accent6"/>
          </a:lnRef>
          <a:fillRef idx="2">
            <a:schemeClr val="accent6"/>
          </a:fillRef>
          <a:effectRef idx="1">
            <a:schemeClr val="accent6"/>
          </a:effectRef>
          <a:fontRef idx="minor">
            <a:schemeClr val="dk1"/>
          </a:fontRef>
        </p:style>
        <p:txBody>
          <a:bodyPr>
            <a:noAutofit/>
          </a:bodyPr>
          <a:lstStyle/>
          <a:p>
            <a:pPr marL="274320" indent="-274320">
              <a:spcBef>
                <a:spcPct val="30000"/>
              </a:spcBef>
              <a:buClr>
                <a:schemeClr val="tx2">
                  <a:lumMod val="75000"/>
                </a:schemeClr>
              </a:buClr>
              <a:buFontTx/>
              <a:buChar char="•"/>
              <a:defRPr/>
            </a:pPr>
            <a:r>
              <a:rPr lang="en-US" sz="2100" dirty="0" smtClean="0">
                <a:solidFill>
                  <a:schemeClr val="tx2">
                    <a:lumMod val="75000"/>
                  </a:schemeClr>
                </a:solidFill>
                <a:sym typeface="Symbol" pitchFamily="18" charset="2"/>
              </a:rPr>
              <a:t>Defined as </a:t>
            </a:r>
            <a:r>
              <a:rPr lang="en-US" sz="2100" u="sng" dirty="0" smtClean="0">
                <a:solidFill>
                  <a:schemeClr val="tx2">
                    <a:lumMod val="75000"/>
                  </a:schemeClr>
                </a:solidFill>
                <a:sym typeface="Symbol" pitchFamily="18" charset="2"/>
              </a:rPr>
              <a:t>a period of altered mental state or a brief loss of consciousness (LOC) following a blow to the head</a:t>
            </a:r>
            <a:endParaRPr lang="en-US" sz="2100" dirty="0" smtClean="0">
              <a:solidFill>
                <a:schemeClr val="tx2">
                  <a:lumMod val="75000"/>
                </a:schemeClr>
              </a:solidFill>
              <a:sym typeface="Symbol" pitchFamily="18" charset="2"/>
            </a:endParaRPr>
          </a:p>
          <a:p>
            <a:pPr marL="274320" indent="-274320">
              <a:spcBef>
                <a:spcPct val="30000"/>
              </a:spcBef>
              <a:buClr>
                <a:schemeClr val="tx2">
                  <a:lumMod val="75000"/>
                </a:schemeClr>
              </a:buClr>
              <a:buFontTx/>
              <a:buChar char="•"/>
              <a:defRPr/>
            </a:pPr>
            <a:r>
              <a:rPr lang="en-US" sz="2100" dirty="0" smtClean="0">
                <a:solidFill>
                  <a:schemeClr val="tx2">
                    <a:lumMod val="75000"/>
                  </a:schemeClr>
                </a:solidFill>
                <a:sym typeface="Symbol" pitchFamily="18" charset="2"/>
              </a:rPr>
              <a:t>80-85</a:t>
            </a:r>
            <a:r>
              <a:rPr lang="en-US" sz="2100" dirty="0">
                <a:solidFill>
                  <a:schemeClr val="tx2">
                    <a:lumMod val="75000"/>
                  </a:schemeClr>
                </a:solidFill>
                <a:sym typeface="Symbol" pitchFamily="18" charset="2"/>
              </a:rPr>
              <a:t>% of all </a:t>
            </a:r>
            <a:r>
              <a:rPr lang="en-US" sz="2100" dirty="0" smtClean="0">
                <a:solidFill>
                  <a:schemeClr val="tx2">
                    <a:lumMod val="75000"/>
                  </a:schemeClr>
                </a:solidFill>
                <a:sym typeface="Symbol" pitchFamily="18" charset="2"/>
              </a:rPr>
              <a:t>TBIs are mild</a:t>
            </a:r>
            <a:endParaRPr lang="en-US" sz="2100" dirty="0">
              <a:solidFill>
                <a:schemeClr val="tx2">
                  <a:lumMod val="75000"/>
                </a:schemeClr>
              </a:solidFill>
              <a:sym typeface="Symbol" pitchFamily="18" charset="2"/>
            </a:endParaRPr>
          </a:p>
          <a:p>
            <a:pPr marL="274320" indent="-274320">
              <a:spcBef>
                <a:spcPct val="30000"/>
              </a:spcBef>
              <a:buClr>
                <a:schemeClr val="tx2">
                  <a:lumMod val="75000"/>
                </a:schemeClr>
              </a:buClr>
              <a:buFontTx/>
              <a:buChar char="•"/>
              <a:defRPr/>
            </a:pPr>
            <a:r>
              <a:rPr lang="en-US" sz="2100" dirty="0" smtClean="0">
                <a:solidFill>
                  <a:schemeClr val="tx2">
                    <a:lumMod val="75000"/>
                  </a:schemeClr>
                </a:solidFill>
                <a:sym typeface="Symbol" pitchFamily="18" charset="2"/>
              </a:rPr>
              <a:t>Often </a:t>
            </a:r>
            <a:r>
              <a:rPr lang="en-US" sz="2100" dirty="0">
                <a:solidFill>
                  <a:schemeClr val="tx2">
                    <a:lumMod val="75000"/>
                  </a:schemeClr>
                </a:solidFill>
                <a:sym typeface="Symbol" pitchFamily="18" charset="2"/>
              </a:rPr>
              <a:t>is undiagnosed, misdiagnosed</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Family and individual </a:t>
            </a:r>
            <a:r>
              <a:rPr lang="en-US" sz="2100" dirty="0" smtClean="0">
                <a:solidFill>
                  <a:schemeClr val="tx2">
                    <a:lumMod val="75000"/>
                  </a:schemeClr>
                </a:solidFill>
                <a:sym typeface="Symbol" pitchFamily="18" charset="2"/>
              </a:rPr>
              <a:t>are seldom </a:t>
            </a:r>
            <a:r>
              <a:rPr lang="en-US" sz="2100" dirty="0">
                <a:solidFill>
                  <a:schemeClr val="tx2">
                    <a:lumMod val="75000"/>
                  </a:schemeClr>
                </a:solidFill>
                <a:sym typeface="Symbol" pitchFamily="18" charset="2"/>
              </a:rPr>
              <a:t>followed by medical community or receives education in the ER</a:t>
            </a:r>
            <a:endParaRPr lang="en-US" sz="2100" dirty="0">
              <a:solidFill>
                <a:schemeClr val="tx2">
                  <a:lumMod val="75000"/>
                </a:schemeClr>
              </a:solidFill>
            </a:endParaRPr>
          </a:p>
          <a:p>
            <a:endParaRPr lang="en-US" sz="1600" dirty="0"/>
          </a:p>
        </p:txBody>
      </p:sp>
      <p:sp>
        <p:nvSpPr>
          <p:cNvPr id="4" name="Content Placeholder 3"/>
          <p:cNvSpPr>
            <a:spLocks noGrp="1"/>
          </p:cNvSpPr>
          <p:nvPr>
            <p:ph sz="quarter" idx="14"/>
          </p:nvPr>
        </p:nvSpPr>
        <p:spPr>
          <a:xfrm>
            <a:off x="4672584" y="1905000"/>
            <a:ext cx="4041648" cy="4221035"/>
          </a:xfrm>
          <a:ln/>
        </p:spPr>
        <p:style>
          <a:lnRef idx="1">
            <a:schemeClr val="accent6"/>
          </a:lnRef>
          <a:fillRef idx="2">
            <a:schemeClr val="accent6"/>
          </a:fillRef>
          <a:effectRef idx="1">
            <a:schemeClr val="accent6"/>
          </a:effectRef>
          <a:fontRef idx="minor">
            <a:schemeClr val="dk1"/>
          </a:fontRef>
        </p:style>
        <p:txBody>
          <a:bodyPr>
            <a:normAutofit/>
          </a:bodyPr>
          <a:lstStyle/>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May or may not lose consciousness</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Headaches </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Dizziness </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Slowed processing </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Forgetfulness</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Fatigue </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Sensitivity to noise and </a:t>
            </a:r>
            <a:r>
              <a:rPr lang="en-US" sz="2100" dirty="0" smtClean="0">
                <a:solidFill>
                  <a:schemeClr val="tx2">
                    <a:lumMod val="75000"/>
                  </a:schemeClr>
                </a:solidFill>
                <a:sym typeface="Symbol" pitchFamily="18" charset="2"/>
              </a:rPr>
              <a:t>lights</a:t>
            </a:r>
            <a:endParaRPr lang="en-US" sz="2100" dirty="0" smtClean="0">
              <a:sym typeface="Symbol" pitchFamily="18" charset="2"/>
            </a:endParaRPr>
          </a:p>
          <a:p>
            <a:pPr marL="274320" indent="-274320">
              <a:spcBef>
                <a:spcPct val="30000"/>
              </a:spcBef>
              <a:buClr>
                <a:schemeClr val="tx2">
                  <a:lumMod val="75000"/>
                </a:schemeClr>
              </a:buClr>
              <a:buFontTx/>
              <a:buChar char="•"/>
              <a:defRPr/>
            </a:pPr>
            <a:r>
              <a:rPr lang="en-US" sz="2100" dirty="0" smtClean="0">
                <a:solidFill>
                  <a:schemeClr val="tx2">
                    <a:lumMod val="75000"/>
                  </a:schemeClr>
                </a:solidFill>
                <a:sym typeface="Symbol" pitchFamily="18" charset="2"/>
              </a:rPr>
              <a:t>Altered sleep pattern</a:t>
            </a:r>
            <a:endParaRPr lang="en-US" sz="2100" dirty="0">
              <a:solidFill>
                <a:schemeClr val="tx2">
                  <a:lumMod val="75000"/>
                </a:schemeClr>
              </a:solidFill>
              <a:sym typeface="Symbol" pitchFamily="18" charset="2"/>
            </a:endParaRPr>
          </a:p>
        </p:txBody>
      </p:sp>
    </p:spTree>
    <p:extLst>
      <p:ext uri="{BB962C8B-B14F-4D97-AF65-F5344CB8AC3E}">
        <p14:creationId xmlns:p14="http://schemas.microsoft.com/office/powerpoint/2010/main" val="384616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228600"/>
            <a:ext cx="4040188" cy="609600"/>
          </a:xfrm>
          <a:ln>
            <a:noFill/>
          </a:ln>
        </p:spPr>
        <p:txBody>
          <a:bodyPr anchor="ctr">
            <a:noAutofit/>
          </a:bodyPr>
          <a:lstStyle/>
          <a:p>
            <a:pPr eaLnBrk="1" fontAlgn="auto" hangingPunct="1">
              <a:spcBef>
                <a:spcPct val="30000"/>
              </a:spcBef>
              <a:spcAft>
                <a:spcPts val="0"/>
              </a:spcAft>
              <a:buClr>
                <a:schemeClr val="tx2">
                  <a:lumMod val="75000"/>
                </a:schemeClr>
              </a:buClr>
              <a:buSzTx/>
              <a:defRPr/>
            </a:pPr>
            <a:r>
              <a:rPr lang="en-US" sz="3600" dirty="0" smtClean="0">
                <a:solidFill>
                  <a:schemeClr val="tx2"/>
                </a:solidFill>
              </a:rPr>
              <a:t>Moderate TBI</a:t>
            </a:r>
          </a:p>
        </p:txBody>
      </p:sp>
      <p:sp>
        <p:nvSpPr>
          <p:cNvPr id="2" name="Text Placeholder 1"/>
          <p:cNvSpPr>
            <a:spLocks noGrp="1"/>
          </p:cNvSpPr>
          <p:nvPr>
            <p:ph type="body" sz="quarter" idx="3"/>
          </p:nvPr>
        </p:nvSpPr>
        <p:spPr>
          <a:xfrm>
            <a:off x="4648200" y="228600"/>
            <a:ext cx="4038600" cy="609600"/>
          </a:xfrm>
          <a:ln>
            <a:noFill/>
          </a:ln>
        </p:spPr>
        <p:txBody>
          <a:bodyPr anchor="ctr"/>
          <a:lstStyle/>
          <a:p>
            <a:r>
              <a:rPr lang="en-US" sz="3600" dirty="0" smtClean="0">
                <a:solidFill>
                  <a:schemeClr val="tx2"/>
                </a:solidFill>
              </a:rPr>
              <a:t>Severe TBI</a:t>
            </a:r>
            <a:endParaRPr lang="en-US" sz="3600" dirty="0">
              <a:solidFill>
                <a:schemeClr val="tx2"/>
              </a:solidFill>
            </a:endParaRPr>
          </a:p>
        </p:txBody>
      </p:sp>
      <p:sp>
        <p:nvSpPr>
          <p:cNvPr id="3" name="Content Placeholder 2"/>
          <p:cNvSpPr>
            <a:spLocks noGrp="1"/>
          </p:cNvSpPr>
          <p:nvPr>
            <p:ph sz="quarter" idx="13"/>
          </p:nvPr>
        </p:nvSpPr>
        <p:spPr>
          <a:xfrm>
            <a:off x="457200" y="1143000"/>
            <a:ext cx="4041648" cy="2438400"/>
          </a:xfrm>
          <a:ln w="28575">
            <a:solidFill>
              <a:schemeClr val="tx2"/>
            </a:solidFill>
          </a:ln>
        </p:spPr>
        <p:txBody>
          <a:bodyPr>
            <a:noAutofit/>
          </a:bodyPr>
          <a:lstStyle/>
          <a:p>
            <a:pPr lvl="0"/>
            <a:r>
              <a:rPr lang="en-US" sz="2000" dirty="0" smtClean="0">
                <a:solidFill>
                  <a:schemeClr val="tx2">
                    <a:lumMod val="75000"/>
                  </a:schemeClr>
                </a:solidFill>
              </a:rPr>
              <a:t>LOC can last from minutes to hours</a:t>
            </a:r>
          </a:p>
          <a:p>
            <a:pPr lvl="0"/>
            <a:r>
              <a:rPr lang="en-US" sz="2000" dirty="0" smtClean="0">
                <a:solidFill>
                  <a:schemeClr val="tx2">
                    <a:lumMod val="75000"/>
                  </a:schemeClr>
                </a:solidFill>
              </a:rPr>
              <a:t>May have tissue damage, bleeding or fractures in skull</a:t>
            </a:r>
          </a:p>
          <a:p>
            <a:pPr lvl="0"/>
            <a:r>
              <a:rPr lang="en-US" sz="2000" dirty="0" smtClean="0">
                <a:solidFill>
                  <a:schemeClr val="tx2">
                    <a:lumMod val="75000"/>
                  </a:schemeClr>
                </a:solidFill>
              </a:rPr>
              <a:t>Symptoms may include loss of recall of the event, confusion, and impaired verbal memory</a:t>
            </a:r>
          </a:p>
          <a:p>
            <a:pPr marL="0" indent="0">
              <a:buNone/>
            </a:pPr>
            <a:endParaRPr lang="en-US" sz="2000" dirty="0"/>
          </a:p>
        </p:txBody>
      </p:sp>
      <p:sp>
        <p:nvSpPr>
          <p:cNvPr id="4" name="Content Placeholder 3"/>
          <p:cNvSpPr>
            <a:spLocks noGrp="1"/>
          </p:cNvSpPr>
          <p:nvPr>
            <p:ph sz="quarter" idx="14"/>
          </p:nvPr>
        </p:nvSpPr>
        <p:spPr>
          <a:xfrm>
            <a:off x="4672584" y="1143000"/>
            <a:ext cx="4041648" cy="2438400"/>
          </a:xfrm>
          <a:ln w="28575">
            <a:solidFill>
              <a:schemeClr val="tx2"/>
            </a:solidFill>
          </a:ln>
        </p:spPr>
        <p:txBody>
          <a:bodyPr>
            <a:normAutofit/>
          </a:bodyPr>
          <a:lstStyle/>
          <a:p>
            <a:pPr lvl="0"/>
            <a:r>
              <a:rPr lang="en-US" sz="2000" dirty="0" smtClean="0">
                <a:solidFill>
                  <a:schemeClr val="tx2">
                    <a:lumMod val="75000"/>
                  </a:schemeClr>
                </a:solidFill>
              </a:rPr>
              <a:t>LOC </a:t>
            </a:r>
            <a:r>
              <a:rPr lang="en-US" sz="2000" dirty="0">
                <a:solidFill>
                  <a:schemeClr val="tx2">
                    <a:lumMod val="75000"/>
                  </a:schemeClr>
                </a:solidFill>
              </a:rPr>
              <a:t>for 6 or more hours</a:t>
            </a:r>
          </a:p>
          <a:p>
            <a:pPr lvl="0"/>
            <a:r>
              <a:rPr lang="en-US" sz="2000" dirty="0">
                <a:solidFill>
                  <a:schemeClr val="tx2">
                    <a:lumMod val="75000"/>
                  </a:schemeClr>
                </a:solidFill>
              </a:rPr>
              <a:t>Long –Term disability is highly likely</a:t>
            </a:r>
          </a:p>
          <a:p>
            <a:pPr lvl="0"/>
            <a:r>
              <a:rPr lang="en-US" sz="2000" dirty="0">
                <a:solidFill>
                  <a:schemeClr val="tx2">
                    <a:lumMod val="75000"/>
                  </a:schemeClr>
                </a:solidFill>
              </a:rPr>
              <a:t>Behavior, social, and communication impairments may result</a:t>
            </a:r>
          </a:p>
        </p:txBody>
      </p:sp>
      <p:sp>
        <p:nvSpPr>
          <p:cNvPr id="8" name="Rectangle 3"/>
          <p:cNvSpPr txBox="1">
            <a:spLocks noChangeArrowheads="1"/>
          </p:cNvSpPr>
          <p:nvPr/>
        </p:nvSpPr>
        <p:spPr>
          <a:xfrm>
            <a:off x="457200" y="4343400"/>
            <a:ext cx="8229600" cy="2286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0" kern="1200">
                <a:solidFill>
                  <a:schemeClr val="tx1">
                    <a:lumMod val="50000"/>
                    <a:lumOff val="50000"/>
                  </a:schemeClr>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15-20% of TBIs are moderate to severe in nature</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Documented loss of consciousness </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Potential skull fractures</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Significant period (days to weeks) of coma</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Significant loss of information for a period of time post event </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Significant and chronic thinking, physical and emotional changes</a:t>
            </a:r>
          </a:p>
        </p:txBody>
      </p:sp>
      <p:cxnSp>
        <p:nvCxnSpPr>
          <p:cNvPr id="7" name="Straight Connector 6"/>
          <p:cNvCxnSpPr/>
          <p:nvPr/>
        </p:nvCxnSpPr>
        <p:spPr>
          <a:xfrm>
            <a:off x="304800" y="4114800"/>
            <a:ext cx="8534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00592" cy="609600"/>
          </a:xfrm>
        </p:spPr>
        <p:txBody>
          <a:bodyPr anchor="t"/>
          <a:lstStyle/>
          <a:p>
            <a:r>
              <a:rPr lang="en-US" dirty="0" smtClean="0"/>
              <a:t>Some Long Term Effects of TBI</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4916814"/>
              </p:ext>
            </p:extLst>
          </p:nvPr>
        </p:nvGraphicFramePr>
        <p:xfrm>
          <a:off x="228600" y="685800"/>
          <a:ext cx="8610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09600" y="6452380"/>
            <a:ext cx="7994761" cy="276999"/>
          </a:xfrm>
          <a:prstGeom prst="rect">
            <a:avLst/>
          </a:prstGeom>
          <a:noFill/>
        </p:spPr>
        <p:txBody>
          <a:bodyPr wrap="square" rtlCol="0">
            <a:spAutoFit/>
          </a:bodyPr>
          <a:lstStyle/>
          <a:p>
            <a:r>
              <a:rPr lang="en-US" sz="1200" dirty="0" smtClean="0">
                <a:solidFill>
                  <a:schemeClr val="tx2">
                    <a:lumMod val="75000"/>
                  </a:schemeClr>
                </a:solidFill>
              </a:rPr>
              <a:t>Extracted from “Post-Concussive Symptomatology Checklist” by Comp. Head Injury Center-National and ADRS</a:t>
            </a:r>
            <a:endParaRPr lang="en-US" sz="1200" dirty="0">
              <a:solidFill>
                <a:schemeClr val="tx2">
                  <a:lumMod val="75000"/>
                </a:schemeClr>
              </a:solidFill>
            </a:endParaRPr>
          </a:p>
        </p:txBody>
      </p:sp>
      <p:pic>
        <p:nvPicPr>
          <p:cNvPr id="10" name="Picture 2" descr="C:\Users\Haleigh Work\AppData\Local\Microsoft\Windows\Temporary Internet Files\Content.IE5\EOF3AYFT\MC900439308[1].jp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3683192" y="3048000"/>
            <a:ext cx="1847576" cy="1692867"/>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20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400" dirty="0"/>
              <a:t>What happens when </a:t>
            </a:r>
            <a:r>
              <a:rPr lang="en-US" sz="4400" dirty="0" smtClean="0"/>
              <a:t/>
            </a:r>
            <a:br>
              <a:rPr lang="en-US" sz="4400" dirty="0" smtClean="0"/>
            </a:br>
            <a:r>
              <a:rPr lang="en-US" sz="4400" dirty="0" smtClean="0"/>
              <a:t>the </a:t>
            </a:r>
            <a:r>
              <a:rPr lang="en-US" sz="4400" dirty="0"/>
              <a:t>brain is injured?</a:t>
            </a:r>
            <a:endParaRPr lang="en-US" sz="4400" dirty="0">
              <a:solidFill>
                <a:schemeClr val="tx2">
                  <a:lumMod val="75000"/>
                </a:schemeClr>
              </a:solidFill>
            </a:endParaRPr>
          </a:p>
        </p:txBody>
      </p:sp>
      <p:sp>
        <p:nvSpPr>
          <p:cNvPr id="15363" name="Content Placeholder 2"/>
          <p:cNvSpPr>
            <a:spLocks noGrp="1"/>
          </p:cNvSpPr>
          <p:nvPr>
            <p:ph sz="half" idx="2"/>
          </p:nvPr>
        </p:nvSpPr>
        <p:spPr>
          <a:xfrm>
            <a:off x="381000" y="1676400"/>
            <a:ext cx="3962400" cy="4525963"/>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eaLnBrk="1" hangingPunct="1">
              <a:buNone/>
            </a:pPr>
            <a:r>
              <a:rPr lang="en-US" u="sng" dirty="0" smtClean="0">
                <a:solidFill>
                  <a:schemeClr val="tx2">
                    <a:lumMod val="75000"/>
                  </a:schemeClr>
                </a:solidFill>
              </a:rPr>
              <a:t>Primary Injury </a:t>
            </a:r>
          </a:p>
          <a:p>
            <a:r>
              <a:rPr lang="en-US" dirty="0" smtClean="0">
                <a:solidFill>
                  <a:schemeClr val="tx2">
                    <a:lumMod val="75000"/>
                  </a:schemeClr>
                </a:solidFill>
              </a:rPr>
              <a:t>Direct movement of the </a:t>
            </a:r>
            <a:r>
              <a:rPr lang="en-US" dirty="0">
                <a:solidFill>
                  <a:schemeClr val="tx2">
                    <a:lumMod val="75000"/>
                  </a:schemeClr>
                </a:solidFill>
              </a:rPr>
              <a:t>b</a:t>
            </a:r>
            <a:r>
              <a:rPr lang="en-US" dirty="0" smtClean="0">
                <a:solidFill>
                  <a:schemeClr val="tx2">
                    <a:lumMod val="75000"/>
                  </a:schemeClr>
                </a:solidFill>
              </a:rPr>
              <a:t>rain inside skull  </a:t>
            </a:r>
            <a:r>
              <a:rPr lang="en-US" sz="2200" dirty="0" smtClean="0">
                <a:solidFill>
                  <a:schemeClr val="tx2">
                    <a:lumMod val="75000"/>
                  </a:schemeClr>
                </a:solidFill>
              </a:rPr>
              <a:t>(slamming, rubbing, shearing)</a:t>
            </a:r>
          </a:p>
          <a:p>
            <a:r>
              <a:rPr lang="en-US" dirty="0" smtClean="0">
                <a:solidFill>
                  <a:schemeClr val="tx2">
                    <a:lumMod val="75000"/>
                  </a:schemeClr>
                </a:solidFill>
              </a:rPr>
              <a:t>Penetrating object </a:t>
            </a:r>
          </a:p>
          <a:p>
            <a:pPr eaLnBrk="1" hangingPunct="1">
              <a:buFont typeface="Wingdings 2" pitchFamily="18" charset="2"/>
              <a:buNone/>
            </a:pPr>
            <a:r>
              <a:rPr lang="en-US" u="sng" dirty="0" smtClean="0">
                <a:solidFill>
                  <a:schemeClr val="tx2">
                    <a:lumMod val="75000"/>
                  </a:schemeClr>
                </a:solidFill>
              </a:rPr>
              <a:t>Secondary Injury</a:t>
            </a:r>
          </a:p>
          <a:p>
            <a:r>
              <a:rPr lang="en-US" dirty="0" smtClean="0">
                <a:solidFill>
                  <a:schemeClr val="tx2">
                    <a:lumMod val="75000"/>
                  </a:schemeClr>
                </a:solidFill>
              </a:rPr>
              <a:t>Bleeding over and within the brain tissue</a:t>
            </a:r>
          </a:p>
          <a:p>
            <a:r>
              <a:rPr lang="en-US" dirty="0" smtClean="0">
                <a:solidFill>
                  <a:schemeClr val="tx2">
                    <a:lumMod val="75000"/>
                  </a:schemeClr>
                </a:solidFill>
              </a:rPr>
              <a:t>Swelling from fluid leakage</a:t>
            </a:r>
          </a:p>
          <a:p>
            <a:pPr eaLnBrk="1" hangingPunct="1">
              <a:buFont typeface="Wingdings 2" pitchFamily="18" charset="2"/>
              <a:buNone/>
            </a:pPr>
            <a:r>
              <a:rPr lang="en-US" dirty="0" smtClean="0">
                <a:solidFill>
                  <a:schemeClr val="tx2">
                    <a:lumMod val="75000"/>
                  </a:schemeClr>
                </a:solidFill>
              </a:rPr>
              <a:t>	(increased intracranial pressure)</a:t>
            </a:r>
          </a:p>
        </p:txBody>
      </p:sp>
      <p:sp>
        <p:nvSpPr>
          <p:cNvPr id="3" name="Content Placeholder 2"/>
          <p:cNvSpPr>
            <a:spLocks noGrp="1"/>
          </p:cNvSpPr>
          <p:nvPr>
            <p:ph sz="quarter" idx="13"/>
          </p:nvPr>
        </p:nvSpPr>
        <p:spPr>
          <a:xfrm>
            <a:off x="4648200" y="1676400"/>
            <a:ext cx="4038600" cy="4526280"/>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smtClean="0">
                <a:solidFill>
                  <a:schemeClr val="tx2">
                    <a:lumMod val="75000"/>
                  </a:schemeClr>
                </a:solidFill>
              </a:rPr>
              <a:t>Ex. Diffuse Axonal Injury</a:t>
            </a:r>
          </a:p>
          <a:p>
            <a:pPr marL="0" indent="0">
              <a:buNone/>
            </a:pPr>
            <a:endParaRPr lang="en-US" dirty="0"/>
          </a:p>
        </p:txBody>
      </p:sp>
      <p:pic>
        <p:nvPicPr>
          <p:cNvPr id="5" name="Picture 5" descr="whip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342" y="2438400"/>
            <a:ext cx="3013670" cy="3429000"/>
          </a:xfrm>
          <a:prstGeom prst="rect">
            <a:avLst/>
          </a:prstGeom>
          <a:ln w="19050">
            <a:solidFill>
              <a:schemeClr val="tx2">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21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00100" y="228600"/>
            <a:ext cx="7772400" cy="838200"/>
          </a:xfrm>
          <a:extLst/>
        </p:spPr>
        <p:txBody>
          <a:bodyPr/>
          <a:lstStyle/>
          <a:p>
            <a:pPr eaLnBrk="1" fontAlgn="auto" hangingPunct="1">
              <a:spcAft>
                <a:spcPts val="0"/>
              </a:spcAft>
              <a:defRPr/>
            </a:pPr>
            <a:r>
              <a:rPr lang="en-US" sz="4800" dirty="0" smtClean="0"/>
              <a:t>Skull Anatomy</a:t>
            </a:r>
          </a:p>
        </p:txBody>
      </p:sp>
      <p:pic>
        <p:nvPicPr>
          <p:cNvPr id="17411" name="Picture 3" descr="obl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2944"/>
            <a:ext cx="400050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152400" y="1676400"/>
            <a:ext cx="3848100" cy="1556544"/>
          </a:xfrm>
          <a:prstGeom prst="rect">
            <a:avLst/>
          </a:prstGeom>
          <a:ln w="28575"/>
          <a:ex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tx2">
                    <a:lumMod val="75000"/>
                  </a:schemeClr>
                </a:solidFill>
                <a:latin typeface="+mn-lt"/>
              </a:rPr>
              <a:t>The skull is a rounded layer of bone </a:t>
            </a:r>
            <a:r>
              <a:rPr lang="en-US" sz="2400" dirty="0" smtClean="0">
                <a:solidFill>
                  <a:schemeClr val="tx2">
                    <a:lumMod val="75000"/>
                  </a:schemeClr>
                </a:solidFill>
                <a:latin typeface="+mn-lt"/>
              </a:rPr>
              <a:t>designed to </a:t>
            </a:r>
            <a:r>
              <a:rPr lang="en-US" sz="2400" dirty="0">
                <a:solidFill>
                  <a:schemeClr val="tx2">
                    <a:lumMod val="75000"/>
                  </a:schemeClr>
                </a:solidFill>
                <a:latin typeface="+mn-lt"/>
              </a:rPr>
              <a:t>protect the brain from penetrating injuries</a:t>
            </a:r>
            <a:r>
              <a:rPr lang="en-US" sz="2000" dirty="0">
                <a:solidFill>
                  <a:schemeClr val="tx2">
                    <a:lumMod val="75000"/>
                  </a:schemeClr>
                </a:solidFill>
                <a:latin typeface="+mn-lt"/>
              </a:rPr>
              <a:t>.</a:t>
            </a:r>
          </a:p>
        </p:txBody>
      </p:sp>
      <p:sp>
        <p:nvSpPr>
          <p:cNvPr id="17414" name="Text Box 8"/>
          <p:cNvSpPr txBox="1">
            <a:spLocks noChangeArrowheads="1"/>
          </p:cNvSpPr>
          <p:nvPr/>
        </p:nvSpPr>
        <p:spPr bwMode="auto">
          <a:xfrm>
            <a:off x="4898101" y="1141200"/>
            <a:ext cx="3962400" cy="2092881"/>
          </a:xfrm>
          <a:prstGeom prst="rect">
            <a:avLst/>
          </a:prstGeom>
          <a:ln w="28575"/>
          <a:extLst/>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solidFill>
                  <a:schemeClr val="tx2">
                    <a:lumMod val="75000"/>
                  </a:schemeClr>
                </a:solidFill>
                <a:latin typeface="+mn-lt"/>
              </a:rPr>
              <a:t>The base of the skull is rough, with many bony protuberances.</a:t>
            </a:r>
          </a:p>
          <a:p>
            <a:pPr eaLnBrk="1" hangingPunct="1">
              <a:spcBef>
                <a:spcPct val="50000"/>
              </a:spcBef>
            </a:pPr>
            <a:r>
              <a:rPr lang="en-US" sz="2000" dirty="0">
                <a:solidFill>
                  <a:schemeClr val="tx2">
                    <a:lumMod val="75000"/>
                  </a:schemeClr>
                </a:solidFill>
                <a:latin typeface="+mn-lt"/>
              </a:rPr>
              <a:t>These ridges can result in injury to the temporal and frontal lobes of the brain during rapid acceleration.</a:t>
            </a:r>
          </a:p>
        </p:txBody>
      </p:sp>
      <p:pic>
        <p:nvPicPr>
          <p:cNvPr id="17413" name="Picture 6" descr="cranium 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797" y="2857369"/>
            <a:ext cx="33035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0"/>
          <p:cNvSpPr txBox="1">
            <a:spLocks noChangeArrowheads="1"/>
          </p:cNvSpPr>
          <p:nvPr/>
        </p:nvSpPr>
        <p:spPr bwMode="auto">
          <a:xfrm>
            <a:off x="3832900" y="4800712"/>
            <a:ext cx="16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solidFill>
                  <a:schemeClr val="tx2">
                    <a:lumMod val="75000"/>
                  </a:schemeClr>
                </a:solidFill>
                <a:latin typeface="+mn-lt"/>
              </a:rPr>
              <a:t>Bony ridges</a:t>
            </a:r>
          </a:p>
        </p:txBody>
      </p:sp>
      <p:cxnSp>
        <p:nvCxnSpPr>
          <p:cNvPr id="3" name="Straight Arrow Connector 2"/>
          <p:cNvCxnSpPr/>
          <p:nvPr/>
        </p:nvCxnSpPr>
        <p:spPr>
          <a:xfrm flipV="1">
            <a:off x="5334000" y="4267200"/>
            <a:ext cx="1219200" cy="68580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12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View of the Brain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990600"/>
            <a:ext cx="4572000" cy="5181600"/>
          </a:xfrm>
        </p:spPr>
      </p:pic>
      <p:sp>
        <p:nvSpPr>
          <p:cNvPr id="3" name="TextBox 2"/>
          <p:cNvSpPr txBox="1"/>
          <p:nvPr/>
        </p:nvSpPr>
        <p:spPr>
          <a:xfrm>
            <a:off x="5478518" y="1066801"/>
            <a:ext cx="3055881" cy="4708981"/>
          </a:xfrm>
          <a:prstGeom prst="rect">
            <a:avLst/>
          </a:prstGeom>
          <a:noFill/>
        </p:spPr>
        <p:txBody>
          <a:bodyPr wrap="square" rtlCol="0">
            <a:spAutoFit/>
          </a:bodyPr>
          <a:lstStyle/>
          <a:p>
            <a:pPr algn="r">
              <a:lnSpc>
                <a:spcPts val="1800"/>
              </a:lnSpc>
            </a:pPr>
            <a:r>
              <a:rPr lang="en-US" b="1" dirty="0">
                <a:solidFill>
                  <a:schemeClr val="tx2">
                    <a:lumMod val="75000"/>
                  </a:schemeClr>
                </a:solidFill>
              </a:rPr>
              <a:t>Frontal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Executive Function (Attention, Judgment, Organization, etc.) </a:t>
            </a: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Parietal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Visual</a:t>
            </a:r>
            <a:r>
              <a:rPr lang="en-US" dirty="0">
                <a:solidFill>
                  <a:schemeClr val="tx2">
                    <a:lumMod val="75000"/>
                  </a:schemeClr>
                </a:solidFill>
              </a:rPr>
              <a:t>, </a:t>
            </a:r>
            <a:r>
              <a:rPr lang="en-US" dirty="0" smtClean="0">
                <a:solidFill>
                  <a:schemeClr val="tx2">
                    <a:lumMod val="75000"/>
                  </a:schemeClr>
                </a:solidFill>
              </a:rPr>
              <a:t>Spatial Orientation</a:t>
            </a:r>
            <a:endParaRPr lang="en-US" dirty="0">
              <a:solidFill>
                <a:schemeClr val="tx2">
                  <a:lumMod val="75000"/>
                </a:schemeClr>
              </a:solidFill>
            </a:endParaRP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Occipital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Vision</a:t>
            </a:r>
            <a:endParaRPr lang="en-US" dirty="0">
              <a:solidFill>
                <a:schemeClr val="tx2">
                  <a:lumMod val="75000"/>
                </a:schemeClr>
              </a:solidFill>
            </a:endParaRP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Temporal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Hearing</a:t>
            </a:r>
            <a:r>
              <a:rPr lang="en-US" dirty="0">
                <a:solidFill>
                  <a:schemeClr val="tx2">
                    <a:lumMod val="75000"/>
                  </a:schemeClr>
                </a:solidFill>
              </a:rPr>
              <a:t>, Memory</a:t>
            </a:r>
          </a:p>
          <a:p>
            <a:pPr algn="r">
              <a:lnSpc>
                <a:spcPts val="1800"/>
              </a:lnSpc>
            </a:pPr>
            <a:endParaRPr lang="en-US" dirty="0">
              <a:solidFill>
                <a:schemeClr val="tx2">
                  <a:lumMod val="75000"/>
                </a:schemeClr>
              </a:solidFill>
            </a:endParaRPr>
          </a:p>
          <a:p>
            <a:pPr algn="r">
              <a:lnSpc>
                <a:spcPts val="1800"/>
              </a:lnSpc>
            </a:pPr>
            <a:r>
              <a:rPr lang="en-US" b="1" dirty="0" smtClean="0">
                <a:solidFill>
                  <a:schemeClr val="tx2">
                    <a:lumMod val="75000"/>
                  </a:schemeClr>
                </a:solidFill>
              </a:rPr>
              <a:t>Cerebellum</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Balance, Coordination</a:t>
            </a: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Brain </a:t>
            </a:r>
            <a:r>
              <a:rPr lang="en-US" b="1" dirty="0" smtClean="0">
                <a:solidFill>
                  <a:schemeClr val="tx2">
                    <a:lumMod val="75000"/>
                  </a:schemeClr>
                </a:solidFill>
              </a:rPr>
              <a:t>Stem</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Regulation</a:t>
            </a:r>
            <a:r>
              <a:rPr lang="en-US" dirty="0">
                <a:solidFill>
                  <a:schemeClr val="tx2">
                    <a:lumMod val="75000"/>
                  </a:schemeClr>
                </a:solidFill>
              </a:rPr>
              <a:t>, </a:t>
            </a:r>
            <a:r>
              <a:rPr lang="en-US" dirty="0" smtClean="0">
                <a:solidFill>
                  <a:schemeClr val="tx2">
                    <a:lumMod val="75000"/>
                  </a:schemeClr>
                </a:solidFill>
              </a:rPr>
              <a:t>Consciousness,</a:t>
            </a:r>
            <a:endParaRPr lang="en-US" dirty="0">
              <a:solidFill>
                <a:schemeClr val="tx2">
                  <a:lumMod val="75000"/>
                </a:schemeClr>
              </a:solidFill>
            </a:endParaRPr>
          </a:p>
          <a:p>
            <a:pPr algn="r">
              <a:lnSpc>
                <a:spcPts val="1800"/>
              </a:lnSpc>
            </a:pPr>
            <a:r>
              <a:rPr lang="en-US" dirty="0" smtClean="0">
                <a:solidFill>
                  <a:schemeClr val="tx2">
                    <a:lumMod val="75000"/>
                  </a:schemeClr>
                </a:solidFill>
              </a:rPr>
              <a:t>Involuntary Activities </a:t>
            </a:r>
            <a:endParaRPr lang="en-US" dirty="0">
              <a:solidFill>
                <a:schemeClr val="tx2">
                  <a:lumMod val="75000"/>
                </a:schemeClr>
              </a:solidFill>
            </a:endParaRPr>
          </a:p>
        </p:txBody>
      </p:sp>
    </p:spTree>
    <p:extLst>
      <p:ext uri="{BB962C8B-B14F-4D97-AF65-F5344CB8AC3E}">
        <p14:creationId xmlns:p14="http://schemas.microsoft.com/office/powerpoint/2010/main" val="3497564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utline Slid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Outline Slides</Template>
  <TotalTime>153</TotalTime>
  <Words>2994</Words>
  <Application>Microsoft Office PowerPoint</Application>
  <PresentationFormat>On-screen Show (4:3)</PresentationFormat>
  <Paragraphs>381</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Outline Slides</vt:lpstr>
      <vt:lpstr>Shaken Baby Syndrome or Abusive Head Trauma</vt:lpstr>
      <vt:lpstr>Traumatic Brain Injury (TBI) Defined4</vt:lpstr>
      <vt:lpstr>Traumatic Brain Injury is…</vt:lpstr>
      <vt:lpstr>Mild TBI/Concussion </vt:lpstr>
      <vt:lpstr>PowerPoint Presentation</vt:lpstr>
      <vt:lpstr>Some Long Term Effects of TBI </vt:lpstr>
      <vt:lpstr>What happens when  the brain is injured?</vt:lpstr>
      <vt:lpstr>Skull Anatomy</vt:lpstr>
      <vt:lpstr>View of the Brain</vt:lpstr>
      <vt:lpstr>Who is at risk?</vt:lpstr>
      <vt:lpstr>Leading Causes of TBI 1*</vt:lpstr>
      <vt:lpstr>What Is Shaken Baby Syndrome?</vt:lpstr>
      <vt:lpstr>Who Shakes a Baby?</vt:lpstr>
      <vt:lpstr>Why Do Caregivers Shake A Baby?</vt:lpstr>
      <vt:lpstr>The Symptoms of Shaken Baby Syndrome</vt:lpstr>
      <vt:lpstr>Long Term Effects of Shaken Baby Syndrome/Abusive Head Trauma</vt:lpstr>
      <vt:lpstr>How to Help Caregivers Prevent Shaken Baby Syndrome-the 5 S’s</vt:lpstr>
      <vt:lpstr>Resources for SBS/AHT</vt:lpstr>
      <vt:lpstr>Specific Topic</vt:lpstr>
      <vt:lpstr>PowerPoint Presentation</vt:lpstr>
      <vt:lpstr>Core TBI Service System</vt:lpstr>
      <vt:lpstr>Alabama Head Injury Foundation (AHIF)</vt:lpstr>
      <vt:lpstr>Interactive Community-Based Model (ICBM) A program within the Alabama Department of Rehabilitation Services</vt:lpstr>
      <vt:lpstr>Children’s Rehabilitation Service (CRS) A division within the Alabama Department of Rehabilitation Services</vt:lpstr>
      <vt:lpstr>Vocational Rehabilitation Service (VRS) A division within the Alabama Department of Rehabilitation Services</vt:lpstr>
      <vt:lpstr>Alabama Statewide TBI Core System</vt:lpstr>
      <vt:lpstr>Core System Contacts</vt:lpstr>
      <vt:lpstr>PowerPoint Presentation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Haleigh Work</dc:creator>
  <cp:lastModifiedBy>Haleigh Work</cp:lastModifiedBy>
  <cp:revision>16</cp:revision>
  <dcterms:created xsi:type="dcterms:W3CDTF">2011-10-10T20:49:47Z</dcterms:created>
  <dcterms:modified xsi:type="dcterms:W3CDTF">2012-02-09T03:47:06Z</dcterms:modified>
</cp:coreProperties>
</file>